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804" r:id="rId1"/>
  </p:sldMasterIdLst>
  <p:notesMasterIdLst>
    <p:notesMasterId r:id="rId2"/>
  </p:notesMasterIdLst>
  <p:sldIdLst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05" autoAdjust="0"/>
    <p:restoredTop sz="9455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1"/>
    </p:cViewPr>
  </p:sorter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94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BAB5A837-C718-4FC1-8091-F3F94331257A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95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69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9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F054A36-5CD9-42AC-9020-BC674162DF7C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endParaRPr lang="en-US"/>
          </a:p>
        </p:txBody>
      </p:sp>
      <p:sp>
        <p:nvSpPr>
          <p:cNvPr id="104860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F054A36-5CD9-42AC-9020-BC674162DF7C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7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endParaRPr dirty="0" lang="en-US"/>
          </a:p>
        </p:txBody>
      </p:sp>
      <p:sp>
        <p:nvSpPr>
          <p:cNvPr id="104863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AF054A36-5CD9-42AC-9020-BC674162DF7C}" type="slidenum">
              <a:rPr lang="en-US" smtClean="0">
                <a:solidFill>
                  <a:prstClr val="black"/>
                </a:solidFill>
              </a:r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ight Triangle 9"/>
          <p:cNvSpPr/>
          <p:nvPr/>
        </p:nvSpPr>
        <p:spPr>
          <a:xfrm>
            <a:off x="-2" y="4664147"/>
            <a:ext cx="9151089" cy="0"/>
          </a:xfrm>
          <a:prstGeom prst="rtTriangle"/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defRPr b="1" sz="4800">
                <a:solidFill>
                  <a:schemeClr val="tx2"/>
                </a:solidFill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algn="r" indent="0" marL="0" marR="64008">
              <a:buNone/>
              <a:defRPr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5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587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8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9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>
                <a:alphaModFix amt="50000"/>
              </a:blip>
              <a:tile algn="t" flip="none" sx="50000" sy="50000" tx="0" ty="0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 bIns="45720" compatLnSpc="1" lIns="91440" rIns="91440" tIns="45720" vert="horz" wrap="square"/>
            <a:p>
              <a:pPr algn="ctr" eaLnBrk="1" hangingPunct="1" latinLnBrk="0"/>
              <a:endParaRPr kumimoji="0" lang="en-US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/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59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9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  <p:sp>
        <p:nvSpPr>
          <p:cNvPr id="1048599" name="Title 6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1"/>
      </p:bgRef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buNone/>
              <a:defRPr baseline="0" b="1" cap="none" sz="4800"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anchor="t" lIns="91440" rIns="91440"/>
          <a:lstStyle>
            <a:lvl1pPr algn="l" indent="0" marL="0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  <p:sp>
        <p:nvSpPr>
          <p:cNvPr id="1048671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72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bg>
      <p:bgRef idx="1002">
        <a:schemeClr val="bg1"/>
      </p:bgRef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  <p:sp>
        <p:nvSpPr>
          <p:cNvPr id="1048678" name="Title 7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bg>
      <p:bgRef idx="1003">
        <a:schemeClr val="bg1"/>
      </p:bgRef>
    </p:bg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0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1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2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8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Ref idx="1002">
        <a:schemeClr val="bg1"/>
      </p:bgRef>
    </p:bg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4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  <p:sp>
        <p:nvSpPr>
          <p:cNvPr id="1048644" name="Title 5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1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3">
        <a:schemeClr val="bg1"/>
      </p:bgRef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 vert="horz">
            <a:noAutofit/>
            <a:sp3d prstMaterial="softEdge">
              <a:bevelT w="0" h="0"/>
            </a:sp3d>
          </a:bodyPr>
          <a:lstStyle>
            <a:lvl1pPr algn="r">
              <a:buNone/>
              <a:defRPr b="0" sz="250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8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algn="r" indent="0" marL="0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89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2">
        <a:schemeClr val="bg1"/>
      </p:bgRef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anchor="t" lIns="91440" rIns="91440" tIns="0"/>
          <a:lstStyle>
            <a:lvl1pPr algn="r" indent="0" marL="0" marR="18288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51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/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5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6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  <p:sp>
        <p:nvSpPr>
          <p:cNvPr id="1048655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algn="r" marR="0">
              <a:buNone/>
              <a:defRPr b="0" sz="3000">
                <a:solidFill>
                  <a:schemeClr val="accent1"/>
                </a:solidFill>
                <a:effectLst>
                  <a:outerShdw algn="t" blurRad="50800" dir="5400000" dist="25000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6" name="Freeform 7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57" name="Freeform 8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58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34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59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60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7" name="Freeform 11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2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/>
        </p:spPr>
        <p:txBody>
          <a:bodyPr anchor="b" vert="horz"/>
          <a:lstStyle>
            <a:lvl1pPr algn="l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fld id="{3C1C3BDA-38BD-4CDD-AA11-C6A776B10DA5}" type="datetimeFigureOut">
              <a:rPr lang="en-US" smtClean="0"/>
              <a:t>7/28/2020</a:t>
            </a:fld>
            <a:endParaRPr lang="en-US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/>
        </p:spPr>
        <p:txBody>
          <a:bodyPr anchor="b" vert="horz"/>
          <a:lstStyle>
            <a:lvl1pPr algn="r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/>
        </p:spPr>
        <p:txBody>
          <a:bodyPr anchor="b" vert="horz"/>
          <a:lstStyle>
            <a:lvl1pPr algn="r" eaLnBrk="1" hangingPunct="1" latinLnBrk="0">
              <a:defRPr b="0" sz="1000" kumimoji="0">
                <a:solidFill>
                  <a:schemeClr val="tx1"/>
                </a:solidFill>
              </a:defRPr>
            </a:lvl1pPr>
          </a:lstStyle>
          <a:p>
            <a:fld id="{89DE5DD8-4EE2-428F-9084-F3614F42D28A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eaLnBrk="1" hangingPunct="1" latinLnBrk="0" rtl="0">
        <a:spcBef>
          <a:spcPct val="0"/>
        </a:spcBef>
        <a:buNone/>
        <a:defRPr b="1" sz="4100" kern="1200" kumimoji="0">
          <a:solidFill>
            <a:schemeClr val="tx2"/>
          </a:solidFill>
          <a:effectLst>
            <a:outerShdw algn="tl" blurRad="31750" dir="5400000" dist="25400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56032" latinLnBrk="0" marL="365760" rtl="0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sz="27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28600" latinLnBrk="0" marL="621792" rtl="0">
        <a:spcBef>
          <a:spcPts val="324"/>
        </a:spcBef>
        <a:buClr>
          <a:schemeClr val="accent1"/>
        </a:buClr>
        <a:buFont typeface="Verdana"/>
        <a:buChar char="◦"/>
        <a:defRPr sz="23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59536" rtl="0">
        <a:spcBef>
          <a:spcPts val="350"/>
        </a:spcBef>
        <a:buClr>
          <a:schemeClr val="accent2"/>
        </a:buClr>
        <a:buSzPct val="100000"/>
        <a:buFont typeface="Wingdings 2"/>
        <a:buChar char="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28600" latinLnBrk="0" marL="1143000" rtl="0">
        <a:spcBef>
          <a:spcPts val="350"/>
        </a:spcBef>
        <a:buClr>
          <a:schemeClr val="accent2"/>
        </a:buClr>
        <a:buFont typeface="Wingdings 2"/>
        <a:buChar char=""/>
        <a:defRPr sz="19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28600" latinLnBrk="0" marL="1371600" rtl="0">
        <a:spcBef>
          <a:spcPts val="350"/>
        </a:spcBef>
        <a:buClr>
          <a:schemeClr val="accent2"/>
        </a:buClr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28600" latinLnBrk="0" marL="1600200" rtl="0">
        <a:spcBef>
          <a:spcPts val="350"/>
        </a:spcBef>
        <a:buClr>
          <a:schemeClr val="accent3"/>
        </a:buClr>
        <a:buFont typeface="Wingdings 2"/>
        <a:buChar char="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28600" latinLnBrk="0" marL="18288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228600" latinLnBrk="0" marL="20574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228600" latinLnBrk="0" marL="2286000" rtl="0">
        <a:spcBef>
          <a:spcPts val="350"/>
        </a:spcBef>
        <a:buClr>
          <a:schemeClr val="accent3"/>
        </a:buClr>
        <a:buFont typeface="Wingdings 2"/>
        <a:buChar char="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371599"/>
          </a:xfrm>
        </p:spPr>
        <p:txBody>
          <a:bodyPr>
            <a:normAutofit/>
          </a:bodyPr>
          <a:p>
            <a:pPr algn="ctr"/>
            <a:r>
              <a:rPr dirty="0" lang="en-US" smtClean="0"/>
              <a:t>Speech Production </a:t>
            </a:r>
            <a:endParaRPr dirty="0" lang="en-US"/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624078">
              <a:buFont typeface="+mj-lt"/>
              <a:buAutoNum type="arabicParenR"/>
            </a:pPr>
            <a:r>
              <a:rPr dirty="0" lang="en-US" smtClean="0"/>
              <a:t>Identify the human speech organs;</a:t>
            </a:r>
          </a:p>
          <a:p>
            <a:pPr indent="-514350" marL="624078">
              <a:buFont typeface="+mj-lt"/>
              <a:buAutoNum type="arabicParenR"/>
            </a:pPr>
            <a:r>
              <a:rPr dirty="0" lang="en-US" smtClean="0"/>
              <a:t>Explain the function of each organ</a:t>
            </a:r>
            <a:r>
              <a:rPr dirty="0" lang="en-US"/>
              <a:t> </a:t>
            </a:r>
            <a:r>
              <a:rPr dirty="0" lang="en-US" smtClean="0"/>
              <a:t>in speech production;</a:t>
            </a:r>
          </a:p>
          <a:p>
            <a:pPr indent="-514350" marL="624078">
              <a:buFont typeface="+mj-lt"/>
              <a:buAutoNum type="arabicParenR"/>
            </a:pPr>
            <a:endParaRPr dirty="0" lang="en-US" smtClean="0"/>
          </a:p>
          <a:p>
            <a:pPr indent="-514350" marL="624078">
              <a:buFont typeface="+mj-lt"/>
              <a:buAutoNum type="arabicParenR"/>
            </a:pPr>
            <a:endParaRPr dirty="0" lang="en-US" smtClean="0"/>
          </a:p>
          <a:p>
            <a:endParaRPr dirty="0" lang="en-US"/>
          </a:p>
        </p:txBody>
      </p:sp>
      <p:sp>
        <p:nvSpPr>
          <p:cNvPr id="1048601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Objectives:</a:t>
            </a:r>
            <a:endParaRPr dirty="0" lang="en-US"/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dirty="0" lang="en-US" smtClean="0"/>
              <a:t>a) Human  Speech  Organs</a:t>
            </a:r>
            <a:endParaRPr dirty="0" lang="en-US"/>
          </a:p>
        </p:txBody>
      </p:sp>
      <p:pic>
        <p:nvPicPr>
          <p:cNvPr id="2097152" name="Content Placeholder 8" descr="Speech-Organs-Diagram.jpg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447800" y="1219200"/>
            <a:ext cx="5943599" cy="5334000"/>
          </a:xfrm>
        </p:spPr>
      </p:pic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Content Placeholder 3" descr="image of speech organs.png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8200" y="838200"/>
            <a:ext cx="7239000" cy="5714999"/>
          </a:xfrm>
        </p:spPr>
      </p:pic>
      <p:sp>
        <p:nvSpPr>
          <p:cNvPr id="1048606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endParaRPr dirty="0" lang="en-US" smtClean="0"/>
          </a:p>
          <a:p>
            <a:pPr lvl="0">
              <a:buNone/>
            </a:pPr>
            <a:r>
              <a:rPr b="1" dirty="0" lang="en-US" err="1" smtClean="0"/>
              <a:t>i</a:t>
            </a:r>
            <a:r>
              <a:rPr b="1" dirty="0" lang="en-US" smtClean="0"/>
              <a:t>) The lungs:</a:t>
            </a:r>
          </a:p>
          <a:p>
            <a:pPr lvl="0"/>
            <a:r>
              <a:rPr b="1" dirty="0" lang="en-US" smtClean="0"/>
              <a:t> </a:t>
            </a:r>
            <a:r>
              <a:rPr dirty="0" lang="en-US" smtClean="0"/>
              <a:t>Involved in speech production during the normal course of breathing </a:t>
            </a:r>
          </a:p>
          <a:p>
            <a:pPr lvl="0"/>
            <a:r>
              <a:rPr dirty="0" lang="en-US" smtClean="0"/>
              <a:t>Ingoing air flow is known as </a:t>
            </a:r>
            <a:r>
              <a:rPr b="1" dirty="0" lang="en-US" smtClean="0"/>
              <a:t>ingressive pulmonic air stream while the outgoing </a:t>
            </a:r>
            <a:endParaRPr dirty="0" lang="en-US" smtClean="0"/>
          </a:p>
          <a:p>
            <a:pPr lvl="0">
              <a:buNone/>
            </a:pPr>
            <a:r>
              <a:rPr dirty="0" lang="en-US" smtClean="0"/>
              <a:t>  flow is </a:t>
            </a:r>
            <a:r>
              <a:rPr b="1" dirty="0" lang="en-US" err="1" smtClean="0"/>
              <a:t>egressive</a:t>
            </a:r>
            <a:r>
              <a:rPr b="1" dirty="0" lang="en-US" smtClean="0"/>
              <a:t> pulmonic air stream.</a:t>
            </a:r>
            <a:r>
              <a:rPr dirty="0" lang="en-US" smtClean="0"/>
              <a:t> </a:t>
            </a:r>
          </a:p>
          <a:p>
            <a:r>
              <a:rPr dirty="0" lang="en-US" err="1"/>
              <a:t>E</a:t>
            </a:r>
            <a:r>
              <a:rPr dirty="0" lang="en-US" err="1" smtClean="0"/>
              <a:t>gressive</a:t>
            </a:r>
            <a:r>
              <a:rPr dirty="0" lang="en-US" smtClean="0"/>
              <a:t> airstream is utilized for speech production more than ingressive.</a:t>
            </a:r>
          </a:p>
          <a:p>
            <a:r>
              <a:rPr dirty="0" lang="en-US" smtClean="0"/>
              <a:t>It is expelled from the lungs, passes through the wind pipe or trachea, and in the process it is manipulated at different points for speech production.</a:t>
            </a:r>
          </a:p>
          <a:p>
            <a:endParaRPr dirty="0" lang="en-US" smtClean="0"/>
          </a:p>
          <a:p>
            <a:pPr>
              <a:buNone/>
            </a:pPr>
            <a:endParaRPr dirty="0" lang="en-US"/>
          </a:p>
        </p:txBody>
      </p:sp>
      <p:sp>
        <p:nvSpPr>
          <p:cNvPr id="1048608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244"/>
          </a:bodyPr>
          <a:p>
            <a:pPr algn="ctr"/>
            <a:r>
              <a:rPr dirty="0" lang="en-US" smtClean="0"/>
              <a:t>b) Functions of Human </a:t>
            </a:r>
            <a:r>
              <a:rPr dirty="0" lang="en-US" smtClean="0"/>
              <a:t>Speech Organs</a:t>
            </a:r>
            <a:endParaRPr dirty="0" lang="en-US"/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/>
          <a:p>
            <a:pPr lvl="0">
              <a:buNone/>
            </a:pPr>
            <a:r>
              <a:rPr b="1" dirty="0" lang="en-US" smtClean="0"/>
              <a:t>ii) The Larynx: (voice box) </a:t>
            </a:r>
            <a:endParaRPr dirty="0" lang="en-US" smtClean="0"/>
          </a:p>
          <a:p>
            <a:pPr>
              <a:buFont typeface="Courier New" pitchFamily="49" charset="0"/>
              <a:buChar char="o"/>
            </a:pPr>
            <a:r>
              <a:rPr dirty="0" lang="en-US" smtClean="0"/>
              <a:t> a bonny structure situated at the top of the trachea (wind pipe).</a:t>
            </a:r>
          </a:p>
          <a:p>
            <a:pPr>
              <a:buFont typeface="Courier New" pitchFamily="49" charset="0"/>
              <a:buChar char="o"/>
            </a:pPr>
            <a:endParaRPr dirty="0" lang="en-US" smtClean="0"/>
          </a:p>
          <a:p>
            <a:pPr lvl="0">
              <a:buFont typeface="Courier New" pitchFamily="49" charset="0"/>
              <a:buChar char="o"/>
            </a:pPr>
            <a:r>
              <a:rPr dirty="0" lang="en-US" smtClean="0"/>
              <a:t>The part that extends outwards  is normally called The Adam’s apple. </a:t>
            </a:r>
          </a:p>
          <a:p>
            <a:pPr>
              <a:buFont typeface="Courier New" pitchFamily="49" charset="0"/>
              <a:buChar char="o"/>
            </a:pPr>
            <a:endParaRPr dirty="0" lang="en-US" smtClean="0"/>
          </a:p>
          <a:p>
            <a:pPr>
              <a:buFont typeface="Courier New" pitchFamily="49" charset="0"/>
              <a:buChar char="o"/>
            </a:pPr>
            <a:r>
              <a:rPr dirty="0" lang="en-US" smtClean="0"/>
              <a:t>The larynx acts as a valve which closes to protect the lungs and opens for air to get in.</a:t>
            </a:r>
          </a:p>
          <a:p>
            <a:pPr>
              <a:buFont typeface="Courier New" pitchFamily="49" charset="0"/>
              <a:buChar char="o"/>
            </a:pPr>
            <a:r>
              <a:rPr dirty="0" lang="en-US" smtClean="0"/>
              <a:t>It houses the vocal cords</a:t>
            </a:r>
          </a:p>
          <a:p>
            <a:pPr lvl="0">
              <a:buFont typeface="Courier New" pitchFamily="49" charset="0"/>
              <a:buChar char="o"/>
            </a:pPr>
            <a:endParaRPr dirty="0" lang="en-US" smtClean="0"/>
          </a:p>
          <a:p>
            <a:pPr lvl="0">
              <a:buFont typeface="Courier New" pitchFamily="49" charset="0"/>
              <a:buChar char="o"/>
            </a:pPr>
            <a:endParaRPr dirty="0" lang="en-US" smtClean="0"/>
          </a:p>
          <a:p>
            <a:pPr>
              <a:buNone/>
            </a:pPr>
            <a:endParaRPr dirty="0" lang="en-US"/>
          </a:p>
        </p:txBody>
      </p:sp>
      <p:sp>
        <p:nvSpPr>
          <p:cNvPr id="1048610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244"/>
          </a:bodyPr>
          <a:p>
            <a:r>
              <a:rPr dirty="0" lang="en-US" smtClean="0"/>
              <a:t/>
            </a:r>
            <a:br>
              <a:rPr dirty="0" lang="en-US" smtClean="0"/>
            </a:br>
            <a:r>
              <a:rPr dirty="0" lang="en-US" smtClean="0"/>
              <a:t> </a:t>
            </a:r>
            <a:br>
              <a:rPr dirty="0" lang="en-US" smtClean="0"/>
            </a:br>
            <a:endParaRPr dirty="0" lang="en-US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dirty="0" lang="en-US" smtClean="0"/>
              <a:t>Vocal cords are two flexible folds/flaps in the larynx. The space between vocal cords is known as </a:t>
            </a:r>
            <a:r>
              <a:rPr b="1" dirty="0" lang="en-US"/>
              <a:t>t</a:t>
            </a:r>
            <a:r>
              <a:rPr b="1" dirty="0" lang="en-US" smtClean="0"/>
              <a:t>he glottis</a:t>
            </a:r>
            <a:r>
              <a:rPr dirty="0" lang="en-US" smtClean="0"/>
              <a:t> </a:t>
            </a:r>
          </a:p>
          <a:p>
            <a:pPr lvl="0">
              <a:buNone/>
            </a:pPr>
            <a:r>
              <a:rPr dirty="0" lang="en-US" smtClean="0"/>
              <a:t>            - Open Glottis; the vocal cords are drawn apart and air passes through them freely to produce </a:t>
            </a:r>
            <a:r>
              <a:rPr b="1" dirty="0" i="1" lang="en-US" smtClean="0"/>
              <a:t>voiceless sounds e. g. </a:t>
            </a:r>
            <a:r>
              <a:rPr dirty="0" lang="en-US"/>
              <a:t>/t</a:t>
            </a:r>
            <a:r>
              <a:rPr dirty="0" lang="en-US" smtClean="0"/>
              <a:t>/,</a:t>
            </a:r>
            <a:endParaRPr b="1" dirty="0" i="1" lang="en-US" smtClean="0"/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/>
              <a:t> /ʃ</a:t>
            </a:r>
            <a:r>
              <a:rPr dirty="0" lang="en-US" smtClean="0"/>
              <a:t>/, </a:t>
            </a:r>
            <a:r>
              <a:rPr dirty="0" lang="en-US"/>
              <a:t>/f/</a:t>
            </a:r>
            <a:r>
              <a:rPr dirty="0" lang="en-US" smtClean="0"/>
              <a:t> 	   </a:t>
            </a:r>
          </a:p>
          <a:p>
            <a:pPr lvl="0">
              <a:buNone/>
            </a:pPr>
            <a:r>
              <a:rPr dirty="0" lang="en-US" smtClean="0"/>
              <a:t>	         -Narrow/closed Glottis; the vocal cords are drawn together</a:t>
            </a:r>
            <a:r>
              <a:rPr dirty="0" lang="en-US"/>
              <a:t> </a:t>
            </a:r>
            <a:r>
              <a:rPr dirty="0" lang="en-US" smtClean="0"/>
              <a:t>causing obstruction of airflow.  </a:t>
            </a:r>
            <a:r>
              <a:rPr dirty="0" lang="en-US"/>
              <a:t>T</a:t>
            </a:r>
            <a:r>
              <a:rPr dirty="0" lang="en-US" smtClean="0"/>
              <a:t>he result is a vibration hence </a:t>
            </a:r>
            <a:r>
              <a:rPr b="1" dirty="0" i="1" lang="en-US" smtClean="0"/>
              <a:t>voiced sounds e. g.  </a:t>
            </a:r>
            <a:r>
              <a:rPr dirty="0" lang="en-US" smtClean="0"/>
              <a:t>/b/</a:t>
            </a:r>
            <a:r>
              <a:rPr b="1" dirty="0" i="1" lang="en-US" smtClean="0"/>
              <a:t>, </a:t>
            </a:r>
            <a:r>
              <a:rPr dirty="0" lang="en-US"/>
              <a:t>/d</a:t>
            </a:r>
            <a:r>
              <a:rPr dirty="0" lang="en-US" smtClean="0"/>
              <a:t>/, </a:t>
            </a:r>
            <a:r>
              <a:rPr dirty="0" lang="en-US"/>
              <a:t>/g/</a:t>
            </a:r>
            <a:endParaRPr b="1" dirty="0" i="1" lang="en-US" smtClean="0"/>
          </a:p>
          <a:p>
            <a:pPr>
              <a:buNone/>
            </a:pPr>
            <a:endParaRPr dirty="0" lang="en-US" smtClean="0"/>
          </a:p>
          <a:p>
            <a:pPr>
              <a:buNone/>
            </a:pPr>
            <a:endParaRPr dirty="0" lang="en-US" smtClean="0"/>
          </a:p>
          <a:p>
            <a:pPr lvl="0"/>
            <a:endParaRPr b="1" dirty="0" lang="en-US" smtClean="0"/>
          </a:p>
          <a:p>
            <a:pPr lvl="0"/>
            <a:endParaRPr dirty="0" lang="en-US" smtClean="0"/>
          </a:p>
          <a:p>
            <a:endParaRPr dirty="0" lang="en-US"/>
          </a:p>
        </p:txBody>
      </p:sp>
      <p:sp>
        <p:nvSpPr>
          <p:cNvPr id="1048612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lang="en-US" smtClean="0"/>
              <a:t>iii)The Larynx </a:t>
            </a:r>
            <a:r>
              <a:rPr dirty="0" lang="en-US" err="1" smtClean="0"/>
              <a:t>contd</a:t>
            </a:r>
            <a:r>
              <a:rPr dirty="0" lang="en-US" smtClean="0"/>
              <a:t> …</a:t>
            </a:r>
            <a:endParaRPr dirty="0" lang="en-US"/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2" descr="Glottis - Atlas of Human Anatomy - Centralx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254358" y="-115137"/>
            <a:ext cx="8889642" cy="6935874"/>
          </a:xfrm>
          <a:prstGeom prst="rect"/>
          <a:noFill/>
        </p:spPr>
      </p:pic>
      <p:sp>
        <p:nvSpPr>
          <p:cNvPr id="1048616" name="Rectangle 1"/>
          <p:cNvSpPr/>
          <p:nvPr/>
        </p:nvSpPr>
        <p:spPr>
          <a:xfrm>
            <a:off x="3700800" y="2590800"/>
            <a:ext cx="2471400" cy="388696"/>
          </a:xfrm>
          <a:prstGeom prst="rect"/>
        </p:spPr>
        <p:txBody>
          <a:bodyPr wrap="square">
            <a:spAutoFit/>
          </a:bodyPr>
          <a:p>
            <a:pPr>
              <a:lnSpc>
                <a:spcPct val="107000"/>
              </a:lnSpc>
              <a:spcAft>
                <a:spcPts val="800"/>
              </a:spcAft>
            </a:pPr>
            <a:r>
              <a:rPr dirty="0"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CLOSED GLOTTIS</a:t>
            </a:r>
            <a:endParaRPr dirty="0"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17" name="Rectangle 2"/>
          <p:cNvSpPr/>
          <p:nvPr/>
        </p:nvSpPr>
        <p:spPr>
          <a:xfrm>
            <a:off x="3799256" y="4308406"/>
            <a:ext cx="1077544" cy="685059"/>
          </a:xfrm>
          <a:prstGeom prst="rect"/>
        </p:spPr>
        <p:txBody>
          <a:bodyPr wrap="square">
            <a:spAutoFit/>
          </a:bodyPr>
          <a:p>
            <a:pPr>
              <a:lnSpc>
                <a:spcPct val="107000"/>
              </a:lnSpc>
              <a:spcAft>
                <a:spcPts val="800"/>
              </a:spcAft>
            </a:pPr>
            <a:r>
              <a:rPr dirty="0"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 GLOTTIS</a:t>
            </a:r>
            <a:endParaRPr dirty="0"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45730" name="Straight Arrow Connector 8"/>
          <p:cNvCxnSpPr>
            <a:cxnSpLocks/>
          </p:cNvCxnSpPr>
          <p:nvPr/>
        </p:nvCxnSpPr>
        <p:spPr>
          <a:xfrm>
            <a:off x="1828800" y="2590800"/>
            <a:ext cx="0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8" name="Rectangle 11"/>
          <p:cNvSpPr/>
          <p:nvPr/>
        </p:nvSpPr>
        <p:spPr>
          <a:xfrm>
            <a:off x="903001" y="2133600"/>
            <a:ext cx="1611600" cy="388696"/>
          </a:xfrm>
          <a:prstGeom prst="rect"/>
        </p:spPr>
        <p:txBody>
          <a:bodyPr wrap="square">
            <a:spAutoFit/>
          </a:bodyPr>
          <a:p>
            <a:pPr>
              <a:lnSpc>
                <a:spcPct val="107000"/>
              </a:lnSpc>
              <a:spcAft>
                <a:spcPts val="800"/>
              </a:spcAft>
            </a:pPr>
            <a:r>
              <a:rPr dirty="0" lang="en-US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VOCAL CORDS</a:t>
            </a:r>
            <a:endParaRPr dirty="0"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145731" name="Straight Arrow Connector 13"/>
          <p:cNvCxnSpPr>
            <a:cxnSpLocks/>
          </p:cNvCxnSpPr>
          <p:nvPr/>
        </p:nvCxnSpPr>
        <p:spPr>
          <a:xfrm>
            <a:off x="1828800" y="2522296"/>
            <a:ext cx="1066800" cy="178611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Arrow Connector 15"/>
          <p:cNvCxnSpPr>
            <a:cxnSpLocks/>
          </p:cNvCxnSpPr>
          <p:nvPr/>
        </p:nvCxnSpPr>
        <p:spPr>
          <a:xfrm>
            <a:off x="2514601" y="2286000"/>
            <a:ext cx="3886199" cy="0"/>
          </a:xfrm>
          <a:prstGeom prst="straightConnector1"/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Picture 1" descr="Normal Vocal Cords | HealthLink BC"/>
          <p:cNvPicPr>
            <a:picLocks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814512" y="1633855"/>
            <a:ext cx="5514975" cy="3590290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 smtClean="0"/>
              <a:t>This is a cavity at the </a:t>
            </a:r>
            <a:r>
              <a:rPr dirty="0" lang="en-US" smtClean="0"/>
              <a:t>entrance to the windpipe.</a:t>
            </a:r>
            <a:endParaRPr dirty="0" lang="en-US" smtClean="0"/>
          </a:p>
          <a:p>
            <a:pPr lvl="0"/>
            <a:endParaRPr dirty="0" lang="en-US" smtClean="0"/>
          </a:p>
          <a:p>
            <a:r>
              <a:rPr dirty="0" lang="en-US" smtClean="0"/>
              <a:t>It serves as a tube connecting the larynx with the oral cavity and the nasal cavity.</a:t>
            </a:r>
          </a:p>
          <a:p>
            <a:endParaRPr dirty="0" lang="en-US" smtClean="0"/>
          </a:p>
          <a:p>
            <a:r>
              <a:rPr dirty="0" lang="en-US" smtClean="0"/>
              <a:t> After reaching the pharynx, the air can be directed either through the mouth or nose.</a:t>
            </a:r>
          </a:p>
          <a:p>
            <a:endParaRPr dirty="0" lang="en-US"/>
          </a:p>
        </p:txBody>
      </p:sp>
      <p:sp>
        <p:nvSpPr>
          <p:cNvPr id="1048620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iv) Pharynx:</a:t>
            </a:r>
            <a:endParaRPr dirty="0" lang="en-US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b="1" dirty="0" lang="en-US" smtClean="0"/>
              <a:t> </a:t>
            </a:r>
            <a:r>
              <a:rPr dirty="0" lang="en-US" smtClean="0"/>
              <a:t>this is the soft tissue at the back of the roof of the mouth. It appears like a curtain hanging down the roof the mouth.</a:t>
            </a:r>
          </a:p>
          <a:p>
            <a:pPr lvl="0">
              <a:buFont typeface="Arial" pitchFamily="34" charset="0"/>
              <a:buChar char="•"/>
            </a:pPr>
            <a:endParaRPr dirty="0" lang="en-US" smtClean="0"/>
          </a:p>
          <a:p>
            <a:r>
              <a:rPr dirty="0" lang="en-US" smtClean="0"/>
              <a:t>The soft palate is flexible; may be </a:t>
            </a:r>
            <a:r>
              <a:rPr dirty="0" lang="en-US" smtClean="0"/>
              <a:t>raised </a:t>
            </a:r>
            <a:r>
              <a:rPr dirty="0" lang="en-US" smtClean="0"/>
              <a:t>or lowered to  determine direction of airflow.</a:t>
            </a:r>
          </a:p>
          <a:p>
            <a:r>
              <a:rPr dirty="0" lang="en-US" smtClean="0"/>
              <a:t> When it is raised, it blocks the nasal cavity obstructing outgoing airflow.</a:t>
            </a:r>
          </a:p>
          <a:p>
            <a:r>
              <a:rPr dirty="0" lang="en-US" smtClean="0"/>
              <a:t> The air passes out through the mouth, thus producing ORAL SOUNDS. E.g. </a:t>
            </a:r>
            <a:r>
              <a:rPr dirty="0" lang="en-US"/>
              <a:t>/p/ /b/, /t/ /d/, /k/ /g/, /f/ /v/, /s/ /z/, </a:t>
            </a:r>
            <a:endParaRPr dirty="0" lang="en-US" smtClean="0"/>
          </a:p>
          <a:p>
            <a:pPr indent="0" marL="109728">
              <a:buNone/>
            </a:pPr>
            <a:endParaRPr dirty="0" lang="en-US" smtClean="0"/>
          </a:p>
          <a:p>
            <a:r>
              <a:rPr dirty="0" lang="en-US" smtClean="0"/>
              <a:t>When </a:t>
            </a:r>
            <a:r>
              <a:rPr dirty="0" lang="en-US" smtClean="0"/>
              <a:t>the velum is lowered it blocks the oral cavity allowing airflow through the nose / nasal cavity, thus producing NASAL SOUNDS. /m/, /n/, </a:t>
            </a:r>
            <a:r>
              <a:rPr dirty="0" lang="en-US"/>
              <a:t>/ŋ/ </a:t>
            </a:r>
            <a:endParaRPr dirty="0" lang="en-US" smtClean="0"/>
          </a:p>
          <a:p>
            <a:endParaRPr dirty="0" lang="en-US"/>
          </a:p>
        </p:txBody>
      </p:sp>
      <p:sp>
        <p:nvSpPr>
          <p:cNvPr id="1048622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v) Soft palate (Velum)</a:t>
            </a:r>
            <a:endParaRPr dirty="0" lang="en-US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 smtClean="0"/>
              <a:t>It is part of the roof of the mouth btw the alveolar and the velum.</a:t>
            </a:r>
          </a:p>
          <a:p>
            <a:pPr lvl="0"/>
            <a:r>
              <a:rPr dirty="0" lang="en-US" smtClean="0"/>
              <a:t>the hard palate </a:t>
            </a:r>
            <a:r>
              <a:rPr dirty="0" lang="en-US" smtClean="0"/>
              <a:t>works in </a:t>
            </a:r>
            <a:r>
              <a:rPr dirty="0" lang="en-US" smtClean="0"/>
              <a:t>conjunction</a:t>
            </a:r>
          </a:p>
          <a:p>
            <a:pPr indent="0" lvl="0" marL="109728">
              <a:buNone/>
            </a:pPr>
            <a:r>
              <a:rPr dirty="0" lang="en-US" smtClean="0"/>
              <a:t>   with </a:t>
            </a:r>
            <a:r>
              <a:rPr dirty="0" lang="en-US" smtClean="0"/>
              <a:t>the tongue to produce </a:t>
            </a:r>
            <a:r>
              <a:rPr b="1" dirty="0" lang="en-US" smtClean="0"/>
              <a:t>Palatal </a:t>
            </a:r>
            <a:r>
              <a:rPr dirty="0" lang="en-US" smtClean="0"/>
              <a:t>sounds</a:t>
            </a:r>
          </a:p>
          <a:p>
            <a:pPr lvl="0"/>
            <a:r>
              <a:rPr dirty="0" lang="en-US" smtClean="0"/>
              <a:t>The tongue is raised and moves close to or be in contact with the hard palate.</a:t>
            </a:r>
          </a:p>
          <a:p>
            <a:r>
              <a:rPr dirty="0" lang="en-US" smtClean="0"/>
              <a:t>This contact or near contact obstructs airflow either partially or fully to produce varying voiced or </a:t>
            </a:r>
            <a:r>
              <a:rPr dirty="0" lang="en-US"/>
              <a:t>voiceless consonants</a:t>
            </a:r>
            <a:r>
              <a:rPr dirty="0" lang="en-US" smtClean="0"/>
              <a:t>/,</a:t>
            </a:r>
          </a:p>
          <a:p>
            <a:pPr indent="0" marL="109728">
              <a:buNone/>
            </a:pPr>
            <a:r>
              <a:rPr dirty="0" lang="en-US" smtClean="0"/>
              <a:t>Examples: </a:t>
            </a:r>
            <a:r>
              <a:rPr dirty="0" lang="en-US"/>
              <a:t>/ʃ/ /ʒ/, /</a:t>
            </a:r>
            <a:r>
              <a:rPr dirty="0" lang="en-US" err="1"/>
              <a:t>ʈʃ</a:t>
            </a:r>
            <a:r>
              <a:rPr dirty="0" lang="en-US"/>
              <a:t>/</a:t>
            </a:r>
          </a:p>
          <a:p>
            <a:pPr lvl="0"/>
            <a:endParaRPr dirty="0" lang="en-US" smtClean="0"/>
          </a:p>
          <a:p>
            <a:pPr lvl="0"/>
            <a:endParaRPr dirty="0" lang="en-US" smtClean="0"/>
          </a:p>
          <a:p>
            <a:endParaRPr dirty="0" lang="en-US"/>
          </a:p>
        </p:txBody>
      </p:sp>
      <p:sp>
        <p:nvSpPr>
          <p:cNvPr id="1048624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iv) Hard palate </a:t>
            </a:r>
            <a:r>
              <a:rPr dirty="0" lang="en-US" smtClean="0"/>
              <a:t>:</a:t>
            </a:r>
            <a:endParaRPr dirty="0" lang="en-US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dirty="0" lang="en-US" smtClean="0"/>
              <a:t>found </a:t>
            </a:r>
            <a:r>
              <a:rPr dirty="0" lang="en-US" smtClean="0"/>
              <a:t>on the roof of the mouth between the upper teeth and the hard palate. </a:t>
            </a:r>
            <a:endParaRPr dirty="0" lang="en-US"/>
          </a:p>
          <a:p>
            <a:pPr lvl="0"/>
            <a:r>
              <a:rPr dirty="0" lang="en-US" smtClean="0"/>
              <a:t>It works with the tip of tongue to obstruct outgoing airstream for production of several voiced and voiceless consonants. </a:t>
            </a:r>
          </a:p>
          <a:p>
            <a:pPr lvl="0"/>
            <a:r>
              <a:rPr dirty="0" lang="en-US" smtClean="0"/>
              <a:t>Examples </a:t>
            </a:r>
            <a:r>
              <a:rPr dirty="0" lang="en-US"/>
              <a:t>/s/ /z</a:t>
            </a:r>
            <a:r>
              <a:rPr dirty="0" lang="en-US" smtClean="0"/>
              <a:t>/,/</a:t>
            </a:r>
            <a:r>
              <a:rPr dirty="0" lang="en-US"/>
              <a:t>t/ /d/,</a:t>
            </a:r>
            <a:endParaRPr dirty="0" lang="en-US" smtClean="0"/>
          </a:p>
          <a:p>
            <a:endParaRPr dirty="0" lang="en-US"/>
          </a:p>
        </p:txBody>
      </p:sp>
      <p:sp>
        <p:nvSpPr>
          <p:cNvPr id="1048626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err="1" smtClean="0"/>
              <a:t>iiv</a:t>
            </a:r>
            <a:r>
              <a:rPr dirty="0" lang="en-US" smtClean="0"/>
              <a:t>) Alveolar ridge </a:t>
            </a:r>
            <a:endParaRPr dirty="0" lang="en-US"/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lvl="0">
              <a:buNone/>
            </a:pPr>
            <a:endParaRPr dirty="0" lang="en-US" smtClean="0"/>
          </a:p>
          <a:p>
            <a:r>
              <a:rPr dirty="0" lang="en-US" smtClean="0"/>
              <a:t>Both the upper and the lower teeth ridge are involved in articulation of sounds.</a:t>
            </a:r>
          </a:p>
          <a:p>
            <a:r>
              <a:rPr dirty="0" lang="en-US" smtClean="0"/>
              <a:t> The upper teeth </a:t>
            </a:r>
            <a:r>
              <a:rPr dirty="0" lang="en-US" smtClean="0"/>
              <a:t>come </a:t>
            </a:r>
            <a:r>
              <a:rPr dirty="0" lang="en-US" smtClean="0"/>
              <a:t>into contact with  with the lower lip to produce  </a:t>
            </a:r>
            <a:r>
              <a:rPr b="1" dirty="0" lang="en-US" smtClean="0"/>
              <a:t>labial-dental sounds</a:t>
            </a:r>
            <a:r>
              <a:rPr dirty="0" lang="en-US" smtClean="0"/>
              <a:t>. </a:t>
            </a:r>
            <a:r>
              <a:rPr dirty="0" lang="en-US"/>
              <a:t>/f/ /v/</a:t>
            </a:r>
            <a:endParaRPr dirty="0" lang="en-US" smtClean="0"/>
          </a:p>
          <a:p>
            <a:r>
              <a:rPr dirty="0" lang="en-US" smtClean="0"/>
              <a:t>  the blade of the tongue obstructs airflow between upper and lower teeth to produce </a:t>
            </a:r>
            <a:r>
              <a:rPr b="1" dirty="0" lang="en-US" smtClean="0"/>
              <a:t>dental sounds. </a:t>
            </a:r>
          </a:p>
          <a:p>
            <a:pPr indent="0" marL="109728">
              <a:buNone/>
            </a:pPr>
            <a:r>
              <a:rPr b="1" dirty="0" lang="en-US" smtClean="0"/>
              <a:t> </a:t>
            </a:r>
            <a:r>
              <a:rPr dirty="0" lang="en-US"/>
              <a:t>/θ/ /ð/,</a:t>
            </a:r>
            <a:endParaRPr b="1" dirty="0" lang="en-US" smtClean="0"/>
          </a:p>
          <a:p>
            <a:endParaRPr b="1" dirty="0" lang="en-US" smtClean="0"/>
          </a:p>
          <a:p>
            <a:endParaRPr dirty="0" lang="en-US"/>
          </a:p>
        </p:txBody>
      </p:sp>
      <p:sp>
        <p:nvSpPr>
          <p:cNvPr id="1048628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</a:t>
            </a:r>
            <a:r>
              <a:rPr dirty="0" lang="en-US" err="1" smtClean="0"/>
              <a:t>iiiv</a:t>
            </a:r>
            <a:r>
              <a:rPr dirty="0" lang="en-US" smtClean="0"/>
              <a:t>) The teeth</a:t>
            </a:r>
            <a:endParaRPr dirty="0" lang="en-US"/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pPr lvl="0">
              <a:buNone/>
            </a:pPr>
            <a:r>
              <a:rPr dirty="0" lang="en-US" smtClean="0"/>
              <a:t> </a:t>
            </a:r>
          </a:p>
          <a:p>
            <a:pPr lvl="0"/>
            <a:r>
              <a:rPr dirty="0" lang="en-US" smtClean="0"/>
              <a:t>The upper and lower lips are drawn together </a:t>
            </a:r>
            <a:r>
              <a:rPr dirty="0" lang="en-US" smtClean="0"/>
              <a:t>to</a:t>
            </a:r>
            <a:r>
              <a:rPr dirty="0" lang="en-US" smtClean="0"/>
              <a:t> </a:t>
            </a:r>
            <a:r>
              <a:rPr dirty="0" lang="en-US" smtClean="0"/>
              <a:t>obstruct airflow </a:t>
            </a:r>
            <a:r>
              <a:rPr dirty="0" lang="en-US" smtClean="0"/>
              <a:t>for</a:t>
            </a:r>
            <a:r>
              <a:rPr dirty="0" lang="en-US" smtClean="0"/>
              <a:t> production of </a:t>
            </a:r>
            <a:r>
              <a:rPr b="1" dirty="0" lang="en-US" smtClean="0"/>
              <a:t>bilabial sounds</a:t>
            </a:r>
            <a:r>
              <a:rPr dirty="0" lang="en-US" smtClean="0"/>
              <a:t> </a:t>
            </a:r>
            <a:r>
              <a:rPr dirty="0" lang="en-US"/>
              <a:t>  /p/ /b/, </a:t>
            </a:r>
            <a:endParaRPr dirty="0" lang="en-US" smtClean="0"/>
          </a:p>
          <a:p>
            <a:pPr lvl="0"/>
            <a:r>
              <a:rPr dirty="0" lang="en-US" smtClean="0"/>
              <a:t>In production of vowels, the lips function in four different positions:</a:t>
            </a:r>
          </a:p>
          <a:p>
            <a:r>
              <a:rPr dirty="0" lang="en-US" smtClean="0"/>
              <a:t>They are -spread as in the vowel /</a:t>
            </a:r>
            <a:r>
              <a:rPr dirty="0" lang="en-US" smtClean="0"/>
              <a:t>i:/  </a:t>
            </a:r>
            <a:r>
              <a:rPr dirty="0" lang="en-US" smtClean="0"/>
              <a:t>s</a:t>
            </a:r>
            <a:r>
              <a:rPr dirty="0" lang="en-US" u="sng" smtClean="0"/>
              <a:t>ee</a:t>
            </a:r>
            <a:r>
              <a:rPr dirty="0" lang="en-US" smtClean="0"/>
              <a:t>n</a:t>
            </a:r>
          </a:p>
          <a:p>
            <a:pPr>
              <a:buNone/>
            </a:pPr>
            <a:r>
              <a:rPr dirty="0" lang="en-US" smtClean="0"/>
              <a:t>          - neutral as in the </a:t>
            </a:r>
            <a:r>
              <a:rPr dirty="0" lang="en-US" smtClean="0"/>
              <a:t>vowel/ə/</a:t>
            </a:r>
            <a:r>
              <a:rPr dirty="0" lang="en-US" u="sng" smtClean="0"/>
              <a:t>a</a:t>
            </a:r>
            <a:r>
              <a:rPr dirty="0" lang="en-US" smtClean="0"/>
              <a:t>bout</a:t>
            </a:r>
            <a:endParaRPr dirty="0" lang="en-US" smtClean="0"/>
          </a:p>
          <a:p>
            <a:pPr>
              <a:buNone/>
            </a:pPr>
            <a:r>
              <a:rPr dirty="0" lang="en-US" smtClean="0"/>
              <a:t>          - close/rounded as in the vowel </a:t>
            </a:r>
            <a:r>
              <a:rPr dirty="0" lang="en-US" smtClean="0"/>
              <a:t>    /</a:t>
            </a:r>
            <a:r>
              <a:rPr dirty="0" lang="en-US" smtClean="0"/>
              <a:t>ʊ:/m</a:t>
            </a:r>
            <a:r>
              <a:rPr dirty="0" lang="en-US" u="sng" smtClean="0"/>
              <a:t>oo</a:t>
            </a:r>
            <a:r>
              <a:rPr dirty="0" lang="en-US" smtClean="0"/>
              <a:t>n</a:t>
            </a:r>
          </a:p>
          <a:p>
            <a:pPr>
              <a:buNone/>
            </a:pPr>
            <a:r>
              <a:rPr dirty="0" lang="en-US" smtClean="0"/>
              <a:t>      - open/ rounded as in the vowel /ɔ/p</a:t>
            </a:r>
            <a:r>
              <a:rPr dirty="0" lang="en-US" u="sng" smtClean="0"/>
              <a:t>o</a:t>
            </a:r>
            <a:r>
              <a:rPr dirty="0" lang="en-US" smtClean="0"/>
              <a:t>t</a:t>
            </a:r>
          </a:p>
          <a:p>
            <a:pPr lvl="0">
              <a:buNone/>
            </a:pPr>
            <a:endParaRPr dirty="0" lang="en-US" smtClean="0"/>
          </a:p>
          <a:p>
            <a:endParaRPr dirty="0" lang="en-US"/>
          </a:p>
        </p:txBody>
      </p:sp>
      <p:sp>
        <p:nvSpPr>
          <p:cNvPr id="1048630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lips</a:t>
            </a:r>
            <a:endParaRPr dirty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most active articulator.</a:t>
            </a:r>
          </a:p>
          <a:p>
            <a:r>
              <a:rPr dirty="0" lang="en-US" smtClean="0"/>
              <a:t>Consists of five parts; the tip, the blade, the front, the back and the root.</a:t>
            </a:r>
          </a:p>
          <a:p>
            <a:r>
              <a:rPr dirty="0" lang="en-US" smtClean="0"/>
              <a:t>It gets in contact with upper teeth, alveolar, hard palate, and soft palate to produce consonants.</a:t>
            </a:r>
          </a:p>
          <a:p>
            <a:r>
              <a:rPr dirty="0" lang="en-US" smtClean="0"/>
              <a:t>It also makes different movements in </a:t>
            </a:r>
            <a:r>
              <a:rPr dirty="0" lang="en-US" smtClean="0"/>
              <a:t>articulation of </a:t>
            </a:r>
            <a:r>
              <a:rPr dirty="0" lang="en-US" smtClean="0"/>
              <a:t>vowels</a:t>
            </a:r>
          </a:p>
          <a:p>
            <a:endParaRPr dirty="0" lang="en-US"/>
          </a:p>
        </p:txBody>
      </p:sp>
      <p:sp>
        <p:nvSpPr>
          <p:cNvPr id="1048632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The tongue</a:t>
            </a:r>
            <a:endParaRPr dirty="0"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109728">
              <a:buNone/>
            </a:pPr>
            <a:endParaRPr dirty="0" lang="en-US" smtClean="0"/>
          </a:p>
          <a:p>
            <a:pPr indent="0" marL="109728">
              <a:buNone/>
            </a:pPr>
            <a:r>
              <a:rPr dirty="0" lang="en-US" smtClean="0"/>
              <a:t> </a:t>
            </a:r>
          </a:p>
          <a:p>
            <a:pPr>
              <a:buNone/>
            </a:pPr>
            <a:r>
              <a:rPr dirty="0" lang="en-US" smtClean="0"/>
              <a:t>                 </a:t>
            </a:r>
            <a:r>
              <a:rPr dirty="0" i="1" lang="en-US" smtClean="0"/>
              <a:t>Parts of the tongue</a:t>
            </a:r>
          </a:p>
          <a:p>
            <a:endParaRPr dirty="0" lang="en-US" smtClean="0"/>
          </a:p>
          <a:p>
            <a:endParaRPr dirty="0" lang="en-US" smtClean="0"/>
          </a:p>
          <a:p>
            <a:endParaRPr dirty="0" lang="en-US" smtClean="0"/>
          </a:p>
          <a:p>
            <a:r>
              <a:rPr dirty="0" lang="en-US" smtClean="0"/>
              <a:t>                                                         </a:t>
            </a:r>
            <a:endParaRPr dirty="0" lang="en-US"/>
          </a:p>
        </p:txBody>
      </p:sp>
      <p:sp>
        <p:nvSpPr>
          <p:cNvPr id="1048634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ix) tongue</a:t>
            </a:r>
            <a:endParaRPr dirty="0" lang="en-US"/>
          </a:p>
        </p:txBody>
      </p:sp>
      <p:pic>
        <p:nvPicPr>
          <p:cNvPr id="2097156" name="Picture 2" descr="C:\Users\hp\Desktop\Image of the tongue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676400" y="2362200"/>
            <a:ext cx="5181600" cy="3505200"/>
          </a:xfrm>
          <a:prstGeom prst="rect"/>
          <a:noFill/>
        </p:spPr>
      </p:pic>
      <p:sp>
        <p:nvSpPr>
          <p:cNvPr id="1048635" name="TextBox 4"/>
          <p:cNvSpPr txBox="1"/>
          <p:nvPr/>
        </p:nvSpPr>
        <p:spPr>
          <a:xfrm>
            <a:off x="7010400" y="3276600"/>
            <a:ext cx="1905000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en-US" smtClean="0">
                <a:solidFill>
                  <a:prstClr val="black"/>
                </a:solidFill>
              </a:rPr>
              <a:t> Pharyngeal Wall </a:t>
            </a:r>
            <a:endParaRPr dirty="0" lang="en-US">
              <a:solidFill>
                <a:prstClr val="black"/>
              </a:solidFill>
            </a:endParaRPr>
          </a:p>
        </p:txBody>
      </p:sp>
      <p:cxnSp>
        <p:nvCxnSpPr>
          <p:cNvPr id="3145733" name="Straight Connector 6"/>
          <p:cNvCxnSpPr>
            <a:cxnSpLocks/>
          </p:cNvCxnSpPr>
          <p:nvPr/>
        </p:nvCxnSpPr>
        <p:spPr>
          <a:xfrm rot="16200000" flipH="1">
            <a:off x="5791200" y="4267200"/>
            <a:ext cx="2209800" cy="76200"/>
          </a:xfrm>
          <a:prstGeom prst="line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109728">
              <a:buNone/>
            </a:pPr>
            <a:endParaRPr dirty="0" lang="en-US"/>
          </a:p>
        </p:txBody>
      </p:sp>
      <p:sp>
        <p:nvSpPr>
          <p:cNvPr id="1048640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                 The </a:t>
            </a:r>
            <a:r>
              <a:rPr dirty="0" lang="en-US" smtClean="0"/>
              <a:t>End</a:t>
            </a:r>
            <a:endParaRPr dirty="0"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lastClr="000000" val="windowText"/>
      </a:dk1>
      <a:lt1>
        <a:sysClr lastClr="FFFFFF" val="window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dir="t" rig="glow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algn="tl" flip="none" sx="5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ORAL COMMUNICATION</dc:title>
  <dc:creator>hp</dc:creator>
  <cp:lastModifiedBy>Lucy</cp:lastModifiedBy>
  <dcterms:created xsi:type="dcterms:W3CDTF">2020-04-30T03:22:52Z</dcterms:created>
  <dcterms:modified xsi:type="dcterms:W3CDTF">2025-12-12T12:09:11Z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9cd49d9e2e424e1a982ae3afc5307783</vt:lpwstr>
  </property>
</Properties>
</file>