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Masters/slideMaster3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Masters/slideMaster4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Masters/slideMaster6.xml" ContentType="application/vnd.openxmlformats-officedocument.presentationml.slideMaster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Masters/slideMaster7.xml" ContentType="application/vnd.openxmlformats-officedocument.presentationml.slideMaster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Masters/slideMaster8.xml" ContentType="application/vnd.openxmlformats-officedocument.presentationml.slideMaster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Masters/slideMaster9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notesMasters/notesMaster1.xml" ContentType="application/vnd.openxmlformats-officedocument.presentationml.notesMaster+xml"/>
  <Override PartName="/ppt/theme/theme10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96" r:id="rId1"/>
    <p:sldMasterId id="2147483697" r:id="rId2"/>
    <p:sldMasterId id="2147483698" r:id="rId3"/>
    <p:sldMasterId id="2147483699" r:id="rId4"/>
    <p:sldMasterId id="2147483700" r:id="rId5"/>
    <p:sldMasterId id="2147483701" r:id="rId6"/>
    <p:sldMasterId id="2147483702" r:id="rId7"/>
    <p:sldMasterId id="2147483703" r:id="rId8"/>
    <p:sldMasterId id="2147483704" r:id="rId9"/>
  </p:sldMasterIdLst>
  <p:notesMasterIdLst>
    <p:notesMasterId r:id="rId10"/>
  </p:notesMasterIdLst>
  <p:sldIdLst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64" r:id="rId26"/>
    <p:sldId id="365" r:id="rId27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tableStyles" Target="tableStyle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0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30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697ACF23-2DBC-48E7-AA22-BBCF02BFF7F0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306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930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30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30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F77A8867-FEA6-4970-BEAF-13876265F045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en-US"/>
          </a:p>
        </p:txBody>
      </p:sp>
      <p:sp>
        <p:nvSpPr>
          <p:cNvPr id="10486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7A8867-FEA6-4970-BEAF-13876265F045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2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2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3.xml"/></Relationships>
</file>

<file path=ppt/slideLayouts/_rels/slideLayout2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3.xml"/></Relationships>
</file>

<file path=ppt/slideLayouts/_rels/slideLayout3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4.xml"/></Relationships>
</file>

<file path=ppt/slideLayouts/_rels/slideLayout3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4.xml"/></Relationships>
</file>

<file path=ppt/slideLayouts/_rels/slideLayout4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5.xml"/></Relationships>
</file>

<file path=ppt/slideLayouts/_rels/slideLayout4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5.xml"/></Relationships>
</file>

<file path=ppt/slideLayouts/_rels/slideLayout5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6.xml"/></Relationships>
</file>

<file path=ppt/slideLayouts/_rels/slideLayout5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6.xml"/></Relationships>
</file>

<file path=ppt/slideLayouts/_rels/slideLayout6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7.xml"/></Relationships>
</file>

<file path=ppt/slideLayouts/_rels/slideLayout6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7.xml"/></Relationships>
</file>

<file path=ppt/slideLayouts/_rels/slideLayout7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8.xml"/></Relationships>
</file>

<file path=ppt/slideLayouts/_rels/slideLayout7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8.xml"/></Relationships>
</file>

<file path=ppt/slideLayouts/_rels/slideLayout8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9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1.xml"/></Relationships>
</file>

<file path=ppt/slideLayouts/_rels/slideLayout9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Master" Target="../slideMasters/slideMaster9.xml"/></Relationships>
</file>

<file path=ppt/slideLayouts/_rels/slideLayout9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1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52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53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20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9054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055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056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47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57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058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9059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8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8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8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8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4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06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6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6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6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1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8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9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00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177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8801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802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803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39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80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880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880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25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1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35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9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40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1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8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29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3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33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1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8852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53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54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55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5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5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5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1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4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50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9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9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1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1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42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43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44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4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4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07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1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08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880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1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13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14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15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0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816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17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1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1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82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9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200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01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44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9202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203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204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52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20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20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920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45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2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87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88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8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92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93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2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2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26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08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9209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10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11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12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2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2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2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30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3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3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2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5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86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90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91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2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34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35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36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37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2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7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77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917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7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81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82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83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84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51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9185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86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16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21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3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274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75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58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9276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277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278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53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279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280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9281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588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2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59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60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6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4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265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5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5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58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45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9246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47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48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49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5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5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5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69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2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93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9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9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9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97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2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7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88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89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90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9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9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2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93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294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92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298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299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300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301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54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930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30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4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24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28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2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2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2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68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769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171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8770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771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772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37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773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8774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8775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62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1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747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7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51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52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1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37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1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1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8754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55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56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57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5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5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6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8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9099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00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01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02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0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0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0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1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45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8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8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1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1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762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63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64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6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6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777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877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7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7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781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782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83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84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8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785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786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1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79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7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7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68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69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39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9170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171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172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50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173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174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9175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7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77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2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9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50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5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54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55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6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6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6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6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66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63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7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9118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19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20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21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2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2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2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37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3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2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5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26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27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28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3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2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39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914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4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14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143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44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45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46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9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9147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148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5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15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1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1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9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60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61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187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8862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863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864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41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86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886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886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68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9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92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1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6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17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21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22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1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2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03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0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0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0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07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1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8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8909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10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11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12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1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74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6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7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1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5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76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77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78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7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1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887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888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8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89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891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892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93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94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2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895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896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1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89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88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8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8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8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7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48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49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01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8950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951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8952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44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953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8954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8955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07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2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6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107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108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109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1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1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1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3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24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28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29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8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8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8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8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86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3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8974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75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76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77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7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7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8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6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6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64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1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42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43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44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4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4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1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31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893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35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36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37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38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3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939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8940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895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5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896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6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9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96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6" name="Right Triangle 9"/>
          <p:cNvSpPr/>
          <p:nvPr/>
        </p:nvSpPr>
        <p:spPr>
          <a:xfrm>
            <a:off x="-2" y="4664147"/>
            <a:ext cx="12201452" cy="0"/>
          </a:xfrm>
          <a:prstGeom prst="rtTriangle"/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17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defRPr b="1" sz="4800">
                <a:solidFill>
                  <a:schemeClr val="tx2"/>
                </a:solidFill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18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algn="r" indent="0" marL="0" marR="64008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13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1049019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020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t" bIns="45720" compatLnSpc="1" lIns="91440" rIns="91440" tIns="45720" vert="horz" wrap="square"/>
            <a:p>
              <a:endParaRPr sz="1800" lang="en-US">
                <a:solidFill>
                  <a:prstClr val="black"/>
                </a:solidFill>
              </a:endParaRPr>
            </a:p>
          </p:txBody>
        </p:sp>
        <p:sp>
          <p:nvSpPr>
            <p:cNvPr id="1049021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>
                <a:alphaModFix amt="50000"/>
              </a:blip>
              <a:tile algn="t" flip="none" sx="50000" sy="50000" tx="0" ty="0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 bIns="45720" compatLnSpc="1" lIns="91440" rIns="91440" tIns="45720" vert="horz" wrap="square"/>
            <a:p>
              <a:pPr algn="ctr"/>
              <a:endParaRPr sz="1800" lang="en-US">
                <a:solidFill>
                  <a:prstClr val="white"/>
                </a:solidFill>
              </a:endParaRPr>
            </a:p>
          </p:txBody>
        </p:sp>
        <p:cxnSp>
          <p:nvCxnSpPr>
            <p:cNvPr id="3145746" name="Straight Connector 11"/>
            <p:cNvCxnSpPr>
              <a:cxnSpLocks/>
            </p:cNvCxnSpPr>
            <p:nvPr/>
          </p:nvCxnSpPr>
          <p:spPr>
            <a:xfrm>
              <a:off x="-3765" y="4880373"/>
              <a:ext cx="9147765" cy="839943"/>
            </a:xfrm>
            <a:prstGeom prst="line"/>
            <a:noFill/>
            <a:ln w="12065" cap="flat" cmpd="sng" algn="ctr">
              <a:gradFill>
                <a:gsLst>
                  <a:gs pos="15000">
                    <a:schemeClr val="accent1">
                      <a:shade val="40000"/>
                      <a:satMod val="110000"/>
                    </a:schemeClr>
                  </a:gs>
                  <a:gs pos="45000">
                    <a:schemeClr val="accent1">
                      <a:tint val="7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22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1C3BDA-38BD-4CDD-AA11-C6A776B10DA5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1049023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049024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DE5DD8-4EE2-428F-9084-F3614F42D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2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9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70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907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7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7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74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75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76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77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8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9078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79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7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22" name="Title 6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2">
        <a:schemeClr val="bg1"/>
      </p:bgRef>
    </p:bg>
    <p:spTree>
      <p:nvGrpSpPr>
        <p:cNvPr id="2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9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lstStyle>
            <a:lvl1pPr algn="r">
              <a:buNone/>
              <a:defRPr baseline="0" b="1" cap="none" sz="4800">
                <a:effectLst>
                  <a:outerShdw algn="tl" blurRad="31750" dir="5400000" dist="254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10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anchor="t" lIns="91440" rIns="91440"/>
          <a:lstStyle>
            <a:lvl1pPr algn="l" indent="0" marL="0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14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15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2">
        <a:schemeClr val="bg1"/>
      </p:bgRef>
    </p:bg>
    <p:spTree>
      <p:nvGrpSpPr>
        <p:cNvPr id="2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7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88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898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2" name="Title 7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3">
        <a:schemeClr val="bg1"/>
      </p:bgRef>
    </p:bg>
    <p:spTree>
      <p:nvGrpSpPr>
        <p:cNvPr id="2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p>
            <a:r>
              <a:rPr kumimoji="0" lang="en-US"/>
              <a:t>Click to edit Master title style</a:t>
            </a:r>
          </a:p>
        </p:txBody>
      </p:sp>
      <p:sp>
        <p:nvSpPr>
          <p:cNvPr id="1049037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38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anchor="ctr" lIns="182880"/>
          <a:lstStyle>
            <a:lvl1pPr indent="0" marL="0">
              <a:buNone/>
              <a:defRPr b="0" sz="2400">
                <a:solidFill>
                  <a:schemeClr val="bg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39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40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4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4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4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bg>
      <p:bgRef idx="1002">
        <a:schemeClr val="bg1"/>
      </p:bgRef>
    </p:bg>
    <p:spTree>
      <p:nvGrpSpPr>
        <p:cNvPr id="2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9047" name="Title 5"/>
          <p:cNvSpPr>
            <a:spLocks noGrp="1"/>
          </p:cNvSpPr>
          <p:nvPr>
            <p:ph type="title"/>
          </p:nvPr>
        </p:nvSpPr>
        <p:spPr/>
        <p:txBody>
          <a:bodyPr rtlCol="0"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5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3">
        <a:schemeClr val="bg1"/>
      </p:bgRef>
    </p:bg>
    <p:spTree>
      <p:nvGrpSpPr>
        <p:cNvPr id="2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0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 vert="horz">
            <a:noAutofit/>
            <a:sp3d prstMaterial="softEdge">
              <a:bevelT w="0" h="0"/>
            </a:sp3d>
          </a:bodyPr>
          <a:lstStyle>
            <a:lvl1pPr algn="r">
              <a:buNone/>
              <a:defRPr b="0" sz="250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9031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algn="r" indent="0" marL="0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9032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33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bg>
      <p:bgRef idx="1002">
        <a:schemeClr val="bg1"/>
      </p:bgRef>
    </p:bg>
    <p:spTree>
      <p:nvGrpSpPr>
        <p:cNvPr id="2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3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anchor="t" lIns="91440" rIns="91440" tIns="0"/>
          <a:lstStyle>
            <a:lvl1pPr algn="r" indent="0" marL="0" marR="18288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/>
              <a:t>Click to edit Master text styles</a:t>
            </a:r>
          </a:p>
        </p:txBody>
      </p:sp>
      <p:sp>
        <p:nvSpPr>
          <p:cNvPr id="1048994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/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dirty="0" kumimoji="0" lang="en-US"/>
          </a:p>
        </p:txBody>
      </p:sp>
      <p:sp>
        <p:nvSpPr>
          <p:cNvPr id="10489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white"/>
                </a:solidFill>
              </a:rPr>
              <a:t>8/7/2020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white"/>
                </a:solidFill>
              </a:r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48998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algn="r" marR="0">
              <a:buNone/>
              <a:defRPr b="0" sz="3000">
                <a:solidFill>
                  <a:schemeClr val="accent1"/>
                </a:solidFill>
                <a:effectLst>
                  <a:outerShdw algn="t" blurRad="50800" dir="5400000" dist="25000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48999" name="Freeform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00" name="Freeform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01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45" name="Straight Connector 10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900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  <p:sp>
        <p:nvSpPr>
          <p:cNvPr id="104900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r="5400000" dist="254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endParaRPr sz="1800" lang="en-US">
              <a:solidFill>
                <a:prstClr val="white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/>
              <a:t>Click to edit Master title style</a:t>
            </a:r>
          </a:p>
        </p:txBody>
      </p:sp>
      <p:sp>
        <p:nvSpPr>
          <p:cNvPr id="104900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5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p>
            <a:r>
              <a:rPr kumimoji="0" lang="en-US"/>
              <a:t>Click to edit Master title style</a:t>
            </a:r>
          </a:p>
        </p:txBody>
      </p:sp>
      <p:sp>
        <p:nvSpPr>
          <p:cNvPr id="10490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p>
            <a:pPr eaLnBrk="1" hangingPunct="1" latinLnBrk="0" lvl="0"/>
            <a:r>
              <a:rPr lang="en-US"/>
              <a:t>Click to edit Master text styles</a:t>
            </a:r>
          </a:p>
          <a:p>
            <a:pPr eaLnBrk="1" hangingPunct="1" latinLnBrk="0" lvl="1"/>
            <a:r>
              <a:rPr lang="en-US"/>
              <a:t>Second level</a:t>
            </a:r>
          </a:p>
          <a:p>
            <a:pPr eaLnBrk="1" hangingPunct="1" latinLnBrk="0" lvl="2"/>
            <a:r>
              <a:rPr lang="en-US"/>
              <a:t>Third level</a:t>
            </a:r>
          </a:p>
          <a:p>
            <a:pPr eaLnBrk="1" hangingPunct="1" latinLnBrk="0" lvl="3"/>
            <a:r>
              <a:rPr lang="en-US"/>
              <a:t>Fourth level</a:t>
            </a:r>
          </a:p>
          <a:p>
            <a:pPr eaLnBrk="1" hangingPunct="1" latinLnBrk="0" lvl="4"/>
            <a:r>
              <a:rPr lang="en-US"/>
              <a:t>Fifth level</a:t>
            </a:r>
            <a:endParaRPr kumimoji="0" lang="en-US"/>
          </a:p>
        </p:txBody>
      </p:sp>
      <p:sp>
        <p:nvSpPr>
          <p:cNvPr id="10490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90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90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jpeg"/><Relationship Id="rId13" Type="http://schemas.openxmlformats.org/officeDocument/2006/relationships/theme" Target="../theme/theme1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image" Target="../media/image1.jpeg"/><Relationship Id="rId13" Type="http://schemas.openxmlformats.org/officeDocument/2006/relationships/theme" Target="../theme/theme2.xml"/></Relationships>
</file>

<file path=ppt/slideMasters/_rels/slideMaster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image" Target="../media/image1.jpeg"/><Relationship Id="rId13" Type="http://schemas.openxmlformats.org/officeDocument/2006/relationships/theme" Target="../theme/theme3.xml"/></Relationships>
</file>

<file path=ppt/slideMasters/_rels/slideMaster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image" Target="../media/image1.jpeg"/><Relationship Id="rId13" Type="http://schemas.openxmlformats.org/officeDocument/2006/relationships/theme" Target="../theme/theme4.xml"/></Relationships>
</file>

<file path=ppt/slideMasters/_rels/slideMaster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image" Target="../media/image1.jpeg"/><Relationship Id="rId13" Type="http://schemas.openxmlformats.org/officeDocument/2006/relationships/theme" Target="../theme/theme5.xml"/></Relationships>
</file>

<file path=ppt/slideMasters/_rels/slideMaster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6.xml"/><Relationship Id="rId12" Type="http://schemas.openxmlformats.org/officeDocument/2006/relationships/image" Target="../media/image1.jpeg"/><Relationship Id="rId13" Type="http://schemas.openxmlformats.org/officeDocument/2006/relationships/theme" Target="../theme/theme6.xml"/></Relationships>
</file>

<file path=ppt/slideMasters/_rels/slideMaster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77.xml"/><Relationship Id="rId12" Type="http://schemas.openxmlformats.org/officeDocument/2006/relationships/image" Target="../media/image1.jpeg"/><Relationship Id="rId13" Type="http://schemas.openxmlformats.org/officeDocument/2006/relationships/theme" Target="../theme/theme7.xml"/></Relationships>
</file>

<file path=ppt/slideMasters/_rels/slideMaster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88.xml"/><Relationship Id="rId12" Type="http://schemas.openxmlformats.org/officeDocument/2006/relationships/image" Target="../media/image1.jpeg"/><Relationship Id="rId13" Type="http://schemas.openxmlformats.org/officeDocument/2006/relationships/theme" Target="../theme/theme8.xml"/></Relationships>
</file>

<file path=ppt/slideMasters/_rels/slideMaster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99.xml"/><Relationship Id="rId12" Type="http://schemas.openxmlformats.org/officeDocument/2006/relationships/image" Target="../media/image1.jpeg"/><Relationship Id="rId13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596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597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29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98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599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0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01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0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14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15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0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16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17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18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19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2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34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35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36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37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38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39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4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577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578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7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58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581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58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58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51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52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53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54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55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56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5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66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67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3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68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69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7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71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7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81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82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4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83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84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685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686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68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96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697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5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98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699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70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01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0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Freeform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711" name="Freeform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t" bIns="45720" compatLnSpc="1" lIns="91440" rIns="91440" tIns="45720" vert="horz" wrap="square"/>
          <a:p>
            <a:endParaRPr sz="1800" lang="en-US">
              <a:solidFill>
                <a:prstClr val="black"/>
              </a:solidFill>
            </a:endParaRPr>
          </a:p>
        </p:txBody>
      </p:sp>
      <p:sp>
        <p:nvSpPr>
          <p:cNvPr id="1048712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/>
          <a:blipFill>
            <a:blip xmlns:r="http://schemas.openxmlformats.org/officeDocument/2006/relationships" r:embed="rId12">
              <a:alphaModFix amt="50000"/>
            </a:blip>
            <a:tile algn="t" flip="none" sx="50000" sy="50000" tx="0" ty="0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bIns="45720" compatLnSpc="1" lIns="91440" rIns="91440" tIns="45720" vert="horz" wrap="square"/>
          <a:p>
            <a:pPr algn="ctr"/>
            <a:endParaRPr sz="1800" lang="en-US">
              <a:solidFill>
                <a:prstClr val="white"/>
              </a:solidFill>
            </a:endParaRPr>
          </a:p>
        </p:txBody>
      </p:sp>
      <p:cxnSp>
        <p:nvCxnSpPr>
          <p:cNvPr id="3145736" name="Straight Connector 14"/>
          <p:cNvCxnSpPr>
            <a:cxnSpLocks/>
          </p:cNvCxnSpPr>
          <p:nvPr/>
        </p:nvCxnSpPr>
        <p:spPr>
          <a:xfrm>
            <a:off x="-12316" y="5787739"/>
            <a:ext cx="4540679" cy="1084383"/>
          </a:xfrm>
          <a:prstGeom prst="line"/>
          <a:noFill/>
          <a:ln w="12065" cap="flat" cmpd="sng" algn="ctr">
            <a:gradFill>
              <a:gsLst>
                <a:gs pos="15000">
                  <a:schemeClr val="accent1">
                    <a:shade val="40000"/>
                    <a:satMod val="110000"/>
                  </a:schemeClr>
                </a:gs>
                <a:gs pos="45000">
                  <a:schemeClr val="accent1">
                    <a:tint val="7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713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/>
        </p:spPr>
        <p:txBody>
          <a:bodyPr anchor="ctr" vert="horz">
            <a:normAutofit/>
            <a:scene3d>
              <a:camera prst="orthographicFront"/>
              <a:lightRig dir="t" rig="soft"/>
            </a:scene3d>
            <a:sp3d prstMaterial="softEdge">
              <a:bevelT w="25400" h="25400"/>
            </a:sp3d>
          </a:bodyPr>
          <a:p>
            <a:r>
              <a:rPr kumimoji="0" lang="en-US"/>
              <a:t>Click to edit Master title style</a:t>
            </a:r>
          </a:p>
        </p:txBody>
      </p:sp>
      <p:sp>
        <p:nvSpPr>
          <p:cNvPr id="1048714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/>
              <a:t>Click to edit Master text styles</a:t>
            </a:r>
          </a:p>
          <a:p>
            <a:pPr eaLnBrk="1" hangingPunct="1" latinLnBrk="0" lvl="1"/>
            <a:r>
              <a:rPr kumimoji="0" lang="en-US"/>
              <a:t>Second level</a:t>
            </a:r>
          </a:p>
          <a:p>
            <a:pPr eaLnBrk="1" hangingPunct="1" latinLnBrk="0" lvl="2"/>
            <a:r>
              <a:rPr kumimoji="0" lang="en-US"/>
              <a:t>Third level</a:t>
            </a:r>
          </a:p>
          <a:p>
            <a:pPr eaLnBrk="1" hangingPunct="1" latinLnBrk="0" lvl="3"/>
            <a:r>
              <a:rPr kumimoji="0" lang="en-US"/>
              <a:t>Fourth level</a:t>
            </a:r>
          </a:p>
          <a:p>
            <a:pPr eaLnBrk="1" hangingPunct="1" latinLnBrk="0" lvl="4"/>
            <a:r>
              <a:rPr kumimoji="0" lang="en-US"/>
              <a:t>Fifth level</a:t>
            </a:r>
          </a:p>
        </p:txBody>
      </p:sp>
      <p:sp>
        <p:nvSpPr>
          <p:cNvPr id="1048715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/>
        </p:spPr>
        <p:txBody>
          <a:bodyPr anchor="b" vert="horz"/>
          <a:lstStyle>
            <a:lvl1pPr algn="l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fld id="{3C1C3BDA-38BD-4CDD-AA11-C6A776B10DA5}" type="datetimeFigureOut">
              <a:rPr lang="en-US" smtClean="0">
                <a:solidFill>
                  <a:prstClr val="black"/>
                </a:solidFill>
              </a:rPr>
              <a:t>8/7/2020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48716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/>
        </p:spPr>
        <p:txBody>
          <a:bodyPr anchor="b" vert="horz"/>
          <a:lstStyle>
            <a:lvl1pPr algn="r" eaLnBrk="1" hangingPunct="1" latinLnBrk="0">
              <a:defRPr sz="1000" kumimoji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4871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/>
        </p:spPr>
        <p:txBody>
          <a:bodyPr anchor="b" vert="horz"/>
          <a:lstStyle>
            <a:lvl1pPr algn="r" eaLnBrk="1" hangingPunct="1" latinLnBrk="0">
              <a:defRPr b="0" sz="1000" kumimoji="0">
                <a:solidFill>
                  <a:schemeClr val="tx1"/>
                </a:solidFill>
              </a:defRPr>
            </a:lvl1pPr>
          </a:lstStyle>
          <a:p>
            <a:fld id="{89DE5DD8-4EE2-428F-9084-F3614F42D28A}" type="slidenum">
              <a:rPr lang="en-US" smtClean="0">
                <a:solidFill>
                  <a:prstClr val="black"/>
                </a:solidFill>
              </a:r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eaLnBrk="1" hangingPunct="1" latinLnBrk="0" rtl="0">
        <a:spcBef>
          <a:spcPct val="0"/>
        </a:spcBef>
        <a:buNone/>
        <a:defRPr b="1" sz="4100" kern="1200" kumimoji="0">
          <a:solidFill>
            <a:schemeClr val="tx2"/>
          </a:solidFill>
          <a:effectLst>
            <a:outerShdw algn="tl" blurRad="31750" dir="5400000" dist="25400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56032" latinLnBrk="0" marL="365760" rtl="0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28600" latinLnBrk="0" marL="621792" rtl="0">
        <a:spcBef>
          <a:spcPts val="324"/>
        </a:spcBef>
        <a:buClr>
          <a:schemeClr val="accent1"/>
        </a:buClr>
        <a:buFont typeface="Verdana"/>
        <a:buChar char="◦"/>
        <a:defRPr sz="23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28600" latinLnBrk="0" marL="859536" rtl="0">
        <a:spcBef>
          <a:spcPts val="350"/>
        </a:spcBef>
        <a:buClr>
          <a:schemeClr val="accent2"/>
        </a:buClr>
        <a:buSzPct val="100000"/>
        <a:buFont typeface="Wingdings 2"/>
        <a:buChar char="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143000" rtl="0">
        <a:spcBef>
          <a:spcPts val="350"/>
        </a:spcBef>
        <a:buClr>
          <a:schemeClr val="accent2"/>
        </a:buClr>
        <a:buFont typeface="Wingdings 2"/>
        <a:buChar char="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ts val="350"/>
        </a:spcBef>
        <a:buClr>
          <a:schemeClr val="accent2"/>
        </a:buClr>
        <a:buFont typeface="Wingdings 2"/>
        <a:buChar char="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600200" rtl="0">
        <a:spcBef>
          <a:spcPts val="350"/>
        </a:spcBef>
        <a:buClr>
          <a:schemeClr val="accent3"/>
        </a:buClr>
        <a:buFont typeface="Wingdings 2"/>
        <a:buChar char="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228600" latinLnBrk="0" marL="18288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228600" latinLnBrk="0" marL="2057400" rtl="0">
        <a:spcBef>
          <a:spcPts val="350"/>
        </a:spcBef>
        <a:buClr>
          <a:schemeClr val="accent3"/>
        </a:buClr>
        <a:buFont typeface="Wingdings 2"/>
        <a:buChar char="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228600" latinLnBrk="0" marL="2286000" rtl="0">
        <a:spcBef>
          <a:spcPts val="350"/>
        </a:spcBef>
        <a:buClr>
          <a:schemeClr val="accent3"/>
        </a:buClr>
        <a:buFont typeface="Wingdings 2"/>
        <a:buChar char="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		SPEECH PRODUCTION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The action at the point of articulation. How is the sound produced?</a:t>
            </a:r>
          </a:p>
          <a:p>
            <a:r>
              <a:rPr dirty="0" lang="en-US"/>
              <a:t>Stops ( plosives) – complete blockage at the point of articulation followed by sudden release of the same air. /p/ /b/, /t/ /d/, /k/ /g/, </a:t>
            </a:r>
          </a:p>
          <a:p>
            <a:r>
              <a:rPr dirty="0" lang="en-US"/>
              <a:t>Fricatives –Partial obstruction of airflow. This results to friction as airflow is forced out through a narrow passage /f/ /v/, /s/ /z/, /θ,/ /ð/, /ʃ/ /ʒ/, /</a:t>
            </a:r>
            <a:r>
              <a:rPr dirty="0" lang="en-US" err="1"/>
              <a:t>ʈʃ</a:t>
            </a:r>
            <a:r>
              <a:rPr dirty="0" lang="en-US"/>
              <a:t>/</a:t>
            </a:r>
          </a:p>
          <a:p>
            <a:pPr>
              <a:buNone/>
            </a:pPr>
            <a:endParaRPr dirty="0" lang="en-US"/>
          </a:p>
        </p:txBody>
      </p:sp>
      <p:sp>
        <p:nvSpPr>
          <p:cNvPr id="1048664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Manner of articulation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dirty="0" lang="en-US"/>
              <a:t>Affricates – complete blockage followed by partial blockage resulting to combined plosive/fricative sound /</a:t>
            </a:r>
            <a:r>
              <a:rPr dirty="0" lang="en-US" err="1"/>
              <a:t>ʈʃ</a:t>
            </a:r>
            <a:r>
              <a:rPr dirty="0" lang="en-US"/>
              <a:t>/, /</a:t>
            </a:r>
            <a:r>
              <a:rPr dirty="0" lang="en-US" err="1"/>
              <a:t>dʒ</a:t>
            </a:r>
            <a:r>
              <a:rPr dirty="0" lang="en-US"/>
              <a:t>/</a:t>
            </a:r>
          </a:p>
          <a:p>
            <a:endParaRPr dirty="0" lang="en-US"/>
          </a:p>
          <a:p>
            <a:r>
              <a:rPr dirty="0" lang="en-US"/>
              <a:t>Nasals – complete obstruction at place of articulation and simultaneous lowering of soft palate to allow airflow into the nasal passage. /n/, /m/, /ŋ/</a:t>
            </a:r>
          </a:p>
          <a:p>
            <a:pPr indent="0" marL="109728">
              <a:buNone/>
            </a:pPr>
            <a:endParaRPr dirty="0" lang="en-US"/>
          </a:p>
        </p:txBody>
      </p:sp>
      <p:sp>
        <p:nvSpPr>
          <p:cNvPr id="1048679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Manner of articulation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endParaRPr dirty="0" lang="en-US"/>
          </a:p>
          <a:p>
            <a:r>
              <a:rPr dirty="0" lang="en-US"/>
              <a:t>Laterals – the tongue comes into contact with the alveolar and obstructs airflow. Meanwhile some of the airflow is moving freely along the sides of the tongue i.e. laterally   /l/ </a:t>
            </a:r>
          </a:p>
          <a:p>
            <a:pPr indent="0" marL="109728">
              <a:buNone/>
            </a:pPr>
            <a:endParaRPr dirty="0" lang="en-US"/>
          </a:p>
          <a:p>
            <a:r>
              <a:rPr dirty="0" lang="en-US"/>
              <a:t>Approximant – </a:t>
            </a:r>
            <a:r>
              <a:rPr dirty="0" lang="en-US" err="1"/>
              <a:t>Minimised</a:t>
            </a:r>
            <a:r>
              <a:rPr dirty="0" lang="en-US"/>
              <a:t> partial obstruction at point of articulation. Most of airflow is released freely. /w/, /r/, /j/</a:t>
            </a:r>
          </a:p>
        </p:txBody>
      </p:sp>
      <p:sp>
        <p:nvSpPr>
          <p:cNvPr id="1048694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Manner of articulation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pPr indent="-514350" marL="624078">
              <a:buFont typeface="+mj-lt"/>
              <a:buAutoNum type="arabicParenR"/>
            </a:pPr>
            <a:r>
              <a:rPr dirty="0" lang="en-US"/>
              <a:t>According to place of articulation( where)</a:t>
            </a:r>
          </a:p>
          <a:p>
            <a:pPr indent="-514350" marL="624078">
              <a:buFont typeface="+mj-lt"/>
              <a:buAutoNum type="arabicParenR"/>
            </a:pPr>
            <a:r>
              <a:rPr dirty="0" lang="en-US"/>
              <a:t>According to manner of articulation( how)</a:t>
            </a:r>
          </a:p>
          <a:p>
            <a:pPr indent="-514350" marL="624078">
              <a:buFont typeface="+mj-lt"/>
              <a:buAutoNum type="arabicParenR"/>
            </a:pPr>
            <a:r>
              <a:rPr dirty="0" lang="en-US"/>
              <a:t>According to the position of the vocal cords ( voicing)</a:t>
            </a:r>
          </a:p>
          <a:p>
            <a:pPr indent="-514350" marL="624078">
              <a:buFont typeface="+mj-lt"/>
              <a:buAutoNum type="arabicParenR"/>
            </a:pPr>
            <a:r>
              <a:rPr dirty="0" lang="en-US"/>
              <a:t>According to the position of the soft palate/velum                ( oral/nasal)</a:t>
            </a:r>
          </a:p>
        </p:txBody>
      </p:sp>
      <p:sp>
        <p:nvSpPr>
          <p:cNvPr id="1048709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244"/>
          </a:bodyPr>
          <a:p>
            <a:r>
              <a:rPr dirty="0" lang="en-US"/>
              <a:t>Classification of Consonant</a:t>
            </a:r>
            <a:br>
              <a:rPr dirty="0" lang="en-US"/>
            </a:br>
            <a:r>
              <a:rPr dirty="0" lang="en-US"/>
              <a:t>Sounds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endParaRPr dirty="0" lang="en-US"/>
          </a:p>
          <a:p>
            <a:pPr indent="0" marL="109728">
              <a:buNone/>
            </a:pPr>
            <a:r>
              <a:rPr dirty="0" lang="en-US"/>
              <a:t>They are described in reference to their classification as indicated below:</a:t>
            </a:r>
          </a:p>
          <a:p>
            <a:pPr>
              <a:buFontTx/>
              <a:buChar char="-"/>
            </a:pPr>
            <a:r>
              <a:rPr dirty="0" lang="en-US"/>
              <a:t>/t/ voiceless, alveolar, oral , stop</a:t>
            </a:r>
          </a:p>
          <a:p>
            <a:pPr>
              <a:buFontTx/>
              <a:buChar char="-"/>
            </a:pPr>
            <a:r>
              <a:rPr dirty="0" lang="en-US"/>
              <a:t>/v/ voiced, </a:t>
            </a:r>
            <a:r>
              <a:rPr dirty="0" lang="en-US" err="1"/>
              <a:t>labio</a:t>
            </a:r>
            <a:r>
              <a:rPr dirty="0" lang="en-US"/>
              <a:t>- dental, oral, fricative </a:t>
            </a:r>
          </a:p>
          <a:p>
            <a:pPr>
              <a:buFontTx/>
              <a:buChar char="-"/>
            </a:pPr>
            <a:r>
              <a:rPr dirty="0" lang="en-US"/>
              <a:t>/θ/ voiceless, dental, oral, fricative</a:t>
            </a:r>
          </a:p>
          <a:p>
            <a:pPr>
              <a:buFontTx/>
              <a:buChar char="-"/>
            </a:pPr>
            <a:r>
              <a:rPr dirty="0" lang="en-US"/>
              <a:t>/z/ voiced, alveolar, oral, fricative</a:t>
            </a:r>
          </a:p>
          <a:p>
            <a:pPr>
              <a:buFontTx/>
              <a:buChar char="-"/>
            </a:pPr>
            <a:r>
              <a:rPr dirty="0" lang="en-US"/>
              <a:t>/m/ voiced, bilabial, nasal</a:t>
            </a:r>
          </a:p>
          <a:p>
            <a:pPr>
              <a:buFontTx/>
              <a:buChar char="-"/>
            </a:pPr>
            <a:endParaRPr dirty="0" lang="en-US"/>
          </a:p>
          <a:p>
            <a:pPr indent="0" marL="109728">
              <a:buNone/>
            </a:pPr>
            <a:endParaRPr dirty="0" lang="en-US"/>
          </a:p>
          <a:p>
            <a:pPr>
              <a:buFontTx/>
              <a:buChar char="-"/>
            </a:pPr>
            <a:endParaRPr dirty="0" lang="en-US"/>
          </a:p>
          <a:p>
            <a:pPr>
              <a:buFontTx/>
              <a:buChar char="-"/>
            </a:pPr>
            <a:endParaRPr dirty="0" lang="en-US"/>
          </a:p>
          <a:p>
            <a:pPr>
              <a:buFontTx/>
              <a:buChar char="-"/>
            </a:pPr>
            <a:endParaRPr dirty="0" lang="en-US"/>
          </a:p>
        </p:txBody>
      </p:sp>
      <p:sp>
        <p:nvSpPr>
          <p:cNvPr id="1048724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Description of consonants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List the 24 consonants and describe each phonetically. Follow the example given below. </a:t>
            </a:r>
          </a:p>
          <a:p>
            <a:pPr indent="0" marL="109728">
              <a:buNone/>
            </a:pPr>
            <a:r>
              <a:rPr dirty="0" lang="en-US"/>
              <a:t>1. /p/ bilabial, stop, voiceless, oral</a:t>
            </a:r>
          </a:p>
          <a:p>
            <a:pPr indent="0" marL="109728">
              <a:buNone/>
            </a:pPr>
            <a:r>
              <a:rPr dirty="0" lang="en-US"/>
              <a:t>NB: Out of the 24 consonants 20 are oral, 3 are nasal and ONE is glottal. </a:t>
            </a:r>
          </a:p>
          <a:p>
            <a:r>
              <a:rPr dirty="0" lang="en-US"/>
              <a:t>Construct a table with two columns and list voiced consonants in the first column and voiceless consonants in the second.</a:t>
            </a:r>
          </a:p>
          <a:p>
            <a:pPr indent="0" marL="109728">
              <a:buNone/>
            </a:pPr>
            <a:r>
              <a:rPr dirty="0" lang="en-US"/>
              <a:t>   </a:t>
            </a:r>
          </a:p>
        </p:txBody>
      </p:sp>
      <p:sp>
        <p:nvSpPr>
          <p:cNvPr id="1048726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Practice </a:t>
            </a:r>
            <a:r>
              <a:rPr lang="en-US"/>
              <a:t>Exercise </a:t>
            </a:r>
            <a:endParaRPr dirty="0"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Identify the underlined consonants in the following:</a:t>
            </a:r>
          </a:p>
          <a:p>
            <a:pPr>
              <a:buFontTx/>
              <a:buChar char="-"/>
            </a:pPr>
            <a:r>
              <a:rPr dirty="0" lang="en-US"/>
              <a:t>ma</a:t>
            </a:r>
            <a:r>
              <a:rPr dirty="0" lang="en-US" u="sng"/>
              <a:t>tch</a:t>
            </a:r>
          </a:p>
          <a:p>
            <a:pPr>
              <a:buFontTx/>
              <a:buChar char="-"/>
            </a:pPr>
            <a:r>
              <a:rPr dirty="0" lang="en-US"/>
              <a:t>ma</a:t>
            </a:r>
            <a:r>
              <a:rPr dirty="0" lang="en-US" u="sng"/>
              <a:t>sh</a:t>
            </a:r>
          </a:p>
          <a:p>
            <a:pPr>
              <a:buFontTx/>
              <a:buChar char="-"/>
            </a:pPr>
            <a:r>
              <a:rPr dirty="0" lang="en-US"/>
              <a:t>fo</a:t>
            </a:r>
            <a:r>
              <a:rPr dirty="0" lang="en-US" u="sng"/>
              <a:t>x</a:t>
            </a:r>
          </a:p>
          <a:p>
            <a:pPr>
              <a:buFontTx/>
              <a:buChar char="-"/>
            </a:pPr>
            <a:r>
              <a:rPr dirty="0" lang="en-US"/>
              <a:t>en</a:t>
            </a:r>
            <a:r>
              <a:rPr dirty="0" lang="en-US" u="sng"/>
              <a:t>d</a:t>
            </a:r>
          </a:p>
          <a:p>
            <a:pPr>
              <a:buFontTx/>
              <a:buChar char="-"/>
            </a:pPr>
            <a:r>
              <a:rPr dirty="0" lang="en-US"/>
              <a:t>he</a:t>
            </a:r>
            <a:r>
              <a:rPr dirty="0" lang="en-US" u="sng"/>
              <a:t>dge</a:t>
            </a:r>
          </a:p>
          <a:p>
            <a:pPr>
              <a:buFontTx/>
              <a:buChar char="-"/>
            </a:pPr>
            <a:r>
              <a:rPr dirty="0" lang="en-US"/>
              <a:t>bra</a:t>
            </a:r>
            <a:r>
              <a:rPr dirty="0" lang="en-US" u="sng"/>
              <a:t>ke</a:t>
            </a:r>
          </a:p>
          <a:p>
            <a:pPr>
              <a:buFontTx/>
              <a:buChar char="-"/>
            </a:pPr>
            <a:r>
              <a:rPr dirty="0" lang="en-US" u="sng"/>
              <a:t>sh</a:t>
            </a:r>
            <a:r>
              <a:rPr dirty="0" lang="en-US"/>
              <a:t>are</a:t>
            </a:r>
          </a:p>
          <a:p>
            <a:pPr>
              <a:buFontTx/>
              <a:buChar char="-"/>
            </a:pPr>
            <a:r>
              <a:rPr dirty="0" lang="en-US" u="sng"/>
              <a:t>j</a:t>
            </a:r>
            <a:r>
              <a:rPr dirty="0" lang="en-US"/>
              <a:t>ury </a:t>
            </a:r>
          </a:p>
        </p:txBody>
      </p:sp>
      <p:sp>
        <p:nvSpPr>
          <p:cNvPr id="1048728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Practice exercise </a:t>
            </a:r>
            <a:r>
              <a:rPr dirty="0" lang="en-US" err="1"/>
              <a:t>contd</a:t>
            </a:r>
            <a:r>
              <a:rPr dirty="0" lang="en-US"/>
              <a:t>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Indicate whether the following consonants are voiced or voiceless.</a:t>
            </a:r>
          </a:p>
          <a:p>
            <a:pPr>
              <a:buFontTx/>
              <a:buChar char="-"/>
            </a:pPr>
            <a:r>
              <a:rPr dirty="0" lang="en-US"/>
              <a:t>/t/ </a:t>
            </a:r>
          </a:p>
          <a:p>
            <a:pPr>
              <a:buFontTx/>
              <a:buChar char="-"/>
            </a:pPr>
            <a:r>
              <a:rPr dirty="0" lang="en-US"/>
              <a:t>/v/  </a:t>
            </a:r>
          </a:p>
          <a:p>
            <a:pPr>
              <a:buFontTx/>
              <a:buChar char="-"/>
            </a:pPr>
            <a:r>
              <a:rPr dirty="0" lang="en-US"/>
              <a:t>/θ/ </a:t>
            </a:r>
          </a:p>
          <a:p>
            <a:pPr>
              <a:buFontTx/>
              <a:buChar char="-"/>
            </a:pPr>
            <a:r>
              <a:rPr dirty="0" lang="en-US"/>
              <a:t>/z/</a:t>
            </a:r>
          </a:p>
          <a:p>
            <a:pPr>
              <a:buFontTx/>
              <a:buChar char="-"/>
            </a:pPr>
            <a:r>
              <a:rPr dirty="0" lang="en-US"/>
              <a:t>/m/</a:t>
            </a:r>
          </a:p>
          <a:p>
            <a:pPr>
              <a:buFontTx/>
              <a:buChar char="-"/>
            </a:pPr>
            <a:r>
              <a:rPr dirty="0" lang="en-US"/>
              <a:t>/s/</a:t>
            </a:r>
          </a:p>
        </p:txBody>
      </p:sp>
      <p:sp>
        <p:nvSpPr>
          <p:cNvPr id="1048730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Practice exercise </a:t>
            </a:r>
            <a:r>
              <a:rPr dirty="0" lang="en-US" err="1"/>
              <a:t>contd</a:t>
            </a:r>
            <a:r>
              <a:rPr dirty="0" lang="en-US"/>
              <a:t>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indent="0" marL="0">
              <a:buNone/>
            </a:pPr>
            <a:r>
              <a:rPr dirty="0" lang="en-US"/>
              <a:t>Consonants</a:t>
            </a:r>
          </a:p>
        </p:txBody>
      </p:sp>
      <p:sp>
        <p:nvSpPr>
          <p:cNvPr id="104859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The Sounds of English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Identify </a:t>
            </a:r>
            <a:r>
              <a:rPr lang="en-US"/>
              <a:t>English consonants.</a:t>
            </a:r>
            <a:endParaRPr dirty="0" lang="en-US"/>
          </a:p>
          <a:p>
            <a:r>
              <a:rPr dirty="0" lang="en-US"/>
              <a:t>Differentiate between consonant letters and sounds.</a:t>
            </a:r>
          </a:p>
          <a:p>
            <a:r>
              <a:rPr dirty="0" lang="en-US"/>
              <a:t>Explain the articulation of consonants.</a:t>
            </a:r>
          </a:p>
          <a:p>
            <a:r>
              <a:rPr dirty="0" lang="en-US"/>
              <a:t>Classify and describe consonants correctly.</a:t>
            </a:r>
          </a:p>
          <a:p>
            <a:endParaRPr dirty="0" lang="en-US"/>
          </a:p>
          <a:p>
            <a:endParaRPr dirty="0" lang="en-US"/>
          </a:p>
        </p:txBody>
      </p:sp>
      <p:sp>
        <p:nvSpPr>
          <p:cNvPr id="1048594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Objectives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A consonant is a sound produced with complete or partial obstruction of airflow at  the point of articulation. </a:t>
            </a:r>
          </a:p>
          <a:p>
            <a:r>
              <a:rPr dirty="0" lang="en-US"/>
              <a:t>There are 24 consonants in English.  </a:t>
            </a:r>
          </a:p>
          <a:p>
            <a:r>
              <a:rPr dirty="0" lang="en-US"/>
              <a:t>English </a:t>
            </a:r>
            <a:r>
              <a:rPr b="1" dirty="0" lang="en-US"/>
              <a:t>consonants:</a:t>
            </a:r>
          </a:p>
          <a:p>
            <a:pPr indent="0" marL="109728">
              <a:buNone/>
            </a:pPr>
            <a:r>
              <a:rPr dirty="0" lang="en-US"/>
              <a:t> /p/ /b/, /t/ /d/, /k/ /g/, /f/ /v/, /s/ /z/, </a:t>
            </a:r>
          </a:p>
          <a:p>
            <a:pPr>
              <a:buNone/>
            </a:pPr>
            <a:r>
              <a:rPr dirty="0" lang="en-US"/>
              <a:t>    /θ/ /ð/, /ʃ/ /ʒ/, /</a:t>
            </a:r>
            <a:r>
              <a:rPr dirty="0" lang="en-US" err="1"/>
              <a:t>ʈʃ</a:t>
            </a:r>
            <a:r>
              <a:rPr dirty="0" lang="en-US"/>
              <a:t>/, /</a:t>
            </a:r>
            <a:r>
              <a:rPr dirty="0" lang="en-US" err="1"/>
              <a:t>dʒ</a:t>
            </a:r>
            <a:r>
              <a:rPr dirty="0" lang="en-US"/>
              <a:t>/, /n/, /m/, /r/, /j/, /ŋ/, /l/, /h/, /w/ </a:t>
            </a:r>
          </a:p>
          <a:p>
            <a:endParaRPr dirty="0" lang="en-US"/>
          </a:p>
          <a:p>
            <a:endParaRPr dirty="0" lang="en-US"/>
          </a:p>
        </p:txBody>
      </p:sp>
      <p:sp>
        <p:nvSpPr>
          <p:cNvPr id="1048609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English consonants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1" descr="Speech-Language Pathology Topics: Consonants | Speech language ..."/>
          <p:cNvPicPr>
            <a:picLocks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066800" y="270456"/>
            <a:ext cx="6705600" cy="5164429"/>
          </a:xfrm>
          <a:prstGeom prst="rect"/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Content Placeholder 2"/>
          <p:cNvSpPr>
            <a:spLocks noGrp="1"/>
          </p:cNvSpPr>
          <p:nvPr>
            <p:ph idx="1"/>
          </p:nvPr>
        </p:nvSpPr>
        <p:spPr>
          <a:xfrm>
            <a:off x="2268209" y="4906003"/>
            <a:ext cx="7685793" cy="3465409"/>
          </a:xfrm>
        </p:spPr>
        <p:txBody>
          <a:bodyPr/>
          <a:p>
            <a:r>
              <a:rPr dirty="0" lang="en-US"/>
              <a:t>Consonant Chart</a:t>
            </a:r>
          </a:p>
          <a:p>
            <a:endParaRPr dirty="0" lang="en-US"/>
          </a:p>
        </p:txBody>
      </p:sp>
      <p:sp>
        <p:nvSpPr>
          <p:cNvPr id="104862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lang="en-US"/>
              <a:t>Consonant Chart </a:t>
            </a:r>
          </a:p>
        </p:txBody>
      </p:sp>
      <p:pic>
        <p:nvPicPr>
          <p:cNvPr id="2097153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268208" y="1066800"/>
            <a:ext cx="7942592" cy="5105400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Content Placeholder 3"/>
          <p:cNvGraphicFramePr>
            <a:graphicFrameLocks noGrp="1"/>
          </p:cNvGraphicFramePr>
          <p:nvPr>
            <p:ph idx="1"/>
          </p:nvPr>
        </p:nvGraphicFramePr>
        <p:xfrm>
          <a:off x="480811" y="965983"/>
          <a:ext cx="10981386" cy="3683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98749"/>
                <a:gridCol w="1068947"/>
                <a:gridCol w="965915"/>
                <a:gridCol w="1043189"/>
                <a:gridCol w="1219200"/>
                <a:gridCol w="1219200"/>
                <a:gridCol w="1219200"/>
                <a:gridCol w="1219200"/>
                <a:gridCol w="1227786"/>
              </a:tblGrid>
              <a:tr h="370840">
                <a:tc>
                  <a:txBody>
                    <a:bodyPr/>
                    <a:p>
                      <a:endParaRPr dirty="0"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bilabial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 err="1"/>
                        <a:t>Labio</a:t>
                      </a:r>
                      <a:r>
                        <a:rPr dirty="0" lang="en-US"/>
                        <a:t>-dental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Dental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Alveolar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 err="1"/>
                        <a:t>Palato</a:t>
                      </a:r>
                      <a:r>
                        <a:rPr dirty="0" lang="en-US"/>
                        <a:t>- alveolar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Palatal 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velar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Glottal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voicing</a:t>
                      </a:r>
                    </a:p>
                    <a:p>
                      <a:endParaRPr dirty="0" lang="en-US"/>
                    </a:p>
                    <a:p>
                      <a:r>
                        <a:rPr dirty="0" lang="en-US"/>
                        <a:t>Stop/</a:t>
                      </a:r>
                    </a:p>
                    <a:p>
                      <a:r>
                        <a:rPr dirty="0" lang="en-US"/>
                        <a:t>plosive</a:t>
                      </a:r>
                    </a:p>
                  </a:txBody>
                </a:tc>
                <a:tc>
                  <a:txBody>
                    <a:bodyPr/>
                    <a:p>
                      <a:pPr algn="l" defTabSz="914400" eaLnBrk="1" fontAlgn="auto" hangingPunct="1" indent="0" latinLnBrk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dirty="0" lang="en-US"/>
                        <a:t>-v    +v</a:t>
                      </a:r>
                    </a:p>
                    <a:p>
                      <a:endParaRPr dirty="0" lang="en-US"/>
                    </a:p>
                    <a:p>
                      <a:r>
                        <a:rPr dirty="0" lang="en-US"/>
                        <a:t>p</a:t>
                      </a:r>
                      <a:r>
                        <a:rPr baseline="0" dirty="0" lang="en-US"/>
                        <a:t>      </a:t>
                      </a:r>
                      <a:r>
                        <a:rPr dirty="0" lang="en-US"/>
                        <a:t> b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+v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 +v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   +v</a:t>
                      </a:r>
                    </a:p>
                    <a:p>
                      <a:endParaRPr dirty="0" lang="en-US"/>
                    </a:p>
                    <a:p>
                      <a:r>
                        <a:rPr dirty="0" lang="en-US"/>
                        <a:t>t </a:t>
                      </a:r>
                      <a:r>
                        <a:rPr baseline="0" dirty="0" lang="en-US"/>
                        <a:t>        </a:t>
                      </a:r>
                      <a:r>
                        <a:rPr dirty="0" lang="en-US"/>
                        <a:t>d 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   +v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   +v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baseline="0" dirty="0" lang="en-US"/>
                        <a:t>-v     +v</a:t>
                      </a:r>
                    </a:p>
                    <a:p>
                      <a:endParaRPr baseline="0" dirty="0" lang="en-US"/>
                    </a:p>
                    <a:p>
                      <a:r>
                        <a:rPr baseline="0" dirty="0" lang="en-US"/>
                        <a:t>k        </a:t>
                      </a:r>
                      <a:r>
                        <a:rPr dirty="0" lang="en-US"/>
                        <a:t>g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-v      +v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fricative</a:t>
                      </a:r>
                    </a:p>
                  </a:txBody>
                </a:tc>
                <a:tc>
                  <a:txBody>
                    <a:bodyPr/>
                    <a:p>
                      <a:endParaRPr dirty="0"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f       v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θ       ð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s         z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ʃ         ʒ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h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Affricates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 err="1"/>
                        <a:t>ʈʃ</a:t>
                      </a:r>
                      <a:r>
                        <a:rPr dirty="0" lang="en-US"/>
                        <a:t>       </a:t>
                      </a:r>
                      <a:r>
                        <a:rPr dirty="0" lang="en-US" err="1"/>
                        <a:t>dʒ</a:t>
                      </a:r>
                      <a:endParaRPr dirty="0"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Nasals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        m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           n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           ŋ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Laterals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l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dirty="0"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Approximants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        w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baseline="0" dirty="0" lang="en-US"/>
                        <a:t>            </a:t>
                      </a:r>
                      <a:r>
                        <a:rPr dirty="0" lang="en-US"/>
                        <a:t>r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            j</a:t>
                      </a:r>
                    </a:p>
                  </a:txBody>
                </a:tc>
                <a:tc>
                  <a:txBody>
                    <a:bodyPr/>
                    <a:p>
                      <a:endParaRPr lang="en-US"/>
                    </a:p>
                  </a:txBody>
                </a:tc>
                <a:tc>
                  <a:txBody>
                    <a:bodyPr/>
                    <a:p>
                      <a:endParaRPr dirty="0" lang="en-US"/>
                    </a:p>
                  </a:txBody>
                </a:tc>
              </a:tr>
            </a:tbl>
          </a:graphicData>
        </a:graphic>
      </p:graphicFrame>
      <p:sp>
        <p:nvSpPr>
          <p:cNvPr id="1048628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244"/>
          </a:bodyPr>
          <a:p>
            <a:r>
              <a:rPr lang="en-US"/>
              <a:t>Consonant classification chart</a:t>
            </a:r>
            <a:br>
              <a:rPr lang="en-US"/>
            </a:br>
            <a:endParaRPr dirty="0" lang="en-US"/>
          </a:p>
        </p:txBody>
      </p:sp>
      <p:sp>
        <p:nvSpPr>
          <p:cNvPr id="1048629" name="TextBox 9"/>
          <p:cNvSpPr txBox="1"/>
          <p:nvPr/>
        </p:nvSpPr>
        <p:spPr>
          <a:xfrm>
            <a:off x="824248" y="4868214"/>
            <a:ext cx="45719" cy="369332"/>
          </a:xfrm>
          <a:prstGeom prst="rect"/>
          <a:noFill/>
        </p:spPr>
        <p:txBody>
          <a:bodyPr rtlCol="0" wrap="square">
            <a:spAutoFit/>
          </a:bodyPr>
          <a:p>
            <a:endParaRPr dirty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:split orient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Content Placeholder 1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/>
              <a:t>Bi-labial – articulation occurs at the lips where obstruction of airflow takes place /p/, /b/, /m/</a:t>
            </a:r>
          </a:p>
          <a:p>
            <a:r>
              <a:rPr dirty="0" lang="en-US" err="1"/>
              <a:t>Labio</a:t>
            </a:r>
            <a:r>
              <a:rPr dirty="0" lang="en-US"/>
              <a:t>-dental –obstruction of airflow between the lower lip and upper teeth ridge /f/, /v/ </a:t>
            </a:r>
          </a:p>
          <a:p>
            <a:r>
              <a:rPr dirty="0" lang="en-US"/>
              <a:t>Dental- obstruction between the upper and lower teeth aided by the tongue /θ/ /ð/</a:t>
            </a:r>
          </a:p>
          <a:p>
            <a:r>
              <a:rPr dirty="0" lang="en-US"/>
              <a:t>Alveolar – Obstruction between tip and front  of tongue versus alveolar ridge.  /t/ /d/, /s/ /z/,   </a:t>
            </a:r>
          </a:p>
          <a:p>
            <a:endParaRPr dirty="0" lang="en-US"/>
          </a:p>
        </p:txBody>
      </p:sp>
      <p:sp>
        <p:nvSpPr>
          <p:cNvPr id="1048647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Point/ place of articulation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dirty="0" lang="en-US" err="1"/>
              <a:t>Palato</a:t>
            </a:r>
            <a:r>
              <a:rPr dirty="0" lang="en-US"/>
              <a:t> – alveolar – obstruction of airflow between the </a:t>
            </a:r>
            <a:r>
              <a:rPr dirty="0" lang="en-US" err="1"/>
              <a:t>centre</a:t>
            </a:r>
            <a:r>
              <a:rPr dirty="0" lang="en-US"/>
              <a:t> of the tongue and the hard palate /ʃ/ /ʒ/, /</a:t>
            </a:r>
            <a:r>
              <a:rPr dirty="0" lang="en-US" err="1"/>
              <a:t>ʈʃ</a:t>
            </a:r>
            <a:endParaRPr dirty="0" lang="en-US"/>
          </a:p>
          <a:p>
            <a:r>
              <a:rPr dirty="0" lang="en-US"/>
              <a:t>Palatal – obstruction of airflow occurs between the </a:t>
            </a:r>
            <a:r>
              <a:rPr dirty="0" lang="en-US" err="1"/>
              <a:t>centre</a:t>
            </a:r>
            <a:r>
              <a:rPr dirty="0" lang="en-US"/>
              <a:t> of the tongue and the hard palate / j/ </a:t>
            </a:r>
          </a:p>
          <a:p>
            <a:r>
              <a:rPr dirty="0" lang="en-US"/>
              <a:t>Velar – obstruction of airflow is between the back of the tongue and the velum /k/, /g/, /ŋ/</a:t>
            </a:r>
          </a:p>
          <a:p>
            <a:r>
              <a:rPr dirty="0" lang="en-US"/>
              <a:t>Glottal – obstruction occurs at the epiglottis /h/ </a:t>
            </a:r>
          </a:p>
        </p:txBody>
      </p:sp>
      <p:sp>
        <p:nvSpPr>
          <p:cNvPr id="1048649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 Place </a:t>
            </a:r>
            <a:r>
              <a:rPr lang="en-US"/>
              <a:t>of articulation</a:t>
            </a:r>
            <a:endParaRPr dirty="0" lang="en-US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1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3.xml><?xml version="1.0" encoding="utf-8"?>
<a:theme xmlns:a="http://schemas.openxmlformats.org/drawingml/2006/main" name="2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4.xml><?xml version="1.0" encoding="utf-8"?>
<a:theme xmlns:a="http://schemas.openxmlformats.org/drawingml/2006/main" name="3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5.xml><?xml version="1.0" encoding="utf-8"?>
<a:theme xmlns:a="http://schemas.openxmlformats.org/drawingml/2006/main" name="4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6.xml><?xml version="1.0" encoding="utf-8"?>
<a:theme xmlns:a="http://schemas.openxmlformats.org/drawingml/2006/main" name="5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7.xml><?xml version="1.0" encoding="utf-8"?>
<a:theme xmlns:a="http://schemas.openxmlformats.org/drawingml/2006/main" name="6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8.xml><?xml version="1.0" encoding="utf-8"?>
<a:theme xmlns:a="http://schemas.openxmlformats.org/drawingml/2006/main" name="7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ppt/theme/theme9.xml><?xml version="1.0" encoding="utf-8"?>
<a:theme xmlns:a="http://schemas.openxmlformats.org/drawingml/2006/main" name="8_Concourse">
  <a:themeElements>
    <a:clrScheme name="Concourse">
      <a:dk1>
        <a:sysClr lastClr="000000" val="windowText"/>
      </a:dk1>
      <a:lt1>
        <a:sysClr lastClr="FFFFFF" val="window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dir="t" rig="glow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algn="tl" flip="none" sx="50000" sy="50000" tx="0" ty="0"/>
        </a:blip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THE SOUNDS OF ENGLISH</dc:title>
  <dc:creator>Lucy</dc:creator>
  <cp:lastModifiedBy>Unknown User</cp:lastModifiedBy>
  <dcterms:created xsi:type="dcterms:W3CDTF">2020-06-04T02:05:08Z</dcterms:created>
  <dcterms:modified xsi:type="dcterms:W3CDTF">2025-12-12T12:08:42Z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d0b9119cca0a45c390ef1da9fe4625c6</vt:lpwstr>
  </property>
</Properties>
</file>