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07"/>
  </p:notesMasterIdLst>
  <p:sldIdLst>
    <p:sldId id="280" r:id="rId2"/>
    <p:sldId id="365" r:id="rId3"/>
    <p:sldId id="281" r:id="rId4"/>
    <p:sldId id="258" r:id="rId5"/>
    <p:sldId id="260" r:id="rId6"/>
    <p:sldId id="261" r:id="rId7"/>
    <p:sldId id="262" r:id="rId8"/>
    <p:sldId id="363" r:id="rId9"/>
    <p:sldId id="364" r:id="rId10"/>
    <p:sldId id="354" r:id="rId11"/>
    <p:sldId id="355" r:id="rId12"/>
    <p:sldId id="264" r:id="rId13"/>
    <p:sldId id="353" r:id="rId14"/>
    <p:sldId id="265" r:id="rId15"/>
    <p:sldId id="266" r:id="rId16"/>
    <p:sldId id="267" r:id="rId17"/>
    <p:sldId id="361" r:id="rId18"/>
    <p:sldId id="362" r:id="rId19"/>
    <p:sldId id="268" r:id="rId20"/>
    <p:sldId id="269" r:id="rId21"/>
    <p:sldId id="270" r:id="rId22"/>
    <p:sldId id="271" r:id="rId23"/>
    <p:sldId id="282" r:id="rId24"/>
    <p:sldId id="283" r:id="rId25"/>
    <p:sldId id="272" r:id="rId26"/>
    <p:sldId id="274" r:id="rId27"/>
    <p:sldId id="275" r:id="rId28"/>
    <p:sldId id="276" r:id="rId29"/>
    <p:sldId id="277" r:id="rId30"/>
    <p:sldId id="278" r:id="rId31"/>
    <p:sldId id="284" r:id="rId32"/>
    <p:sldId id="285" r:id="rId33"/>
    <p:sldId id="286" r:id="rId34"/>
    <p:sldId id="287" r:id="rId35"/>
    <p:sldId id="288" r:id="rId36"/>
    <p:sldId id="289" r:id="rId37"/>
    <p:sldId id="290" r:id="rId38"/>
    <p:sldId id="291" r:id="rId39"/>
    <p:sldId id="292" r:id="rId40"/>
    <p:sldId id="366" r:id="rId41"/>
    <p:sldId id="293" r:id="rId42"/>
    <p:sldId id="294" r:id="rId43"/>
    <p:sldId id="295" r:id="rId44"/>
    <p:sldId id="347" r:id="rId45"/>
    <p:sldId id="296" r:id="rId46"/>
    <p:sldId id="349" r:id="rId47"/>
    <p:sldId id="348" r:id="rId48"/>
    <p:sldId id="297" r:id="rId49"/>
    <p:sldId id="356" r:id="rId50"/>
    <p:sldId id="357" r:id="rId51"/>
    <p:sldId id="358" r:id="rId52"/>
    <p:sldId id="359" r:id="rId53"/>
    <p:sldId id="360" r:id="rId54"/>
    <p:sldId id="298" r:id="rId55"/>
    <p:sldId id="350" r:id="rId56"/>
    <p:sldId id="299" r:id="rId57"/>
    <p:sldId id="300" r:id="rId58"/>
    <p:sldId id="301" r:id="rId59"/>
    <p:sldId id="302" r:id="rId60"/>
    <p:sldId id="303" r:id="rId61"/>
    <p:sldId id="304" r:id="rId62"/>
    <p:sldId id="305" r:id="rId63"/>
    <p:sldId id="306" r:id="rId64"/>
    <p:sldId id="307" r:id="rId65"/>
    <p:sldId id="308" r:id="rId66"/>
    <p:sldId id="351" r:id="rId67"/>
    <p:sldId id="309" r:id="rId68"/>
    <p:sldId id="310" r:id="rId69"/>
    <p:sldId id="311" r:id="rId70"/>
    <p:sldId id="312" r:id="rId71"/>
    <p:sldId id="313" r:id="rId72"/>
    <p:sldId id="314" r:id="rId73"/>
    <p:sldId id="352" r:id="rId74"/>
    <p:sldId id="315" r:id="rId75"/>
    <p:sldId id="316" r:id="rId76"/>
    <p:sldId id="317" r:id="rId77"/>
    <p:sldId id="318" r:id="rId78"/>
    <p:sldId id="319" r:id="rId79"/>
    <p:sldId id="320" r:id="rId80"/>
    <p:sldId id="321" r:id="rId81"/>
    <p:sldId id="322" r:id="rId82"/>
    <p:sldId id="323" r:id="rId83"/>
    <p:sldId id="324" r:id="rId84"/>
    <p:sldId id="325" r:id="rId85"/>
    <p:sldId id="326" r:id="rId86"/>
    <p:sldId id="327" r:id="rId87"/>
    <p:sldId id="328" r:id="rId88"/>
    <p:sldId id="329" r:id="rId89"/>
    <p:sldId id="330" r:id="rId90"/>
    <p:sldId id="331" r:id="rId91"/>
    <p:sldId id="332" r:id="rId92"/>
    <p:sldId id="333" r:id="rId93"/>
    <p:sldId id="334" r:id="rId94"/>
    <p:sldId id="335" r:id="rId95"/>
    <p:sldId id="336" r:id="rId96"/>
    <p:sldId id="337" r:id="rId97"/>
    <p:sldId id="338" r:id="rId98"/>
    <p:sldId id="339" r:id="rId99"/>
    <p:sldId id="340" r:id="rId100"/>
    <p:sldId id="341" r:id="rId101"/>
    <p:sldId id="342" r:id="rId102"/>
    <p:sldId id="344" r:id="rId103"/>
    <p:sldId id="343" r:id="rId104"/>
    <p:sldId id="345" r:id="rId105"/>
    <p:sldId id="346" r:id="rId10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4622" autoAdjust="0"/>
  </p:normalViewPr>
  <p:slideViewPr>
    <p:cSldViewPr>
      <p:cViewPr>
        <p:scale>
          <a:sx n="93" d="100"/>
          <a:sy n="93" d="100"/>
        </p:scale>
        <p:origin x="-72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9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07" Type="http://schemas.openxmlformats.org/officeDocument/2006/relationships/notesMaster" Target="notesMasters/notesMaster1.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slide" Target="slides/slide78.xml" /><Relationship Id="rId87" Type="http://schemas.openxmlformats.org/officeDocument/2006/relationships/slide" Target="slides/slide86.xml" /><Relationship Id="rId102" Type="http://schemas.openxmlformats.org/officeDocument/2006/relationships/slide" Target="slides/slide101.xml" /><Relationship Id="rId110" Type="http://schemas.openxmlformats.org/officeDocument/2006/relationships/theme" Target="theme/theme1.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slide" Target="slides/slide81.xml" /><Relationship Id="rId90" Type="http://schemas.openxmlformats.org/officeDocument/2006/relationships/slide" Target="slides/slide89.xml" /><Relationship Id="rId95" Type="http://schemas.openxmlformats.org/officeDocument/2006/relationships/slide" Target="slides/slide94.xml" /><Relationship Id="rId19" Type="http://schemas.openxmlformats.org/officeDocument/2006/relationships/slide" Target="slides/slide1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slide" Target="slides/slide84.xml" /><Relationship Id="rId93" Type="http://schemas.openxmlformats.org/officeDocument/2006/relationships/slide" Target="slides/slide92.xml" /><Relationship Id="rId98" Type="http://schemas.openxmlformats.org/officeDocument/2006/relationships/slide" Target="slides/slide97.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103" Type="http://schemas.openxmlformats.org/officeDocument/2006/relationships/slide" Target="slides/slide102.xml" /><Relationship Id="rId108" Type="http://schemas.openxmlformats.org/officeDocument/2006/relationships/presProps" Target="presProps.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slide" Target="slides/slide95.xml" /><Relationship Id="rId111"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slide" Target="slides/slide105.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viewProps" Target="viewProps.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83F433E2-3FEC-4BAF-9729-AA837DBD1A7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n-US"/>
          </a:p>
        </p:txBody>
      </p:sp>
      <p:sp>
        <p:nvSpPr>
          <p:cNvPr id="51203" name="Rectangle 3">
            <a:extLst>
              <a:ext uri="{FF2B5EF4-FFF2-40B4-BE49-F238E27FC236}">
                <a16:creationId xmlns:a16="http://schemas.microsoft.com/office/drawing/2014/main" id="{390B4F07-1846-4A10-A4E2-C7E37B0286E7}"/>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110596" name="Rectangle 4">
            <a:extLst>
              <a:ext uri="{FF2B5EF4-FFF2-40B4-BE49-F238E27FC236}">
                <a16:creationId xmlns:a16="http://schemas.microsoft.com/office/drawing/2014/main" id="{78425F96-BBBB-4152-8394-E464D214AD7E}"/>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05" name="Rectangle 5">
            <a:extLst>
              <a:ext uri="{FF2B5EF4-FFF2-40B4-BE49-F238E27FC236}">
                <a16:creationId xmlns:a16="http://schemas.microsoft.com/office/drawing/2014/main" id="{399D0752-3035-4C51-873B-4E5AC34F9FAE}"/>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06" name="Rectangle 6">
            <a:extLst>
              <a:ext uri="{FF2B5EF4-FFF2-40B4-BE49-F238E27FC236}">
                <a16:creationId xmlns:a16="http://schemas.microsoft.com/office/drawing/2014/main" id="{CAD1CD55-BF05-48B8-B0D1-A6A8B7AB40D9}"/>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en-US"/>
          </a:p>
        </p:txBody>
      </p:sp>
      <p:sp>
        <p:nvSpPr>
          <p:cNvPr id="51207" name="Rectangle 7">
            <a:extLst>
              <a:ext uri="{FF2B5EF4-FFF2-40B4-BE49-F238E27FC236}">
                <a16:creationId xmlns:a16="http://schemas.microsoft.com/office/drawing/2014/main" id="{EC3CCD16-6694-4AF2-BBBF-6FB13812B6C2}"/>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B7BF757-B972-4660-BD1A-62ED739F708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4AE210EE-D7DA-43D0-A394-802E67EEA339}"/>
              </a:ext>
            </a:extLst>
          </p:cNvPr>
          <p:cNvSpPr>
            <a:spLocks noGrp="1" noRot="1" noChangeAspect="1" noTextEdit="1"/>
          </p:cNvSpPr>
          <p:nvPr>
            <p:ph type="sldImg"/>
          </p:nvPr>
        </p:nvSpPr>
        <p:spPr>
          <a:ln/>
        </p:spPr>
      </p:sp>
      <p:sp>
        <p:nvSpPr>
          <p:cNvPr id="111619" name="Notes Placeholder 2">
            <a:extLst>
              <a:ext uri="{FF2B5EF4-FFF2-40B4-BE49-F238E27FC236}">
                <a16:creationId xmlns:a16="http://schemas.microsoft.com/office/drawing/2014/main" id="{C640EB77-252E-44DB-BDA2-6AEFED513DD9}"/>
              </a:ext>
            </a:extLst>
          </p:cNvPr>
          <p:cNvSpPr>
            <a:spLocks noGrp="1"/>
          </p:cNvSpPr>
          <p:nvPr>
            <p:ph type="body" idx="1"/>
          </p:nvPr>
        </p:nvSpPr>
        <p:spPr>
          <a:noFill/>
        </p:spPr>
        <p:txBody>
          <a:bodyPr/>
          <a:lstStyle/>
          <a:p>
            <a:endParaRPr lang="en-US" altLang="en-US">
              <a:latin typeface="Arial" panose="020B0604020202020204" pitchFamily="34" charset="0"/>
              <a:cs typeface="Arial" panose="020B0604020202020204" pitchFamily="34" charset="0"/>
            </a:endParaRPr>
          </a:p>
        </p:txBody>
      </p:sp>
      <p:sp>
        <p:nvSpPr>
          <p:cNvPr id="111620" name="Slide Number Placeholder 3">
            <a:extLst>
              <a:ext uri="{FF2B5EF4-FFF2-40B4-BE49-F238E27FC236}">
                <a16:creationId xmlns:a16="http://schemas.microsoft.com/office/drawing/2014/main" id="{DD544072-1B3E-4EE6-BB42-C18392F01F3F}"/>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B493BF7-A000-46F9-8618-6E37A9F0F9A4}" type="slidenum">
              <a:rPr lang="en-US" altLang="en-US"/>
              <a:pPr eaLnBrk="1" hangingPunct="1"/>
              <a:t>13</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589A34BE-4883-44C2-A1F3-AF19BFE00A1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2D2F322-04AD-4C91-8242-AE1A1A273D2A}" type="slidenum">
              <a:rPr lang="en-US" altLang="en-US"/>
              <a:pPr eaLnBrk="1" hangingPunct="1"/>
              <a:t>22</a:t>
            </a:fld>
            <a:endParaRPr lang="en-US" altLang="en-US"/>
          </a:p>
        </p:txBody>
      </p:sp>
      <p:sp>
        <p:nvSpPr>
          <p:cNvPr id="112643" name="Rectangle 2">
            <a:extLst>
              <a:ext uri="{FF2B5EF4-FFF2-40B4-BE49-F238E27FC236}">
                <a16:creationId xmlns:a16="http://schemas.microsoft.com/office/drawing/2014/main" id="{2D1E5F0D-9BD2-4288-BE3D-425756954EA2}"/>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A593EC80-AEB8-4425-A03C-3C53DECCB46E}"/>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cs typeface="Arial" panose="020B0604020202020204" pitchFamily="34" charset="0"/>
              </a:rPr>
              <a:t>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FE1B0F10-AA46-4F88-8CF1-B1576F939923}"/>
              </a:ext>
            </a:extLst>
          </p:cNvPr>
          <p:cNvSpPr>
            <a:spLocks noChangeArrowheads="1"/>
          </p:cNvSpPr>
          <p:nvPr/>
        </p:nvSpPr>
        <p:spPr bwMode="auto">
          <a:xfrm>
            <a:off x="228600" y="381000"/>
            <a:ext cx="8686800" cy="5638800"/>
          </a:xfrm>
          <a:prstGeom prst="roundRect">
            <a:avLst>
              <a:gd name="adj" fmla="val 7912"/>
            </a:avLst>
          </a:prstGeom>
          <a:solidFill>
            <a:schemeClr val="folHlink"/>
          </a:solidFill>
          <a:ln>
            <a:noFill/>
          </a:ln>
          <a:effectLst/>
          <a:extLst>
            <a:ext uri="{91240B29-F687-4F45-9708-019B960494DF}">
              <a14:hiddenLine xmlns:a14="http://schemas.microsoft.com/office/drawing/2010/main" w="9525">
                <a:solidFill>
                  <a:srgbClr val="CCCC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5" name="AutoShape 3">
            <a:extLst>
              <a:ext uri="{FF2B5EF4-FFF2-40B4-BE49-F238E27FC236}">
                <a16:creationId xmlns:a16="http://schemas.microsoft.com/office/drawing/2014/main" id="{352A1DD3-E3F2-44EF-811A-7FC4BA9C1E9C}"/>
              </a:ext>
            </a:extLst>
          </p:cNvPr>
          <p:cNvSpPr>
            <a:spLocks noChangeArrowheads="1"/>
          </p:cNvSpPr>
          <p:nvPr/>
        </p:nvSpPr>
        <p:spPr bwMode="white">
          <a:xfrm>
            <a:off x="327025" y="488950"/>
            <a:ext cx="8435975" cy="4768850"/>
          </a:xfrm>
          <a:prstGeom prst="roundRect">
            <a:avLst>
              <a:gd name="adj" fmla="val 7310"/>
            </a:avLst>
          </a:prstGeom>
          <a:solidFill>
            <a:schemeClr val="bg1"/>
          </a:solidFill>
          <a:ln>
            <a:noFill/>
          </a:ln>
          <a:effectLst/>
          <a:extLst>
            <a:ext uri="{91240B29-F687-4F45-9708-019B960494DF}">
              <a14:hiddenLine xmlns:a14="http://schemas.microsoft.com/office/drawing/2010/main" w="9525">
                <a:solidFill>
                  <a:srgbClr val="CCCC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6" name="AutoShape 4">
            <a:extLst>
              <a:ext uri="{FF2B5EF4-FFF2-40B4-BE49-F238E27FC236}">
                <a16:creationId xmlns:a16="http://schemas.microsoft.com/office/drawing/2014/main" id="{6DDC66D5-0201-4305-B6BA-C0BA87F7D147}"/>
              </a:ext>
            </a:extLst>
          </p:cNvPr>
          <p:cNvSpPr>
            <a:spLocks noChangeArrowheads="1"/>
          </p:cNvSpPr>
          <p:nvPr/>
        </p:nvSpPr>
        <p:spPr bwMode="blackWhite">
          <a:xfrm>
            <a:off x="1371600" y="3338513"/>
            <a:ext cx="6400800" cy="2286000"/>
          </a:xfrm>
          <a:prstGeom prst="roundRect">
            <a:avLst>
              <a:gd name="adj" fmla="val 16667"/>
            </a:avLst>
          </a:prstGeom>
          <a:solidFill>
            <a:schemeClr val="bg1"/>
          </a:solidFill>
          <a:ln w="50800">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32773" name="Rectangle 5"/>
          <p:cNvSpPr>
            <a:spLocks noGrp="1" noChangeArrowheads="1"/>
          </p:cNvSpPr>
          <p:nvPr>
            <p:ph type="ctrTitle"/>
          </p:nvPr>
        </p:nvSpPr>
        <p:spPr>
          <a:xfrm>
            <a:off x="685800" y="857250"/>
            <a:ext cx="7772400" cy="2266950"/>
          </a:xfrm>
        </p:spPr>
        <p:txBody>
          <a:bodyPr anchor="ctr" anchorCtr="1"/>
          <a:lstStyle>
            <a:lvl1pPr algn="ctr">
              <a:defRPr sz="4100" i="1"/>
            </a:lvl1pPr>
          </a:lstStyle>
          <a:p>
            <a:pPr lvl="0"/>
            <a:r>
              <a:rPr lang="en-US" noProof="0"/>
              <a:t>Click to edit Master title style</a:t>
            </a:r>
          </a:p>
        </p:txBody>
      </p:sp>
      <p:sp>
        <p:nvSpPr>
          <p:cNvPr id="32774" name="Rectangle 6"/>
          <p:cNvSpPr>
            <a:spLocks noGrp="1" noChangeArrowheads="1"/>
          </p:cNvSpPr>
          <p:nvPr>
            <p:ph type="subTitle" idx="1"/>
          </p:nvPr>
        </p:nvSpPr>
        <p:spPr>
          <a:xfrm>
            <a:off x="1752600" y="3567113"/>
            <a:ext cx="5410200" cy="1905000"/>
          </a:xfrm>
        </p:spPr>
        <p:txBody>
          <a:bodyPr anchor="ctr"/>
          <a:lstStyle>
            <a:lvl1pPr marL="0" indent="0" algn="ctr">
              <a:buFont typeface="Wingdings" pitchFamily="2" charset="2"/>
              <a:buNone/>
              <a:defRPr sz="3300"/>
            </a:lvl1pPr>
          </a:lstStyle>
          <a:p>
            <a:pPr lvl="0"/>
            <a:r>
              <a:rPr lang="en-US" noProof="0"/>
              <a:t>Click to edit Master subtitle style</a:t>
            </a:r>
          </a:p>
        </p:txBody>
      </p:sp>
      <p:sp>
        <p:nvSpPr>
          <p:cNvPr id="7" name="Rectangle 7">
            <a:extLst>
              <a:ext uri="{FF2B5EF4-FFF2-40B4-BE49-F238E27FC236}">
                <a16:creationId xmlns:a16="http://schemas.microsoft.com/office/drawing/2014/main" id="{36607F9A-0893-41AE-B224-3DE072EE60E0}"/>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8">
            <a:extLst>
              <a:ext uri="{FF2B5EF4-FFF2-40B4-BE49-F238E27FC236}">
                <a16:creationId xmlns:a16="http://schemas.microsoft.com/office/drawing/2014/main" id="{D4946588-B8C4-48D5-951D-8D3C6C6D0E75}"/>
              </a:ext>
            </a:extLst>
          </p:cNvPr>
          <p:cNvSpPr>
            <a:spLocks noGrp="1" noChangeArrowheads="1"/>
          </p:cNvSpPr>
          <p:nvPr>
            <p:ph type="ftr" sz="quarter" idx="11"/>
          </p:nvPr>
        </p:nvSpPr>
        <p:spPr>
          <a:xfrm>
            <a:off x="3352800" y="6391275"/>
            <a:ext cx="2895600" cy="457200"/>
          </a:xfrm>
        </p:spPr>
        <p:txBody>
          <a:bodyPr/>
          <a:lstStyle>
            <a:lvl1pPr>
              <a:defRPr/>
            </a:lvl1pPr>
          </a:lstStyle>
          <a:p>
            <a:pPr>
              <a:defRPr/>
            </a:pPr>
            <a:endParaRPr lang="en-US"/>
          </a:p>
        </p:txBody>
      </p:sp>
      <p:sp>
        <p:nvSpPr>
          <p:cNvPr id="9" name="Rectangle 9">
            <a:extLst>
              <a:ext uri="{FF2B5EF4-FFF2-40B4-BE49-F238E27FC236}">
                <a16:creationId xmlns:a16="http://schemas.microsoft.com/office/drawing/2014/main" id="{B5B96673-A368-4B50-AC8E-14FDDF109509}"/>
              </a:ext>
            </a:extLst>
          </p:cNvPr>
          <p:cNvSpPr>
            <a:spLocks noGrp="1" noChangeArrowheads="1"/>
          </p:cNvSpPr>
          <p:nvPr>
            <p:ph type="sldNum" sz="quarter" idx="12"/>
          </p:nvPr>
        </p:nvSpPr>
        <p:spPr>
          <a:xfrm>
            <a:off x="6858000" y="6391275"/>
            <a:ext cx="1600200" cy="457200"/>
          </a:xfrm>
        </p:spPr>
        <p:txBody>
          <a:bodyPr/>
          <a:lstStyle>
            <a:lvl1pPr>
              <a:defRPr/>
            </a:lvl1pPr>
          </a:lstStyle>
          <a:p>
            <a:fld id="{F5CB76B4-DE98-4ED8-855C-B77B5261AFA8}" type="slidenum">
              <a:rPr lang="en-US" altLang="en-US"/>
              <a:pPr/>
              <a:t>‹#›</a:t>
            </a:fld>
            <a:endParaRPr lang="en-US" altLang="en-US"/>
          </a:p>
        </p:txBody>
      </p:sp>
    </p:spTree>
    <p:extLst>
      <p:ext uri="{BB962C8B-B14F-4D97-AF65-F5344CB8AC3E}">
        <p14:creationId xmlns:p14="http://schemas.microsoft.com/office/powerpoint/2010/main" val="1757260278"/>
      </p:ext>
    </p:extLst>
  </p:cSld>
  <p:clrMapOvr>
    <a:masterClrMapping/>
  </p:clrMapOvr>
  <p:transition>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3D36F9A-02EA-4CC4-B1A7-2E5B4796FBF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4F5B8A5-213A-4B77-BB1E-79B162C9C5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65AE006-AEB3-4260-8B0E-19C40C648F0A}"/>
              </a:ext>
            </a:extLst>
          </p:cNvPr>
          <p:cNvSpPr>
            <a:spLocks noGrp="1" noChangeArrowheads="1"/>
          </p:cNvSpPr>
          <p:nvPr>
            <p:ph type="sldNum" sz="quarter" idx="12"/>
          </p:nvPr>
        </p:nvSpPr>
        <p:spPr>
          <a:ln/>
        </p:spPr>
        <p:txBody>
          <a:bodyPr/>
          <a:lstStyle>
            <a:lvl1pPr>
              <a:defRPr/>
            </a:lvl1pPr>
          </a:lstStyle>
          <a:p>
            <a:fld id="{D246D635-C0C5-4119-A972-02338C5B9D7E}" type="slidenum">
              <a:rPr lang="en-US" altLang="en-US"/>
              <a:pPr/>
              <a:t>‹#›</a:t>
            </a:fld>
            <a:endParaRPr lang="en-US" altLang="en-US"/>
          </a:p>
        </p:txBody>
      </p:sp>
    </p:spTree>
    <p:extLst>
      <p:ext uri="{BB962C8B-B14F-4D97-AF65-F5344CB8AC3E}">
        <p14:creationId xmlns:p14="http://schemas.microsoft.com/office/powerpoint/2010/main" val="1889558669"/>
      </p:ext>
    </p:extLst>
  </p:cSld>
  <p:clrMapOvr>
    <a:masterClrMapping/>
  </p:clrMapOvr>
  <p:transition>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E0FFDB1-DB6E-4E67-BFDF-175AAACD9C2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4208D5-D134-40ED-B3EF-7126EB02CC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4BDB97E-297C-492E-93AA-D86BFF36EFFE}"/>
              </a:ext>
            </a:extLst>
          </p:cNvPr>
          <p:cNvSpPr>
            <a:spLocks noGrp="1" noChangeArrowheads="1"/>
          </p:cNvSpPr>
          <p:nvPr>
            <p:ph type="sldNum" sz="quarter" idx="12"/>
          </p:nvPr>
        </p:nvSpPr>
        <p:spPr>
          <a:ln/>
        </p:spPr>
        <p:txBody>
          <a:bodyPr/>
          <a:lstStyle>
            <a:lvl1pPr>
              <a:defRPr/>
            </a:lvl1pPr>
          </a:lstStyle>
          <a:p>
            <a:fld id="{3B2FAC24-C80A-4B2F-BAD1-56ED86798396}" type="slidenum">
              <a:rPr lang="en-US" altLang="en-US"/>
              <a:pPr/>
              <a:t>‹#›</a:t>
            </a:fld>
            <a:endParaRPr lang="en-US" altLang="en-US"/>
          </a:p>
        </p:txBody>
      </p:sp>
    </p:spTree>
    <p:extLst>
      <p:ext uri="{BB962C8B-B14F-4D97-AF65-F5344CB8AC3E}">
        <p14:creationId xmlns:p14="http://schemas.microsoft.com/office/powerpoint/2010/main" val="1139897806"/>
      </p:ext>
    </p:extLst>
  </p:cSld>
  <p:clrMapOvr>
    <a:masterClrMapping/>
  </p:clrMapOvr>
  <p:transition>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905000"/>
            <a:ext cx="37719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905000"/>
            <a:ext cx="37719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BB9B3F4-D0A0-42A5-A22B-65658FFC776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D3665E0-BC7C-4900-9FDD-A367428F50A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F08AD49-603E-44FC-B79E-238D5EB87078}"/>
              </a:ext>
            </a:extLst>
          </p:cNvPr>
          <p:cNvSpPr>
            <a:spLocks noGrp="1" noChangeArrowheads="1"/>
          </p:cNvSpPr>
          <p:nvPr>
            <p:ph type="sldNum" sz="quarter" idx="12"/>
          </p:nvPr>
        </p:nvSpPr>
        <p:spPr>
          <a:ln/>
        </p:spPr>
        <p:txBody>
          <a:bodyPr/>
          <a:lstStyle>
            <a:lvl1pPr>
              <a:defRPr/>
            </a:lvl1pPr>
          </a:lstStyle>
          <a:p>
            <a:fld id="{F4C0BB10-CDE7-4692-9756-DABB286119E8}" type="slidenum">
              <a:rPr lang="en-US" altLang="en-US"/>
              <a:pPr/>
              <a:t>‹#›</a:t>
            </a:fld>
            <a:endParaRPr lang="en-US" altLang="en-US"/>
          </a:p>
        </p:txBody>
      </p:sp>
    </p:spTree>
    <p:extLst>
      <p:ext uri="{BB962C8B-B14F-4D97-AF65-F5344CB8AC3E}">
        <p14:creationId xmlns:p14="http://schemas.microsoft.com/office/powerpoint/2010/main" val="7105421"/>
      </p:ext>
    </p:extLst>
  </p:cSld>
  <p:clrMapOvr>
    <a:masterClrMapping/>
  </p:clrMapOvr>
  <p:transition>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689D23F-2D53-4862-A970-2BDCF2E6A69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DBFD415-8A10-42AF-91A5-AA3B3688CA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F30D3B9-2D34-4FA6-A351-DD9A63C3FDE4}"/>
              </a:ext>
            </a:extLst>
          </p:cNvPr>
          <p:cNvSpPr>
            <a:spLocks noGrp="1" noChangeArrowheads="1"/>
          </p:cNvSpPr>
          <p:nvPr>
            <p:ph type="sldNum" sz="quarter" idx="12"/>
          </p:nvPr>
        </p:nvSpPr>
        <p:spPr>
          <a:ln/>
        </p:spPr>
        <p:txBody>
          <a:bodyPr/>
          <a:lstStyle>
            <a:lvl1pPr>
              <a:defRPr/>
            </a:lvl1pPr>
          </a:lstStyle>
          <a:p>
            <a:fld id="{46E529D4-C381-462B-8D4A-84F1FA8A61B1}" type="slidenum">
              <a:rPr lang="en-US" altLang="en-US"/>
              <a:pPr/>
              <a:t>‹#›</a:t>
            </a:fld>
            <a:endParaRPr lang="en-US" altLang="en-US"/>
          </a:p>
        </p:txBody>
      </p:sp>
    </p:spTree>
    <p:extLst>
      <p:ext uri="{BB962C8B-B14F-4D97-AF65-F5344CB8AC3E}">
        <p14:creationId xmlns:p14="http://schemas.microsoft.com/office/powerpoint/2010/main" val="1820635952"/>
      </p:ext>
    </p:extLst>
  </p:cSld>
  <p:clrMapOvr>
    <a:masterClrMapping/>
  </p:clrMapOvr>
  <p:transition>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D8564A2-A732-4134-B3DE-DCFC221EBD7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5A3A9FD-CFF3-4A71-8B56-98E8EE9124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84F3FBD-A6F6-42EB-AF41-8E887AC78518}"/>
              </a:ext>
            </a:extLst>
          </p:cNvPr>
          <p:cNvSpPr>
            <a:spLocks noGrp="1" noChangeArrowheads="1"/>
          </p:cNvSpPr>
          <p:nvPr>
            <p:ph type="sldNum" sz="quarter" idx="12"/>
          </p:nvPr>
        </p:nvSpPr>
        <p:spPr>
          <a:ln/>
        </p:spPr>
        <p:txBody>
          <a:bodyPr/>
          <a:lstStyle>
            <a:lvl1pPr>
              <a:defRPr/>
            </a:lvl1pPr>
          </a:lstStyle>
          <a:p>
            <a:fld id="{2E27E372-1843-493A-86D4-F734ABEFE9F5}" type="slidenum">
              <a:rPr lang="en-US" altLang="en-US"/>
              <a:pPr/>
              <a:t>‹#›</a:t>
            </a:fld>
            <a:endParaRPr lang="en-US" altLang="en-US"/>
          </a:p>
        </p:txBody>
      </p:sp>
    </p:spTree>
    <p:extLst>
      <p:ext uri="{BB962C8B-B14F-4D97-AF65-F5344CB8AC3E}">
        <p14:creationId xmlns:p14="http://schemas.microsoft.com/office/powerpoint/2010/main" val="2603378398"/>
      </p:ext>
    </p:extLst>
  </p:cSld>
  <p:clrMapOvr>
    <a:masterClrMapping/>
  </p:clrMapOvr>
  <p:transition>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45ECFF3-FAEB-40FA-83AC-B9E8737614F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CCC6D39-D2E0-4CA5-B36D-99E4700B8B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AAA5B54-8EF0-475D-9A42-33FBA80A2DEE}"/>
              </a:ext>
            </a:extLst>
          </p:cNvPr>
          <p:cNvSpPr>
            <a:spLocks noGrp="1" noChangeArrowheads="1"/>
          </p:cNvSpPr>
          <p:nvPr>
            <p:ph type="sldNum" sz="quarter" idx="12"/>
          </p:nvPr>
        </p:nvSpPr>
        <p:spPr>
          <a:ln/>
        </p:spPr>
        <p:txBody>
          <a:bodyPr/>
          <a:lstStyle>
            <a:lvl1pPr>
              <a:defRPr/>
            </a:lvl1pPr>
          </a:lstStyle>
          <a:p>
            <a:fld id="{3E325C7A-5525-466E-855D-A5BF1BF63FA2}" type="slidenum">
              <a:rPr lang="en-US" altLang="en-US"/>
              <a:pPr/>
              <a:t>‹#›</a:t>
            </a:fld>
            <a:endParaRPr lang="en-US" altLang="en-US"/>
          </a:p>
        </p:txBody>
      </p:sp>
    </p:spTree>
    <p:extLst>
      <p:ext uri="{BB962C8B-B14F-4D97-AF65-F5344CB8AC3E}">
        <p14:creationId xmlns:p14="http://schemas.microsoft.com/office/powerpoint/2010/main" val="3617949554"/>
      </p:ext>
    </p:extLst>
  </p:cSld>
  <p:clrMapOvr>
    <a:masterClrMapping/>
  </p:clrMapOvr>
  <p:transition>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4E580F9-A875-4689-B938-07333846393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8406213-DCFA-41BD-8A2A-A7F09740DC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3F4B5F3-018B-4D2C-BFFF-DD595624A28C}"/>
              </a:ext>
            </a:extLst>
          </p:cNvPr>
          <p:cNvSpPr>
            <a:spLocks noGrp="1" noChangeArrowheads="1"/>
          </p:cNvSpPr>
          <p:nvPr>
            <p:ph type="sldNum" sz="quarter" idx="12"/>
          </p:nvPr>
        </p:nvSpPr>
        <p:spPr>
          <a:ln/>
        </p:spPr>
        <p:txBody>
          <a:bodyPr/>
          <a:lstStyle>
            <a:lvl1pPr>
              <a:defRPr/>
            </a:lvl1pPr>
          </a:lstStyle>
          <a:p>
            <a:fld id="{6BF962A9-1B26-4FF5-9DDB-B332F6F95AA2}" type="slidenum">
              <a:rPr lang="en-US" altLang="en-US"/>
              <a:pPr/>
              <a:t>‹#›</a:t>
            </a:fld>
            <a:endParaRPr lang="en-US" altLang="en-US"/>
          </a:p>
        </p:txBody>
      </p:sp>
    </p:spTree>
    <p:extLst>
      <p:ext uri="{BB962C8B-B14F-4D97-AF65-F5344CB8AC3E}">
        <p14:creationId xmlns:p14="http://schemas.microsoft.com/office/powerpoint/2010/main" val="4048768230"/>
      </p:ext>
    </p:extLst>
  </p:cSld>
  <p:clrMapOvr>
    <a:masterClrMapping/>
  </p:clrMapOvr>
  <p:transition>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BDDCF34-66CE-4374-82CA-FE421FAF320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D8C6C47-6A7D-4B12-B240-AAE5614A66A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7613720-0CF9-41A9-AB03-A1A08A167A4F}"/>
              </a:ext>
            </a:extLst>
          </p:cNvPr>
          <p:cNvSpPr>
            <a:spLocks noGrp="1" noChangeArrowheads="1"/>
          </p:cNvSpPr>
          <p:nvPr>
            <p:ph type="sldNum" sz="quarter" idx="12"/>
          </p:nvPr>
        </p:nvSpPr>
        <p:spPr>
          <a:ln/>
        </p:spPr>
        <p:txBody>
          <a:bodyPr/>
          <a:lstStyle>
            <a:lvl1pPr>
              <a:defRPr/>
            </a:lvl1pPr>
          </a:lstStyle>
          <a:p>
            <a:fld id="{B450FA9C-16EC-4FC3-BE7E-BD844C22CF04}" type="slidenum">
              <a:rPr lang="en-US" altLang="en-US"/>
              <a:pPr/>
              <a:t>‹#›</a:t>
            </a:fld>
            <a:endParaRPr lang="en-US" altLang="en-US"/>
          </a:p>
        </p:txBody>
      </p:sp>
    </p:spTree>
    <p:extLst>
      <p:ext uri="{BB962C8B-B14F-4D97-AF65-F5344CB8AC3E}">
        <p14:creationId xmlns:p14="http://schemas.microsoft.com/office/powerpoint/2010/main" val="4113700210"/>
      </p:ext>
    </p:extLst>
  </p:cSld>
  <p:clrMapOvr>
    <a:masterClrMapping/>
  </p:clrMapOvr>
  <p:transition>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53E57E7-4162-4D11-BF9A-93410F83670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80EFE84-ADC6-46D3-9C08-8F54D98CB3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CF9E219-24D2-46D0-A93E-E541B2DA8C6B}"/>
              </a:ext>
            </a:extLst>
          </p:cNvPr>
          <p:cNvSpPr>
            <a:spLocks noGrp="1" noChangeArrowheads="1"/>
          </p:cNvSpPr>
          <p:nvPr>
            <p:ph type="sldNum" sz="quarter" idx="12"/>
          </p:nvPr>
        </p:nvSpPr>
        <p:spPr>
          <a:ln/>
        </p:spPr>
        <p:txBody>
          <a:bodyPr/>
          <a:lstStyle>
            <a:lvl1pPr>
              <a:defRPr/>
            </a:lvl1pPr>
          </a:lstStyle>
          <a:p>
            <a:fld id="{E59CC29C-46D5-4EC0-82E8-D52CF5B89E44}" type="slidenum">
              <a:rPr lang="en-US" altLang="en-US"/>
              <a:pPr/>
              <a:t>‹#›</a:t>
            </a:fld>
            <a:endParaRPr lang="en-US" altLang="en-US"/>
          </a:p>
        </p:txBody>
      </p:sp>
    </p:spTree>
    <p:extLst>
      <p:ext uri="{BB962C8B-B14F-4D97-AF65-F5344CB8AC3E}">
        <p14:creationId xmlns:p14="http://schemas.microsoft.com/office/powerpoint/2010/main" val="1708328032"/>
      </p:ext>
    </p:extLst>
  </p:cSld>
  <p:clrMapOvr>
    <a:masterClrMapping/>
  </p:clrMapOvr>
  <p:transition>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533400"/>
            <a:ext cx="192405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533400"/>
            <a:ext cx="561975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B7B8DC5-85AB-457C-AAE2-C6AC17D7FB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40F1294-AAC3-4DD2-A1F8-6D3A4C2E84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F5F8E61-061B-4BD0-8F37-DE67E4B3670B}"/>
              </a:ext>
            </a:extLst>
          </p:cNvPr>
          <p:cNvSpPr>
            <a:spLocks noGrp="1" noChangeArrowheads="1"/>
          </p:cNvSpPr>
          <p:nvPr>
            <p:ph type="sldNum" sz="quarter" idx="12"/>
          </p:nvPr>
        </p:nvSpPr>
        <p:spPr>
          <a:ln/>
        </p:spPr>
        <p:txBody>
          <a:bodyPr/>
          <a:lstStyle>
            <a:lvl1pPr>
              <a:defRPr/>
            </a:lvl1pPr>
          </a:lstStyle>
          <a:p>
            <a:fld id="{909D4A25-CA77-4A30-BEA7-780DEF333D96}" type="slidenum">
              <a:rPr lang="en-US" altLang="en-US"/>
              <a:pPr/>
              <a:t>‹#›</a:t>
            </a:fld>
            <a:endParaRPr lang="en-US" altLang="en-US"/>
          </a:p>
        </p:txBody>
      </p:sp>
    </p:spTree>
    <p:extLst>
      <p:ext uri="{BB962C8B-B14F-4D97-AF65-F5344CB8AC3E}">
        <p14:creationId xmlns:p14="http://schemas.microsoft.com/office/powerpoint/2010/main" val="2084107066"/>
      </p:ext>
    </p:extLst>
  </p:cSld>
  <p:clrMapOvr>
    <a:masterClrMapping/>
  </p:clrMapOvr>
  <p:transition>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1C3332A-3DE9-4A49-AEBC-D935A231D567}"/>
              </a:ext>
            </a:extLst>
          </p:cNvPr>
          <p:cNvSpPr>
            <a:spLocks noGrp="1" noChangeArrowheads="1"/>
          </p:cNvSpPr>
          <p:nvPr>
            <p:ph type="title"/>
          </p:nvPr>
        </p:nvSpPr>
        <p:spPr bwMode="auto">
          <a:xfrm>
            <a:off x="762000" y="533400"/>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31747" name="Rectangle 3">
            <a:extLst>
              <a:ext uri="{FF2B5EF4-FFF2-40B4-BE49-F238E27FC236}">
                <a16:creationId xmlns:a16="http://schemas.microsoft.com/office/drawing/2014/main" id="{2B6E497E-0284-42C5-882E-9EC247EC3BB0}"/>
              </a:ext>
            </a:extLst>
          </p:cNvPr>
          <p:cNvSpPr>
            <a:spLocks noGrp="1" noChangeArrowheads="1"/>
          </p:cNvSpPr>
          <p:nvPr>
            <p:ph type="body" idx="1"/>
          </p:nvPr>
        </p:nvSpPr>
        <p:spPr bwMode="auto">
          <a:xfrm>
            <a:off x="762000" y="1905000"/>
            <a:ext cx="7696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748" name="Rectangle 4">
            <a:extLst>
              <a:ext uri="{FF2B5EF4-FFF2-40B4-BE49-F238E27FC236}">
                <a16:creationId xmlns:a16="http://schemas.microsoft.com/office/drawing/2014/main" id="{2403E7D8-9BA8-4EC3-A9CB-784A7BDA0319}"/>
              </a:ext>
            </a:extLst>
          </p:cNvPr>
          <p:cNvSpPr>
            <a:spLocks noGrp="1" noChangeArrowheads="1"/>
          </p:cNvSpPr>
          <p:nvPr>
            <p:ph type="dt" sz="half" idx="2"/>
          </p:nvPr>
        </p:nvSpPr>
        <p:spPr bwMode="auto">
          <a:xfrm>
            <a:off x="762000" y="6391275"/>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n-US"/>
          </a:p>
        </p:txBody>
      </p:sp>
      <p:sp>
        <p:nvSpPr>
          <p:cNvPr id="31749" name="Rectangle 5">
            <a:extLst>
              <a:ext uri="{FF2B5EF4-FFF2-40B4-BE49-F238E27FC236}">
                <a16:creationId xmlns:a16="http://schemas.microsoft.com/office/drawing/2014/main" id="{69FCA25E-3162-4E36-9782-4E6460F42F54}"/>
              </a:ext>
            </a:extLst>
          </p:cNvPr>
          <p:cNvSpPr>
            <a:spLocks noGrp="1" noChangeArrowheads="1"/>
          </p:cNvSpPr>
          <p:nvPr>
            <p:ph type="ftr" sz="quarter" idx="3"/>
          </p:nvPr>
        </p:nvSpPr>
        <p:spPr bwMode="auto">
          <a:xfrm>
            <a:off x="3352800" y="640397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n-US"/>
          </a:p>
        </p:txBody>
      </p:sp>
      <p:sp>
        <p:nvSpPr>
          <p:cNvPr id="31750" name="Rectangle 6">
            <a:extLst>
              <a:ext uri="{FF2B5EF4-FFF2-40B4-BE49-F238E27FC236}">
                <a16:creationId xmlns:a16="http://schemas.microsoft.com/office/drawing/2014/main" id="{ADEF8ACC-BC15-459A-AC96-FE5B6D2A6A8D}"/>
              </a:ext>
            </a:extLst>
          </p:cNvPr>
          <p:cNvSpPr>
            <a:spLocks noGrp="1" noChangeArrowheads="1"/>
          </p:cNvSpPr>
          <p:nvPr>
            <p:ph type="sldNum" sz="quarter" idx="4"/>
          </p:nvPr>
        </p:nvSpPr>
        <p:spPr bwMode="auto">
          <a:xfrm>
            <a:off x="6858000" y="64008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A8E56394-6D9E-4182-B8F9-14B14AB48A7E}" type="slidenum">
              <a:rPr lang="en-US" altLang="en-US"/>
              <a:pPr/>
              <a:t>‹#›</a:t>
            </a:fld>
            <a:endParaRPr lang="en-US" altLang="en-US"/>
          </a:p>
        </p:txBody>
      </p:sp>
      <p:grpSp>
        <p:nvGrpSpPr>
          <p:cNvPr id="1031" name="Group 7">
            <a:extLst>
              <a:ext uri="{FF2B5EF4-FFF2-40B4-BE49-F238E27FC236}">
                <a16:creationId xmlns:a16="http://schemas.microsoft.com/office/drawing/2014/main" id="{D84FBCD3-208F-4908-A4BB-DE9B17D02329}"/>
              </a:ext>
            </a:extLst>
          </p:cNvPr>
          <p:cNvGrpSpPr>
            <a:grpSpLocks/>
          </p:cNvGrpSpPr>
          <p:nvPr/>
        </p:nvGrpSpPr>
        <p:grpSpPr bwMode="auto">
          <a:xfrm>
            <a:off x="168275" y="228600"/>
            <a:ext cx="8823325" cy="6096000"/>
            <a:chOff x="106" y="144"/>
            <a:chExt cx="5558" cy="3840"/>
          </a:xfrm>
        </p:grpSpPr>
        <p:sp>
          <p:nvSpPr>
            <p:cNvPr id="1032" name="AutoShape 8">
              <a:extLst>
                <a:ext uri="{FF2B5EF4-FFF2-40B4-BE49-F238E27FC236}">
                  <a16:creationId xmlns:a16="http://schemas.microsoft.com/office/drawing/2014/main" id="{C2733EC5-4DFE-48B7-80D8-051887ABDD66}"/>
                </a:ext>
              </a:extLst>
            </p:cNvPr>
            <p:cNvSpPr>
              <a:spLocks noChangeArrowheads="1"/>
            </p:cNvSpPr>
            <p:nvPr/>
          </p:nvSpPr>
          <p:spPr bwMode="auto">
            <a:xfrm>
              <a:off x="106" y="144"/>
              <a:ext cx="5558" cy="3840"/>
            </a:xfrm>
            <a:prstGeom prst="roundRect">
              <a:avLst>
                <a:gd name="adj" fmla="val 11046"/>
              </a:avLst>
            </a:prstGeom>
            <a:noFill/>
            <a:ln w="2857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033" name="Line 9">
              <a:extLst>
                <a:ext uri="{FF2B5EF4-FFF2-40B4-BE49-F238E27FC236}">
                  <a16:creationId xmlns:a16="http://schemas.microsoft.com/office/drawing/2014/main" id="{8BFC169D-E47D-402A-A2C3-93CC6CDCCDDF}"/>
                </a:ext>
              </a:extLst>
            </p:cNvPr>
            <p:cNvSpPr>
              <a:spLocks noChangeShapeType="1"/>
            </p:cNvSpPr>
            <p:nvPr/>
          </p:nvSpPr>
          <p:spPr bwMode="auto">
            <a:xfrm>
              <a:off x="480" y="1077"/>
              <a:ext cx="4848"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818"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2000" fill="hold"/>
                                        <p:tgtEl>
                                          <p:spTgt spid="31746"/>
                                        </p:tgtEl>
                                        <p:attrNameLst>
                                          <p:attrName>ppt_w</p:attrName>
                                        </p:attrNameLst>
                                      </p:cBhvr>
                                      <p:tavLst>
                                        <p:tav tm="0">
                                          <p:val>
                                            <p:strVal val="#ppt_w"/>
                                          </p:val>
                                        </p:tav>
                                        <p:tav tm="100000">
                                          <p:val>
                                            <p:strVal val="#ppt_w"/>
                                          </p:val>
                                        </p:tav>
                                      </p:tavLst>
                                    </p:anim>
                                    <p:anim calcmode="lin" valueType="num">
                                      <p:cBhvr>
                                        <p:cTn id="8" dur="2000" fill="hold"/>
                                        <p:tgtEl>
                                          <p:spTgt spid="31746"/>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31746"/>
                                        </p:tgtEl>
                                        <p:attrNameLst>
                                          <p:attrName>ppt_x</p:attrName>
                                        </p:attrNameLst>
                                      </p:cBhvr>
                                      <p:tavLst>
                                        <p:tav tm="0">
                                          <p:val>
                                            <p:strVal val="#ppt_x-.4"/>
                                          </p:val>
                                        </p:tav>
                                        <p:tav tm="100000">
                                          <p:val>
                                            <p:strVal val="#ppt_x"/>
                                          </p:val>
                                        </p:tav>
                                      </p:tavLst>
                                    </p:anim>
                                    <p:anim calcmode="lin" valueType="num">
                                      <p:cBhvr>
                                        <p:cTn id="10" dur="2000" fill="hold"/>
                                        <p:tgtEl>
                                          <p:spTgt spid="31746"/>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31747">
                                            <p:txEl>
                                              <p:pRg st="0" end="0"/>
                                            </p:txEl>
                                          </p:spTgt>
                                        </p:tgtEl>
                                        <p:attrNameLst>
                                          <p:attrName>style.visibility</p:attrName>
                                        </p:attrNameLst>
                                      </p:cBhvr>
                                      <p:to>
                                        <p:strVal val="visible"/>
                                      </p:to>
                                    </p:set>
                                    <p:animEffect transition="in" filter="fade">
                                      <p:cBhvr>
                                        <p:cTn id="15" dur="500">
                                          <p:stCondLst>
                                            <p:cond delay="0"/>
                                          </p:stCondLst>
                                        </p:cTn>
                                        <p:tgtEl>
                                          <p:spTgt spid="31747">
                                            <p:txEl>
                                              <p:pRg st="0" end="0"/>
                                            </p:txEl>
                                          </p:spTgt>
                                        </p:tgtEl>
                                      </p:cBhvr>
                                    </p:animEffect>
                                    <p:anim calcmode="lin" valueType="num">
                                      <p:cBhvr>
                                        <p:cTn id="16" dur="500" fill="hold">
                                          <p:stCondLst>
                                            <p:cond delay="0"/>
                                          </p:stCondLst>
                                        </p:cTn>
                                        <p:tgtEl>
                                          <p:spTgt spid="31747">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31747">
                                            <p:txEl>
                                              <p:pRg st="0" end="0"/>
                                            </p:txEl>
                                          </p:spTgt>
                                        </p:tgtEl>
                                        <p:attrNameLst>
                                          <p:attrName>ppt_y</p:attrName>
                                        </p:attrNameLst>
                                      </p:cBhvr>
                                      <p:tavLst>
                                        <p:tav tm="0">
                                          <p:val>
                                            <p:strVal val="#ppt_y"/>
                                          </p:val>
                                        </p:tav>
                                        <p:tav tm="100000">
                                          <p:val>
                                            <p:strVal val="#ppt_y"/>
                                          </p:val>
                                        </p:tav>
                                      </p:tavLst>
                                    </p:anim>
                                  </p:childTnLst>
                                </p:cTn>
                              </p:par>
                              <p:par>
                                <p:cTn id="18" presetID="40" presetClass="entr" presetSubtype="0" fill="hold" grpId="0" nodeType="withEffect">
                                  <p:stCondLst>
                                    <p:cond delay="0"/>
                                  </p:stCondLst>
                                  <p:iterate type="lt">
                                    <p:tmPct val="10000"/>
                                  </p:iterate>
                                  <p:childTnLst>
                                    <p:set>
                                      <p:cBhvr>
                                        <p:cTn id="19" dur="1" fill="hold">
                                          <p:stCondLst>
                                            <p:cond delay="0"/>
                                          </p:stCondLst>
                                        </p:cTn>
                                        <p:tgtEl>
                                          <p:spTgt spid="31747">
                                            <p:txEl>
                                              <p:pRg st="1" end="1"/>
                                            </p:txEl>
                                          </p:spTgt>
                                        </p:tgtEl>
                                        <p:attrNameLst>
                                          <p:attrName>style.visibility</p:attrName>
                                        </p:attrNameLst>
                                      </p:cBhvr>
                                      <p:to>
                                        <p:strVal val="visible"/>
                                      </p:to>
                                    </p:set>
                                    <p:animEffect transition="in" filter="fade">
                                      <p:cBhvr>
                                        <p:cTn id="20" dur="500">
                                          <p:stCondLst>
                                            <p:cond delay="0"/>
                                          </p:stCondLst>
                                        </p:cTn>
                                        <p:tgtEl>
                                          <p:spTgt spid="31747">
                                            <p:txEl>
                                              <p:pRg st="1" end="1"/>
                                            </p:txEl>
                                          </p:spTgt>
                                        </p:tgtEl>
                                      </p:cBhvr>
                                    </p:animEffect>
                                    <p:anim calcmode="lin" valueType="num">
                                      <p:cBhvr>
                                        <p:cTn id="21" dur="500" fill="hold">
                                          <p:stCondLst>
                                            <p:cond delay="0"/>
                                          </p:stCondLst>
                                        </p:cTn>
                                        <p:tgtEl>
                                          <p:spTgt spid="31747">
                                            <p:txEl>
                                              <p:pRg st="1" end="1"/>
                                            </p:txEl>
                                          </p:spTgt>
                                        </p:tgtEl>
                                        <p:attrNameLst>
                                          <p:attrName>ppt_x</p:attrName>
                                        </p:attrNameLst>
                                      </p:cBhvr>
                                      <p:tavLst>
                                        <p:tav tm="0">
                                          <p:val>
                                            <p:strVal val="#ppt_x-.1"/>
                                          </p:val>
                                        </p:tav>
                                        <p:tav tm="100000">
                                          <p:val>
                                            <p:strVal val="#ppt_x"/>
                                          </p:val>
                                        </p:tav>
                                      </p:tavLst>
                                    </p:anim>
                                    <p:anim calcmode="lin" valueType="num">
                                      <p:cBhvr>
                                        <p:cTn id="22" dur="500" fill="hold">
                                          <p:stCondLst>
                                            <p:cond delay="0"/>
                                          </p:stCondLst>
                                        </p:cTn>
                                        <p:tgtEl>
                                          <p:spTgt spid="31747">
                                            <p:txEl>
                                              <p:pRg st="1" end="1"/>
                                            </p:txEl>
                                          </p:spTgt>
                                        </p:tgtEl>
                                        <p:attrNameLst>
                                          <p:attrName>ppt_y</p:attrName>
                                        </p:attrNameLst>
                                      </p:cBhvr>
                                      <p:tavLst>
                                        <p:tav tm="0">
                                          <p:val>
                                            <p:strVal val="#ppt_y"/>
                                          </p:val>
                                        </p:tav>
                                        <p:tav tm="100000">
                                          <p:val>
                                            <p:strVal val="#ppt_y"/>
                                          </p:val>
                                        </p:tav>
                                      </p:tavLst>
                                    </p:anim>
                                  </p:childTnLst>
                                </p:cTn>
                              </p:par>
                              <p:par>
                                <p:cTn id="23" presetID="40" presetClass="entr" presetSubtype="0" fill="hold" grpId="0" nodeType="withEffect">
                                  <p:stCondLst>
                                    <p:cond delay="0"/>
                                  </p:stCondLst>
                                  <p:iterate type="lt">
                                    <p:tmPct val="10000"/>
                                  </p:iterate>
                                  <p:childTnLst>
                                    <p:set>
                                      <p:cBhvr>
                                        <p:cTn id="24" dur="1" fill="hold">
                                          <p:stCondLst>
                                            <p:cond delay="0"/>
                                          </p:stCondLst>
                                        </p:cTn>
                                        <p:tgtEl>
                                          <p:spTgt spid="31747">
                                            <p:txEl>
                                              <p:pRg st="2" end="2"/>
                                            </p:txEl>
                                          </p:spTgt>
                                        </p:tgtEl>
                                        <p:attrNameLst>
                                          <p:attrName>style.visibility</p:attrName>
                                        </p:attrNameLst>
                                      </p:cBhvr>
                                      <p:to>
                                        <p:strVal val="visible"/>
                                      </p:to>
                                    </p:set>
                                    <p:animEffect transition="in" filter="fade">
                                      <p:cBhvr>
                                        <p:cTn id="25" dur="500">
                                          <p:stCondLst>
                                            <p:cond delay="0"/>
                                          </p:stCondLst>
                                        </p:cTn>
                                        <p:tgtEl>
                                          <p:spTgt spid="31747">
                                            <p:txEl>
                                              <p:pRg st="2" end="2"/>
                                            </p:txEl>
                                          </p:spTgt>
                                        </p:tgtEl>
                                      </p:cBhvr>
                                    </p:animEffect>
                                    <p:anim calcmode="lin" valueType="num">
                                      <p:cBhvr>
                                        <p:cTn id="26" dur="500" fill="hold">
                                          <p:stCondLst>
                                            <p:cond delay="0"/>
                                          </p:stCondLst>
                                        </p:cTn>
                                        <p:tgtEl>
                                          <p:spTgt spid="31747">
                                            <p:txEl>
                                              <p:pRg st="2" end="2"/>
                                            </p:txEl>
                                          </p:spTgt>
                                        </p:tgtEl>
                                        <p:attrNameLst>
                                          <p:attrName>ppt_x</p:attrName>
                                        </p:attrNameLst>
                                      </p:cBhvr>
                                      <p:tavLst>
                                        <p:tav tm="0">
                                          <p:val>
                                            <p:strVal val="#ppt_x-.1"/>
                                          </p:val>
                                        </p:tav>
                                        <p:tav tm="100000">
                                          <p:val>
                                            <p:strVal val="#ppt_x"/>
                                          </p:val>
                                        </p:tav>
                                      </p:tavLst>
                                    </p:anim>
                                    <p:anim calcmode="lin" valueType="num">
                                      <p:cBhvr>
                                        <p:cTn id="27" dur="500" fill="hold">
                                          <p:stCondLst>
                                            <p:cond delay="0"/>
                                          </p:stCondLst>
                                        </p:cTn>
                                        <p:tgtEl>
                                          <p:spTgt spid="31747">
                                            <p:txEl>
                                              <p:pRg st="2" end="2"/>
                                            </p:txEl>
                                          </p:spTgt>
                                        </p:tgtEl>
                                        <p:attrNameLst>
                                          <p:attrName>ppt_y</p:attrName>
                                        </p:attrNameLst>
                                      </p:cBhvr>
                                      <p:tavLst>
                                        <p:tav tm="0">
                                          <p:val>
                                            <p:strVal val="#ppt_y"/>
                                          </p:val>
                                        </p:tav>
                                        <p:tav tm="100000">
                                          <p:val>
                                            <p:strVal val="#ppt_y"/>
                                          </p:val>
                                        </p:tav>
                                      </p:tavLst>
                                    </p:anim>
                                  </p:childTnLst>
                                </p:cTn>
                              </p:par>
                              <p:par>
                                <p:cTn id="28" presetID="40" presetClass="entr" presetSubtype="0" fill="hold" grpId="0" nodeType="withEffect">
                                  <p:stCondLst>
                                    <p:cond delay="0"/>
                                  </p:stCondLst>
                                  <p:iterate type="lt">
                                    <p:tmPct val="10000"/>
                                  </p:iterate>
                                  <p:childTnLst>
                                    <p:set>
                                      <p:cBhvr>
                                        <p:cTn id="29" dur="1" fill="hold">
                                          <p:stCondLst>
                                            <p:cond delay="0"/>
                                          </p:stCondLst>
                                        </p:cTn>
                                        <p:tgtEl>
                                          <p:spTgt spid="31747">
                                            <p:txEl>
                                              <p:pRg st="3" end="3"/>
                                            </p:txEl>
                                          </p:spTgt>
                                        </p:tgtEl>
                                        <p:attrNameLst>
                                          <p:attrName>style.visibility</p:attrName>
                                        </p:attrNameLst>
                                      </p:cBhvr>
                                      <p:to>
                                        <p:strVal val="visible"/>
                                      </p:to>
                                    </p:set>
                                    <p:animEffect transition="in" filter="fade">
                                      <p:cBhvr>
                                        <p:cTn id="30" dur="500">
                                          <p:stCondLst>
                                            <p:cond delay="0"/>
                                          </p:stCondLst>
                                        </p:cTn>
                                        <p:tgtEl>
                                          <p:spTgt spid="31747">
                                            <p:txEl>
                                              <p:pRg st="3" end="3"/>
                                            </p:txEl>
                                          </p:spTgt>
                                        </p:tgtEl>
                                      </p:cBhvr>
                                    </p:animEffect>
                                    <p:anim calcmode="lin" valueType="num">
                                      <p:cBhvr>
                                        <p:cTn id="31" dur="500" fill="hold">
                                          <p:stCondLst>
                                            <p:cond delay="0"/>
                                          </p:stCondLst>
                                        </p:cTn>
                                        <p:tgtEl>
                                          <p:spTgt spid="31747">
                                            <p:txEl>
                                              <p:pRg st="3" end="3"/>
                                            </p:txEl>
                                          </p:spTgt>
                                        </p:tgtEl>
                                        <p:attrNameLst>
                                          <p:attrName>ppt_x</p:attrName>
                                        </p:attrNameLst>
                                      </p:cBhvr>
                                      <p:tavLst>
                                        <p:tav tm="0">
                                          <p:val>
                                            <p:strVal val="#ppt_x-.1"/>
                                          </p:val>
                                        </p:tav>
                                        <p:tav tm="100000">
                                          <p:val>
                                            <p:strVal val="#ppt_x"/>
                                          </p:val>
                                        </p:tav>
                                      </p:tavLst>
                                    </p:anim>
                                    <p:anim calcmode="lin" valueType="num">
                                      <p:cBhvr>
                                        <p:cTn id="32" dur="500" fill="hold">
                                          <p:stCondLst>
                                            <p:cond delay="0"/>
                                          </p:stCondLst>
                                        </p:cTn>
                                        <p:tgtEl>
                                          <p:spTgt spid="31747">
                                            <p:txEl>
                                              <p:pRg st="3" end="3"/>
                                            </p:txEl>
                                          </p:spTgt>
                                        </p:tgtEl>
                                        <p:attrNameLst>
                                          <p:attrName>ppt_y</p:attrName>
                                        </p:attrNameLst>
                                      </p:cBhvr>
                                      <p:tavLst>
                                        <p:tav tm="0">
                                          <p:val>
                                            <p:strVal val="#ppt_y"/>
                                          </p:val>
                                        </p:tav>
                                        <p:tav tm="100000">
                                          <p:val>
                                            <p:strVal val="#ppt_y"/>
                                          </p:val>
                                        </p:tav>
                                      </p:tavLst>
                                    </p:anim>
                                  </p:childTnLst>
                                </p:cTn>
                              </p:par>
                              <p:par>
                                <p:cTn id="33" presetID="40" presetClass="entr" presetSubtype="0" fill="hold" grpId="0" nodeType="withEffect">
                                  <p:stCondLst>
                                    <p:cond delay="0"/>
                                  </p:stCondLst>
                                  <p:iterate type="lt">
                                    <p:tmPct val="10000"/>
                                  </p:iterate>
                                  <p:childTnLst>
                                    <p:set>
                                      <p:cBhvr>
                                        <p:cTn id="34" dur="1" fill="hold">
                                          <p:stCondLst>
                                            <p:cond delay="0"/>
                                          </p:stCondLst>
                                        </p:cTn>
                                        <p:tgtEl>
                                          <p:spTgt spid="31747">
                                            <p:txEl>
                                              <p:pRg st="4" end="4"/>
                                            </p:txEl>
                                          </p:spTgt>
                                        </p:tgtEl>
                                        <p:attrNameLst>
                                          <p:attrName>style.visibility</p:attrName>
                                        </p:attrNameLst>
                                      </p:cBhvr>
                                      <p:to>
                                        <p:strVal val="visible"/>
                                      </p:to>
                                    </p:set>
                                    <p:animEffect transition="in" filter="fade">
                                      <p:cBhvr>
                                        <p:cTn id="35" dur="500">
                                          <p:stCondLst>
                                            <p:cond delay="0"/>
                                          </p:stCondLst>
                                        </p:cTn>
                                        <p:tgtEl>
                                          <p:spTgt spid="31747">
                                            <p:txEl>
                                              <p:pRg st="4" end="4"/>
                                            </p:txEl>
                                          </p:spTgt>
                                        </p:tgtEl>
                                      </p:cBhvr>
                                    </p:animEffect>
                                    <p:anim calcmode="lin" valueType="num">
                                      <p:cBhvr>
                                        <p:cTn id="36" dur="500" fill="hold">
                                          <p:stCondLst>
                                            <p:cond delay="0"/>
                                          </p:stCondLst>
                                        </p:cTn>
                                        <p:tgtEl>
                                          <p:spTgt spid="31747">
                                            <p:txEl>
                                              <p:pRg st="4" end="4"/>
                                            </p:txEl>
                                          </p:spTgt>
                                        </p:tgtEl>
                                        <p:attrNameLst>
                                          <p:attrName>ppt_x</p:attrName>
                                        </p:attrNameLst>
                                      </p:cBhvr>
                                      <p:tavLst>
                                        <p:tav tm="0">
                                          <p:val>
                                            <p:strVal val="#ppt_x-.1"/>
                                          </p:val>
                                        </p:tav>
                                        <p:tav tm="100000">
                                          <p:val>
                                            <p:strVal val="#ppt_x"/>
                                          </p:val>
                                        </p:tav>
                                      </p:tavLst>
                                    </p:anim>
                                    <p:anim calcmode="lin" valueType="num">
                                      <p:cBhvr>
                                        <p:cTn id="37" dur="500" fill="hold">
                                          <p:stCondLst>
                                            <p:cond delay="0"/>
                                          </p:stCondLst>
                                        </p:cTn>
                                        <p:tgtEl>
                                          <p:spTgt spid="3174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build="p">
        <p:tmplLst>
          <p:tmpl lvl="1">
            <p:tnLst>
              <p:par>
                <p:cTn presetID="40" presetClass="entr" presetSubtype="0" fill="hold" nodeType="clickEffect">
                  <p:stCondLst>
                    <p:cond delay="0"/>
                  </p:stCondLst>
                  <p:iterate type="lt">
                    <p:tmPct val="10000"/>
                  </p:iterate>
                  <p:childTnLst>
                    <p:set>
                      <p:cBhvr>
                        <p:cTn dur="1" fill="hold">
                          <p:stCondLst>
                            <p:cond delay="0"/>
                          </p:stCondLst>
                        </p:cTn>
                        <p:tgtEl>
                          <p:spTgt spid="31747"/>
                        </p:tgtEl>
                        <p:attrNameLst>
                          <p:attrName>style.visibility</p:attrName>
                        </p:attrNameLst>
                      </p:cBhvr>
                      <p:to>
                        <p:strVal val="visible"/>
                      </p:to>
                    </p:set>
                    <p:animEffect transition="in" filter="fade">
                      <p:cBhvr>
                        <p:cTn dur="500">
                          <p:stCondLst>
                            <p:cond delay="0"/>
                          </p:stCondLst>
                        </p:cTn>
                        <p:tgtEl>
                          <p:spTgt spid="31747"/>
                        </p:tgtEl>
                      </p:cBhvr>
                    </p:animEffect>
                    <p:anim calcmode="lin" valueType="num">
                      <p:cBhvr>
                        <p:cTn dur="500" fill="hold">
                          <p:stCondLst>
                            <p:cond delay="0"/>
                          </p:stCondLst>
                        </p:cTn>
                        <p:tgtEl>
                          <p:spTgt spid="31747"/>
                        </p:tgtEl>
                        <p:attrNameLst>
                          <p:attrName>ppt_x</p:attrName>
                        </p:attrNameLst>
                      </p:cBhvr>
                      <p:tavLst>
                        <p:tav tm="0">
                          <p:val>
                            <p:strVal val="#ppt_x-.1"/>
                          </p:val>
                        </p:tav>
                        <p:tav tm="100000">
                          <p:val>
                            <p:strVal val="#ppt_x"/>
                          </p:val>
                        </p:tav>
                      </p:tavLst>
                    </p:anim>
                    <p:anim calcmode="lin" valueType="num">
                      <p:cBhvr>
                        <p:cTn dur="500" fill="hold">
                          <p:stCondLst>
                            <p:cond delay="0"/>
                          </p:stCondLst>
                        </p:cTn>
                        <p:tgtEl>
                          <p:spTgt spid="31747"/>
                        </p:tgtEl>
                        <p:attrNameLst>
                          <p:attrName>ppt_y</p:attrName>
                        </p:attrNameLst>
                      </p:cBhvr>
                      <p:tavLst>
                        <p:tav tm="0">
                          <p:val>
                            <p:strVal val="#ppt_y"/>
                          </p:val>
                        </p:tav>
                        <p:tav tm="100000">
                          <p:val>
                            <p:strVal val="#ppt_y"/>
                          </p:val>
                        </p:tav>
                      </p:tavLst>
                    </p:anim>
                  </p:childTnLst>
                </p:cTn>
              </p:par>
            </p:tnLst>
          </p:tmpl>
          <p:tmpl lvl="2">
            <p:tnLst>
              <p:par>
                <p:cTn presetID="40" presetClass="entr" presetSubtype="0" fill="hold" nodeType="withEffect">
                  <p:stCondLst>
                    <p:cond delay="0"/>
                  </p:stCondLst>
                  <p:iterate type="lt">
                    <p:tmPct val="10000"/>
                  </p:iterate>
                  <p:childTnLst>
                    <p:set>
                      <p:cBhvr>
                        <p:cTn dur="1" fill="hold">
                          <p:stCondLst>
                            <p:cond delay="0"/>
                          </p:stCondLst>
                        </p:cTn>
                        <p:tgtEl>
                          <p:spTgt spid="31747"/>
                        </p:tgtEl>
                        <p:attrNameLst>
                          <p:attrName>style.visibility</p:attrName>
                        </p:attrNameLst>
                      </p:cBhvr>
                      <p:to>
                        <p:strVal val="visible"/>
                      </p:to>
                    </p:set>
                    <p:animEffect transition="in" filter="fade">
                      <p:cBhvr>
                        <p:cTn dur="500">
                          <p:stCondLst>
                            <p:cond delay="0"/>
                          </p:stCondLst>
                        </p:cTn>
                        <p:tgtEl>
                          <p:spTgt spid="31747"/>
                        </p:tgtEl>
                      </p:cBhvr>
                    </p:animEffect>
                    <p:anim calcmode="lin" valueType="num">
                      <p:cBhvr>
                        <p:cTn dur="500" fill="hold">
                          <p:stCondLst>
                            <p:cond delay="0"/>
                          </p:stCondLst>
                        </p:cTn>
                        <p:tgtEl>
                          <p:spTgt spid="31747"/>
                        </p:tgtEl>
                        <p:attrNameLst>
                          <p:attrName>ppt_x</p:attrName>
                        </p:attrNameLst>
                      </p:cBhvr>
                      <p:tavLst>
                        <p:tav tm="0">
                          <p:val>
                            <p:strVal val="#ppt_x-.1"/>
                          </p:val>
                        </p:tav>
                        <p:tav tm="100000">
                          <p:val>
                            <p:strVal val="#ppt_x"/>
                          </p:val>
                        </p:tav>
                      </p:tavLst>
                    </p:anim>
                    <p:anim calcmode="lin" valueType="num">
                      <p:cBhvr>
                        <p:cTn dur="500" fill="hold">
                          <p:stCondLst>
                            <p:cond delay="0"/>
                          </p:stCondLst>
                        </p:cTn>
                        <p:tgtEl>
                          <p:spTgt spid="31747"/>
                        </p:tgtEl>
                        <p:attrNameLst>
                          <p:attrName>ppt_y</p:attrName>
                        </p:attrNameLst>
                      </p:cBhvr>
                      <p:tavLst>
                        <p:tav tm="0">
                          <p:val>
                            <p:strVal val="#ppt_y"/>
                          </p:val>
                        </p:tav>
                        <p:tav tm="100000">
                          <p:val>
                            <p:strVal val="#ppt_y"/>
                          </p:val>
                        </p:tav>
                      </p:tavLst>
                    </p:anim>
                  </p:childTnLst>
                </p:cTn>
              </p:par>
            </p:tnLst>
          </p:tmpl>
          <p:tmpl lvl="3">
            <p:tnLst>
              <p:par>
                <p:cTn presetID="40" presetClass="entr" presetSubtype="0" fill="hold" nodeType="withEffect">
                  <p:stCondLst>
                    <p:cond delay="0"/>
                  </p:stCondLst>
                  <p:iterate type="lt">
                    <p:tmPct val="10000"/>
                  </p:iterate>
                  <p:childTnLst>
                    <p:set>
                      <p:cBhvr>
                        <p:cTn dur="1" fill="hold">
                          <p:stCondLst>
                            <p:cond delay="0"/>
                          </p:stCondLst>
                        </p:cTn>
                        <p:tgtEl>
                          <p:spTgt spid="31747"/>
                        </p:tgtEl>
                        <p:attrNameLst>
                          <p:attrName>style.visibility</p:attrName>
                        </p:attrNameLst>
                      </p:cBhvr>
                      <p:to>
                        <p:strVal val="visible"/>
                      </p:to>
                    </p:set>
                    <p:animEffect transition="in" filter="fade">
                      <p:cBhvr>
                        <p:cTn dur="500">
                          <p:stCondLst>
                            <p:cond delay="0"/>
                          </p:stCondLst>
                        </p:cTn>
                        <p:tgtEl>
                          <p:spTgt spid="31747"/>
                        </p:tgtEl>
                      </p:cBhvr>
                    </p:animEffect>
                    <p:anim calcmode="lin" valueType="num">
                      <p:cBhvr>
                        <p:cTn dur="500" fill="hold">
                          <p:stCondLst>
                            <p:cond delay="0"/>
                          </p:stCondLst>
                        </p:cTn>
                        <p:tgtEl>
                          <p:spTgt spid="31747"/>
                        </p:tgtEl>
                        <p:attrNameLst>
                          <p:attrName>ppt_x</p:attrName>
                        </p:attrNameLst>
                      </p:cBhvr>
                      <p:tavLst>
                        <p:tav tm="0">
                          <p:val>
                            <p:strVal val="#ppt_x-.1"/>
                          </p:val>
                        </p:tav>
                        <p:tav tm="100000">
                          <p:val>
                            <p:strVal val="#ppt_x"/>
                          </p:val>
                        </p:tav>
                      </p:tavLst>
                    </p:anim>
                    <p:anim calcmode="lin" valueType="num">
                      <p:cBhvr>
                        <p:cTn dur="500" fill="hold">
                          <p:stCondLst>
                            <p:cond delay="0"/>
                          </p:stCondLst>
                        </p:cTn>
                        <p:tgtEl>
                          <p:spTgt spid="31747"/>
                        </p:tgtEl>
                        <p:attrNameLst>
                          <p:attrName>ppt_y</p:attrName>
                        </p:attrNameLst>
                      </p:cBhvr>
                      <p:tavLst>
                        <p:tav tm="0">
                          <p:val>
                            <p:strVal val="#ppt_y"/>
                          </p:val>
                        </p:tav>
                        <p:tav tm="100000">
                          <p:val>
                            <p:strVal val="#ppt_y"/>
                          </p:val>
                        </p:tav>
                      </p:tavLst>
                    </p:anim>
                  </p:childTnLst>
                </p:cTn>
              </p:par>
            </p:tnLst>
          </p:tmpl>
          <p:tmpl lvl="4">
            <p:tnLst>
              <p:par>
                <p:cTn presetID="40" presetClass="entr" presetSubtype="0" fill="hold" nodeType="withEffect">
                  <p:stCondLst>
                    <p:cond delay="0"/>
                  </p:stCondLst>
                  <p:iterate type="lt">
                    <p:tmPct val="10000"/>
                  </p:iterate>
                  <p:childTnLst>
                    <p:set>
                      <p:cBhvr>
                        <p:cTn dur="1" fill="hold">
                          <p:stCondLst>
                            <p:cond delay="0"/>
                          </p:stCondLst>
                        </p:cTn>
                        <p:tgtEl>
                          <p:spTgt spid="31747"/>
                        </p:tgtEl>
                        <p:attrNameLst>
                          <p:attrName>style.visibility</p:attrName>
                        </p:attrNameLst>
                      </p:cBhvr>
                      <p:to>
                        <p:strVal val="visible"/>
                      </p:to>
                    </p:set>
                    <p:animEffect transition="in" filter="fade">
                      <p:cBhvr>
                        <p:cTn dur="500">
                          <p:stCondLst>
                            <p:cond delay="0"/>
                          </p:stCondLst>
                        </p:cTn>
                        <p:tgtEl>
                          <p:spTgt spid="31747"/>
                        </p:tgtEl>
                      </p:cBhvr>
                    </p:animEffect>
                    <p:anim calcmode="lin" valueType="num">
                      <p:cBhvr>
                        <p:cTn dur="500" fill="hold">
                          <p:stCondLst>
                            <p:cond delay="0"/>
                          </p:stCondLst>
                        </p:cTn>
                        <p:tgtEl>
                          <p:spTgt spid="31747"/>
                        </p:tgtEl>
                        <p:attrNameLst>
                          <p:attrName>ppt_x</p:attrName>
                        </p:attrNameLst>
                      </p:cBhvr>
                      <p:tavLst>
                        <p:tav tm="0">
                          <p:val>
                            <p:strVal val="#ppt_x-.1"/>
                          </p:val>
                        </p:tav>
                        <p:tav tm="100000">
                          <p:val>
                            <p:strVal val="#ppt_x"/>
                          </p:val>
                        </p:tav>
                      </p:tavLst>
                    </p:anim>
                    <p:anim calcmode="lin" valueType="num">
                      <p:cBhvr>
                        <p:cTn dur="500" fill="hold">
                          <p:stCondLst>
                            <p:cond delay="0"/>
                          </p:stCondLst>
                        </p:cTn>
                        <p:tgtEl>
                          <p:spTgt spid="31747"/>
                        </p:tgtEl>
                        <p:attrNameLst>
                          <p:attrName>ppt_y</p:attrName>
                        </p:attrNameLst>
                      </p:cBhvr>
                      <p:tavLst>
                        <p:tav tm="0">
                          <p:val>
                            <p:strVal val="#ppt_y"/>
                          </p:val>
                        </p:tav>
                        <p:tav tm="100000">
                          <p:val>
                            <p:strVal val="#ppt_y"/>
                          </p:val>
                        </p:tav>
                      </p:tavLst>
                    </p:anim>
                  </p:childTnLst>
                </p:cTn>
              </p:par>
            </p:tnLst>
          </p:tmpl>
          <p:tmpl lvl="5">
            <p:tnLst>
              <p:par>
                <p:cTn presetID="40" presetClass="entr" presetSubtype="0" fill="hold" nodeType="withEffect">
                  <p:stCondLst>
                    <p:cond delay="0"/>
                  </p:stCondLst>
                  <p:iterate type="lt">
                    <p:tmPct val="10000"/>
                  </p:iterate>
                  <p:childTnLst>
                    <p:set>
                      <p:cBhvr>
                        <p:cTn dur="1" fill="hold">
                          <p:stCondLst>
                            <p:cond delay="0"/>
                          </p:stCondLst>
                        </p:cTn>
                        <p:tgtEl>
                          <p:spTgt spid="31747"/>
                        </p:tgtEl>
                        <p:attrNameLst>
                          <p:attrName>style.visibility</p:attrName>
                        </p:attrNameLst>
                      </p:cBhvr>
                      <p:to>
                        <p:strVal val="visible"/>
                      </p:to>
                    </p:set>
                    <p:animEffect transition="in" filter="fade">
                      <p:cBhvr>
                        <p:cTn dur="500">
                          <p:stCondLst>
                            <p:cond delay="0"/>
                          </p:stCondLst>
                        </p:cTn>
                        <p:tgtEl>
                          <p:spTgt spid="31747"/>
                        </p:tgtEl>
                      </p:cBhvr>
                    </p:animEffect>
                    <p:anim calcmode="lin" valueType="num">
                      <p:cBhvr>
                        <p:cTn dur="500" fill="hold">
                          <p:stCondLst>
                            <p:cond delay="0"/>
                          </p:stCondLst>
                        </p:cTn>
                        <p:tgtEl>
                          <p:spTgt spid="31747"/>
                        </p:tgtEl>
                        <p:attrNameLst>
                          <p:attrName>ppt_x</p:attrName>
                        </p:attrNameLst>
                      </p:cBhvr>
                      <p:tavLst>
                        <p:tav tm="0">
                          <p:val>
                            <p:strVal val="#ppt_x-.1"/>
                          </p:val>
                        </p:tav>
                        <p:tav tm="100000">
                          <p:val>
                            <p:strVal val="#ppt_x"/>
                          </p:val>
                        </p:tav>
                      </p:tavLst>
                    </p:anim>
                    <p:anim calcmode="lin" valueType="num">
                      <p:cBhvr>
                        <p:cTn dur="500" fill="hold">
                          <p:stCondLst>
                            <p:cond delay="0"/>
                          </p:stCondLst>
                        </p:cTn>
                        <p:tgtEl>
                          <p:spTgt spid="31747"/>
                        </p:tgtEl>
                        <p:attrNameLst>
                          <p:attrName>ppt_y</p:attrName>
                        </p:attrNameLst>
                      </p:cBhvr>
                      <p:tavLst>
                        <p:tav tm="0">
                          <p:val>
                            <p:strVal val="#ppt_y"/>
                          </p:val>
                        </p:tav>
                        <p:tav tm="100000">
                          <p:val>
                            <p:strVal val="#ppt_y"/>
                          </p:val>
                        </p:tav>
                      </p:tavLst>
                    </p:anim>
                  </p:childTnLst>
                </p:cTn>
              </p:par>
            </p:tnLst>
          </p:tmpl>
        </p:tmplLst>
      </p:bldP>
    </p:bldLst>
  </p:timing>
  <p:txStyles>
    <p:titleStyle>
      <a:lvl1pPr algn="l" rtl="0" eaLnBrk="0" fontAlgn="base" hangingPunct="0">
        <a:spcBef>
          <a:spcPct val="0"/>
        </a:spcBef>
        <a:spcAft>
          <a:spcPct val="0"/>
        </a:spcAft>
        <a:defRPr sz="33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Arial Black" pitchFamily="34" charset="0"/>
          <a:cs typeface="Arial" charset="0"/>
        </a:defRPr>
      </a:lvl2pPr>
      <a:lvl3pPr algn="l" rtl="0" eaLnBrk="0" fontAlgn="base" hangingPunct="0">
        <a:spcBef>
          <a:spcPct val="0"/>
        </a:spcBef>
        <a:spcAft>
          <a:spcPct val="0"/>
        </a:spcAft>
        <a:defRPr sz="3300">
          <a:solidFill>
            <a:schemeClr val="tx2"/>
          </a:solidFill>
          <a:latin typeface="Arial Black" pitchFamily="34" charset="0"/>
          <a:cs typeface="Arial" charset="0"/>
        </a:defRPr>
      </a:lvl3pPr>
      <a:lvl4pPr algn="l" rtl="0" eaLnBrk="0" fontAlgn="base" hangingPunct="0">
        <a:spcBef>
          <a:spcPct val="0"/>
        </a:spcBef>
        <a:spcAft>
          <a:spcPct val="0"/>
        </a:spcAft>
        <a:defRPr sz="3300">
          <a:solidFill>
            <a:schemeClr val="tx2"/>
          </a:solidFill>
          <a:latin typeface="Arial Black" pitchFamily="34" charset="0"/>
          <a:cs typeface="Arial" charset="0"/>
        </a:defRPr>
      </a:lvl4pPr>
      <a:lvl5pPr algn="l" rtl="0" eaLnBrk="0" fontAlgn="base" hangingPunct="0">
        <a:spcBef>
          <a:spcPct val="0"/>
        </a:spcBef>
        <a:spcAft>
          <a:spcPct val="0"/>
        </a:spcAft>
        <a:defRPr sz="3300">
          <a:solidFill>
            <a:schemeClr val="tx2"/>
          </a:solidFill>
          <a:latin typeface="Arial Black" pitchFamily="34" charset="0"/>
          <a:cs typeface="Arial" charset="0"/>
        </a:defRPr>
      </a:lvl5pPr>
      <a:lvl6pPr marL="457200" algn="l" rtl="0" fontAlgn="base">
        <a:spcBef>
          <a:spcPct val="0"/>
        </a:spcBef>
        <a:spcAft>
          <a:spcPct val="0"/>
        </a:spcAft>
        <a:defRPr sz="3300">
          <a:solidFill>
            <a:schemeClr val="tx2"/>
          </a:solidFill>
          <a:latin typeface="Arial Black" pitchFamily="34" charset="0"/>
          <a:cs typeface="Arial" charset="0"/>
        </a:defRPr>
      </a:lvl6pPr>
      <a:lvl7pPr marL="914400" algn="l" rtl="0" fontAlgn="base">
        <a:spcBef>
          <a:spcPct val="0"/>
        </a:spcBef>
        <a:spcAft>
          <a:spcPct val="0"/>
        </a:spcAft>
        <a:defRPr sz="3300">
          <a:solidFill>
            <a:schemeClr val="tx2"/>
          </a:solidFill>
          <a:latin typeface="Arial Black" pitchFamily="34" charset="0"/>
          <a:cs typeface="Arial" charset="0"/>
        </a:defRPr>
      </a:lvl7pPr>
      <a:lvl8pPr marL="1371600" algn="l" rtl="0" fontAlgn="base">
        <a:spcBef>
          <a:spcPct val="0"/>
        </a:spcBef>
        <a:spcAft>
          <a:spcPct val="0"/>
        </a:spcAft>
        <a:defRPr sz="3300">
          <a:solidFill>
            <a:schemeClr val="tx2"/>
          </a:solidFill>
          <a:latin typeface="Arial Black" pitchFamily="34" charset="0"/>
          <a:cs typeface="Arial" charset="0"/>
        </a:defRPr>
      </a:lvl8pPr>
      <a:lvl9pPr marL="1828800" algn="l" rtl="0" fontAlgn="base">
        <a:spcBef>
          <a:spcPct val="0"/>
        </a:spcBef>
        <a:spcAft>
          <a:spcPct val="0"/>
        </a:spcAft>
        <a:defRPr sz="3300">
          <a:solidFill>
            <a:schemeClr val="tx2"/>
          </a:solidFill>
          <a:latin typeface="Arial Black" pitchFamily="34" charset="0"/>
          <a:cs typeface="Arial" charset="0"/>
        </a:defRPr>
      </a:lvl9pPr>
    </p:titleStyle>
    <p:bodyStyle>
      <a:lvl1pPr marL="342900" indent="-342900" algn="l" rtl="0" eaLnBrk="0" fontAlgn="base" hangingPunct="0">
        <a:spcBef>
          <a:spcPct val="20000"/>
        </a:spcBef>
        <a:spcAft>
          <a:spcPct val="0"/>
        </a:spcAft>
        <a:buClr>
          <a:schemeClr val="bg2"/>
        </a:buClr>
        <a:buSzPct val="70000"/>
        <a:buFont typeface="Wingdings" panose="05000000000000000000" pitchFamily="2" charset="2"/>
        <a:buChar char="l"/>
        <a:defRPr sz="31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150000"/>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tx1"/>
        </a:buClr>
        <a:buSzPct val="150000"/>
        <a:buChar char="•"/>
        <a:defRPr sz="2200">
          <a:solidFill>
            <a:schemeClr val="tx1"/>
          </a:solidFill>
          <a:latin typeface="+mn-lt"/>
          <a:cs typeface="+mn-cs"/>
        </a:defRPr>
      </a:lvl3pPr>
      <a:lvl4pPr marL="1600200" indent="-228600" algn="l" rtl="0" eaLnBrk="0" fontAlgn="base" hangingPunct="0">
        <a:spcBef>
          <a:spcPct val="20000"/>
        </a:spcBef>
        <a:spcAft>
          <a:spcPct val="0"/>
        </a:spcAft>
        <a:buClr>
          <a:schemeClr val="tx2"/>
        </a:buClr>
        <a:buSzPct val="150000"/>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folHlink"/>
        </a:buClr>
        <a:buSzPct val="150000"/>
        <a:buChar char="•"/>
        <a:defRPr sz="2000">
          <a:solidFill>
            <a:schemeClr val="tx1"/>
          </a:solidFill>
          <a:latin typeface="+mn-lt"/>
          <a:cs typeface="+mn-cs"/>
        </a:defRPr>
      </a:lvl5pPr>
      <a:lvl6pPr marL="2514600" indent="-228600" algn="l" rtl="0" fontAlgn="base">
        <a:spcBef>
          <a:spcPct val="20000"/>
        </a:spcBef>
        <a:spcAft>
          <a:spcPct val="0"/>
        </a:spcAft>
        <a:buClr>
          <a:schemeClr val="folHlink"/>
        </a:buClr>
        <a:buSzPct val="150000"/>
        <a:buChar char="•"/>
        <a:defRPr sz="2000">
          <a:solidFill>
            <a:schemeClr val="tx1"/>
          </a:solidFill>
          <a:latin typeface="+mn-lt"/>
          <a:cs typeface="+mn-cs"/>
        </a:defRPr>
      </a:lvl6pPr>
      <a:lvl7pPr marL="2971800" indent="-228600" algn="l" rtl="0" fontAlgn="base">
        <a:spcBef>
          <a:spcPct val="20000"/>
        </a:spcBef>
        <a:spcAft>
          <a:spcPct val="0"/>
        </a:spcAft>
        <a:buClr>
          <a:schemeClr val="folHlink"/>
        </a:buClr>
        <a:buSzPct val="150000"/>
        <a:buChar char="•"/>
        <a:defRPr sz="2000">
          <a:solidFill>
            <a:schemeClr val="tx1"/>
          </a:solidFill>
          <a:latin typeface="+mn-lt"/>
          <a:cs typeface="+mn-cs"/>
        </a:defRPr>
      </a:lvl7pPr>
      <a:lvl8pPr marL="3429000" indent="-228600" algn="l" rtl="0" fontAlgn="base">
        <a:spcBef>
          <a:spcPct val="20000"/>
        </a:spcBef>
        <a:spcAft>
          <a:spcPct val="0"/>
        </a:spcAft>
        <a:buClr>
          <a:schemeClr val="folHlink"/>
        </a:buClr>
        <a:buSzPct val="150000"/>
        <a:buChar char="•"/>
        <a:defRPr sz="2000">
          <a:solidFill>
            <a:schemeClr val="tx1"/>
          </a:solidFill>
          <a:latin typeface="+mn-lt"/>
          <a:cs typeface="+mn-cs"/>
        </a:defRPr>
      </a:lvl8pPr>
      <a:lvl9pPr marL="3886200" indent="-228600" algn="l" rtl="0" fontAlgn="base">
        <a:spcBef>
          <a:spcPct val="20000"/>
        </a:spcBef>
        <a:spcAft>
          <a:spcPct val="0"/>
        </a:spcAft>
        <a:buClr>
          <a:schemeClr val="folHlink"/>
        </a:buClr>
        <a:buSzPct val="15000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56D8AEA-781E-4565-97B7-32490F7688FE}"/>
              </a:ext>
            </a:extLst>
          </p:cNvPr>
          <p:cNvSpPr>
            <a:spLocks noGrp="1" noChangeArrowheads="1"/>
          </p:cNvSpPr>
          <p:nvPr>
            <p:ph type="title"/>
          </p:nvPr>
        </p:nvSpPr>
        <p:spPr/>
        <p:txBody>
          <a:bodyPr/>
          <a:lstStyle/>
          <a:p>
            <a:pPr eaLnBrk="1" hangingPunct="1"/>
            <a:r>
              <a:rPr lang="en-GB" altLang="en-US" b="1"/>
              <a:t>IMPORTANCE OF COMMUNICATION</a:t>
            </a:r>
            <a:endParaRPr lang="en-US" altLang="en-US" b="1"/>
          </a:p>
        </p:txBody>
      </p:sp>
      <p:sp>
        <p:nvSpPr>
          <p:cNvPr id="3075" name="Rectangle 3">
            <a:extLst>
              <a:ext uri="{FF2B5EF4-FFF2-40B4-BE49-F238E27FC236}">
                <a16:creationId xmlns:a16="http://schemas.microsoft.com/office/drawing/2014/main" id="{06194A2B-C84E-414C-B5EB-21A5E5528254}"/>
              </a:ext>
            </a:extLst>
          </p:cNvPr>
          <p:cNvSpPr>
            <a:spLocks noGrp="1" noChangeArrowheads="1"/>
          </p:cNvSpPr>
          <p:nvPr>
            <p:ph type="body" idx="1"/>
          </p:nvPr>
        </p:nvSpPr>
        <p:spPr>
          <a:xfrm>
            <a:off x="457200" y="2057400"/>
            <a:ext cx="7696200" cy="4038600"/>
          </a:xfrm>
        </p:spPr>
        <p:txBody>
          <a:bodyPr/>
          <a:lstStyle/>
          <a:p>
            <a:pPr eaLnBrk="1" hangingPunct="1">
              <a:lnSpc>
                <a:spcPct val="80000"/>
              </a:lnSpc>
              <a:buFont typeface="Wingdings" panose="05000000000000000000" pitchFamily="2" charset="2"/>
              <a:buNone/>
            </a:pPr>
            <a:r>
              <a:rPr lang="en-GB" altLang="en-US" sz="2700" b="1"/>
              <a:t>	</a:t>
            </a:r>
            <a:r>
              <a:rPr lang="en-GB" altLang="en-US" sz="2700"/>
              <a:t>There are a multiple of reasons why you should sharpen your communication skills. Some of them include the following:</a:t>
            </a:r>
          </a:p>
          <a:p>
            <a:pPr eaLnBrk="1" hangingPunct="1">
              <a:lnSpc>
                <a:spcPct val="80000"/>
              </a:lnSpc>
            </a:pPr>
            <a:r>
              <a:rPr lang="en-GB" altLang="en-US" sz="2700"/>
              <a:t>Getting the job you want;</a:t>
            </a:r>
          </a:p>
          <a:p>
            <a:pPr eaLnBrk="1" hangingPunct="1">
              <a:lnSpc>
                <a:spcPct val="80000"/>
              </a:lnSpc>
            </a:pPr>
            <a:r>
              <a:rPr lang="en-GB" altLang="en-US" sz="2700"/>
              <a:t>Boosting your chance for promotion;</a:t>
            </a:r>
          </a:p>
          <a:p>
            <a:pPr eaLnBrk="1" hangingPunct="1">
              <a:lnSpc>
                <a:spcPct val="80000"/>
              </a:lnSpc>
            </a:pPr>
            <a:r>
              <a:rPr lang="en-GB" altLang="en-US" sz="2700"/>
              <a:t>Helping others get ahead;</a:t>
            </a:r>
          </a:p>
          <a:p>
            <a:pPr eaLnBrk="1" hangingPunct="1">
              <a:lnSpc>
                <a:spcPct val="80000"/>
              </a:lnSpc>
            </a:pPr>
            <a:r>
              <a:rPr lang="en-GB" altLang="en-US" sz="2700"/>
              <a:t>Helping you get things done;</a:t>
            </a:r>
          </a:p>
          <a:p>
            <a:pPr eaLnBrk="1" hangingPunct="1">
              <a:lnSpc>
                <a:spcPct val="80000"/>
              </a:lnSpc>
            </a:pPr>
            <a:r>
              <a:rPr lang="en-GB" altLang="en-US" sz="2700"/>
              <a:t>Benefiting your own business;</a:t>
            </a:r>
          </a:p>
          <a:p>
            <a:pPr eaLnBrk="1" hangingPunct="1">
              <a:lnSpc>
                <a:spcPct val="80000"/>
              </a:lnSpc>
            </a:pPr>
            <a:r>
              <a:rPr lang="en-GB" altLang="en-US" sz="2700"/>
              <a:t>Advancing you socially;</a:t>
            </a:r>
          </a:p>
          <a:p>
            <a:pPr eaLnBrk="1" hangingPunct="1">
              <a:lnSpc>
                <a:spcPct val="80000"/>
              </a:lnSpc>
            </a:pPr>
            <a:r>
              <a:rPr lang="en-GB" altLang="en-US" sz="2700"/>
              <a:t>Ensuring your future; </a:t>
            </a:r>
            <a:endParaRPr lang="en-US" altLang="en-US" sz="2700"/>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A383DA9D-58D6-4B3D-B5E1-3DA2872F62E9}"/>
              </a:ext>
            </a:extLst>
          </p:cNvPr>
          <p:cNvSpPr>
            <a:spLocks noGrp="1"/>
          </p:cNvSpPr>
          <p:nvPr>
            <p:ph type="title"/>
          </p:nvPr>
        </p:nvSpPr>
        <p:spPr/>
        <p:txBody>
          <a:bodyPr/>
          <a:lstStyle/>
          <a:p>
            <a:endParaRPr lang="en-US" altLang="en-US"/>
          </a:p>
        </p:txBody>
      </p:sp>
      <p:sp>
        <p:nvSpPr>
          <p:cNvPr id="4099" name="Content Placeholder 2">
            <a:extLst>
              <a:ext uri="{FF2B5EF4-FFF2-40B4-BE49-F238E27FC236}">
                <a16:creationId xmlns:a16="http://schemas.microsoft.com/office/drawing/2014/main" id="{CAEAB8A1-88FA-4C7B-A0CB-25F2F88EE845}"/>
              </a:ext>
            </a:extLst>
          </p:cNvPr>
          <p:cNvSpPr>
            <a:spLocks noGrp="1"/>
          </p:cNvSpPr>
          <p:nvPr>
            <p:ph idx="1"/>
          </p:nvPr>
        </p:nvSpPr>
        <p:spPr/>
        <p:txBody>
          <a:bodyPr/>
          <a:lstStyle/>
          <a:p>
            <a:endParaRPr lang="en-US" altLang="en-US"/>
          </a:p>
        </p:txBody>
      </p:sp>
    </p:spTree>
  </p:cSld>
  <p:clrMapOvr>
    <a:masterClrMapping/>
  </p:clrMapOvr>
  <p:transition>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A6B400F-6161-4E5D-BDB8-87B3DFBF5A19}"/>
              </a:ext>
            </a:extLst>
          </p:cNvPr>
          <p:cNvSpPr>
            <a:spLocks noGrp="1" noChangeArrowheads="1"/>
          </p:cNvSpPr>
          <p:nvPr>
            <p:ph type="title"/>
          </p:nvPr>
        </p:nvSpPr>
        <p:spPr>
          <a:xfrm>
            <a:off x="1143000" y="457200"/>
            <a:ext cx="7696200" cy="1143000"/>
          </a:xfrm>
        </p:spPr>
        <p:txBody>
          <a:bodyPr/>
          <a:lstStyle/>
          <a:p>
            <a:pPr eaLnBrk="1" hangingPunct="1"/>
            <a:r>
              <a:rPr lang="en-US" altLang="en-US"/>
              <a:t>EFFECTIVE COMMUNICATION</a:t>
            </a:r>
          </a:p>
        </p:txBody>
      </p:sp>
      <p:sp>
        <p:nvSpPr>
          <p:cNvPr id="5123" name="Rectangle 3">
            <a:extLst>
              <a:ext uri="{FF2B5EF4-FFF2-40B4-BE49-F238E27FC236}">
                <a16:creationId xmlns:a16="http://schemas.microsoft.com/office/drawing/2014/main" id="{B357FC59-16AF-4F41-86BC-1E90560CDD74}"/>
              </a:ext>
            </a:extLst>
          </p:cNvPr>
          <p:cNvSpPr>
            <a:spLocks noGrp="1" noChangeArrowheads="1"/>
          </p:cNvSpPr>
          <p:nvPr>
            <p:ph type="body" idx="1"/>
          </p:nvPr>
        </p:nvSpPr>
        <p:spPr>
          <a:xfrm>
            <a:off x="685800" y="2286000"/>
            <a:ext cx="7696200" cy="4038600"/>
          </a:xfrm>
        </p:spPr>
        <p:txBody>
          <a:bodyPr/>
          <a:lstStyle/>
          <a:p>
            <a:pPr eaLnBrk="1" hangingPunct="1">
              <a:buClr>
                <a:schemeClr val="tx1"/>
              </a:buClr>
              <a:buFont typeface="Wingdings" panose="05000000000000000000" pitchFamily="2" charset="2"/>
              <a:buChar char="Ø"/>
            </a:pPr>
            <a:r>
              <a:rPr lang="en-US" altLang="en-US"/>
              <a:t>What is communication?</a:t>
            </a:r>
          </a:p>
          <a:p>
            <a:pPr eaLnBrk="1" hangingPunct="1">
              <a:buClr>
                <a:schemeClr val="tx1"/>
              </a:buClr>
              <a:buFont typeface="Wingdings" panose="05000000000000000000" pitchFamily="2" charset="2"/>
              <a:buChar char="Ø"/>
            </a:pPr>
            <a:endParaRPr lang="en-US" altLang="en-US"/>
          </a:p>
          <a:p>
            <a:pPr eaLnBrk="1" hangingPunct="1">
              <a:buClr>
                <a:schemeClr val="tx1"/>
              </a:buClr>
              <a:buFont typeface="Wingdings" panose="05000000000000000000" pitchFamily="2" charset="2"/>
              <a:buChar char="Ø"/>
            </a:pPr>
            <a:r>
              <a:rPr lang="en-US" altLang="en-US"/>
              <a:t>What does effective communication involve.</a:t>
            </a:r>
          </a:p>
        </p:txBody>
      </p:sp>
    </p:spTree>
  </p:cSld>
  <p:clrMapOvr>
    <a:masterClrMapping/>
  </p:clrMapOvr>
  <p:transition spd="med">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CD4763D-9BFC-4D83-B4F2-CF8199DF4370}"/>
              </a:ext>
            </a:extLst>
          </p:cNvPr>
          <p:cNvSpPr>
            <a:spLocks noGrp="1" noChangeArrowheads="1"/>
          </p:cNvSpPr>
          <p:nvPr>
            <p:ph type="title"/>
          </p:nvPr>
        </p:nvSpPr>
        <p:spPr/>
        <p:txBody>
          <a:bodyPr/>
          <a:lstStyle/>
          <a:p>
            <a:pPr eaLnBrk="1" hangingPunct="1"/>
            <a:r>
              <a:rPr lang="en-US" altLang="en-US"/>
              <a:t>DEFINITION OF COMMUNICATION</a:t>
            </a:r>
          </a:p>
        </p:txBody>
      </p:sp>
      <p:sp>
        <p:nvSpPr>
          <p:cNvPr id="6147" name="Rectangle 3">
            <a:extLst>
              <a:ext uri="{FF2B5EF4-FFF2-40B4-BE49-F238E27FC236}">
                <a16:creationId xmlns:a16="http://schemas.microsoft.com/office/drawing/2014/main" id="{DF4E0A00-1461-420D-8172-4371FCE616A3}"/>
              </a:ext>
            </a:extLst>
          </p:cNvPr>
          <p:cNvSpPr>
            <a:spLocks noGrp="1" noChangeArrowheads="1"/>
          </p:cNvSpPr>
          <p:nvPr>
            <p:ph type="body" idx="1"/>
          </p:nvPr>
        </p:nvSpPr>
        <p:spPr/>
        <p:txBody>
          <a:bodyPr/>
          <a:lstStyle/>
          <a:p>
            <a:pPr marL="590550" indent="-590550" eaLnBrk="1" hangingPunct="1">
              <a:buClr>
                <a:schemeClr val="tx1"/>
              </a:buClr>
              <a:buSzTx/>
              <a:buFont typeface="Wingdings" panose="05000000000000000000" pitchFamily="2" charset="2"/>
              <a:buAutoNum type="arabicPeriod"/>
            </a:pPr>
            <a:r>
              <a:rPr lang="en-US" altLang="en-US"/>
              <a:t>Communication can be defined as a process by which messages are sent  and received </a:t>
            </a:r>
          </a:p>
          <a:p>
            <a:pPr marL="590550" indent="-590550" eaLnBrk="1" hangingPunct="1">
              <a:buClr>
                <a:schemeClr val="tx1"/>
              </a:buClr>
              <a:buSzTx/>
              <a:buFont typeface="Wingdings" panose="05000000000000000000" pitchFamily="2" charset="2"/>
              <a:buAutoNum type="arabicPeriod"/>
            </a:pPr>
            <a:endParaRPr lang="en-US" altLang="en-US"/>
          </a:p>
          <a:p>
            <a:pPr marL="590550" indent="-590550" eaLnBrk="1" hangingPunct="1">
              <a:buClr>
                <a:schemeClr val="tx1"/>
              </a:buClr>
              <a:buSzTx/>
              <a:buFont typeface="Wingdings" panose="05000000000000000000" pitchFamily="2" charset="2"/>
              <a:buAutoNum type="arabicPeriod"/>
            </a:pPr>
            <a:r>
              <a:rPr lang="en-US" altLang="en-US"/>
              <a:t>It can also be defined as the transfer of a message from the sender to a receiver who then gives a feedback</a:t>
            </a:r>
          </a:p>
        </p:txBody>
      </p:sp>
    </p:spTree>
  </p:cSld>
  <p:clrMapOvr>
    <a:masterClrMapping/>
  </p:clrMapOvr>
  <p:transition>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2DD401B-2710-4D38-BC11-8D6DC26C2198}"/>
              </a:ext>
            </a:extLst>
          </p:cNvPr>
          <p:cNvSpPr>
            <a:spLocks noGrp="1" noChangeArrowheads="1"/>
          </p:cNvSpPr>
          <p:nvPr>
            <p:ph type="title"/>
          </p:nvPr>
        </p:nvSpPr>
        <p:spPr/>
        <p:txBody>
          <a:bodyPr/>
          <a:lstStyle/>
          <a:p>
            <a:pPr eaLnBrk="1" hangingPunct="1"/>
            <a:r>
              <a:rPr lang="en-US" altLang="en-US"/>
              <a:t>FOR COMMUNICATION TO TAKE PLACE THERE HAS TO BE;</a:t>
            </a:r>
          </a:p>
        </p:txBody>
      </p:sp>
      <p:sp>
        <p:nvSpPr>
          <p:cNvPr id="38915" name="Rectangle 3">
            <a:extLst>
              <a:ext uri="{FF2B5EF4-FFF2-40B4-BE49-F238E27FC236}">
                <a16:creationId xmlns:a16="http://schemas.microsoft.com/office/drawing/2014/main" id="{9D5B5E02-5FF8-4B5F-BE96-AA6BF62BDD9B}"/>
              </a:ext>
            </a:extLst>
          </p:cNvPr>
          <p:cNvSpPr>
            <a:spLocks noGrp="1" noChangeArrowheads="1"/>
          </p:cNvSpPr>
          <p:nvPr>
            <p:ph type="body" idx="1"/>
          </p:nvPr>
        </p:nvSpPr>
        <p:spPr/>
        <p:txBody>
          <a:bodyPr/>
          <a:lstStyle/>
          <a:p>
            <a:pPr eaLnBrk="1" hangingPunct="1">
              <a:buClr>
                <a:schemeClr val="tx1"/>
              </a:buClr>
              <a:buFont typeface="Wingdings" panose="05000000000000000000" pitchFamily="2" charset="2"/>
              <a:buChar char="Ø"/>
              <a:defRPr/>
            </a:pPr>
            <a:r>
              <a:rPr lang="en-US" dirty="0"/>
              <a:t>A acceptance of the message.</a:t>
            </a:r>
          </a:p>
          <a:p>
            <a:pPr marL="0" indent="0" eaLnBrk="1" hangingPunct="1">
              <a:buClr>
                <a:schemeClr val="tx1"/>
              </a:buClr>
              <a:buFont typeface="Wingdings" panose="05000000000000000000" pitchFamily="2" charset="2"/>
              <a:buNone/>
              <a:defRPr/>
            </a:pPr>
            <a:r>
              <a:rPr lang="en-US" dirty="0"/>
              <a:t>The receiver of the message must understand the language that is being used.</a:t>
            </a:r>
          </a:p>
          <a:p>
            <a:pPr marL="0" indent="0" eaLnBrk="1" hangingPunct="1">
              <a:buClr>
                <a:schemeClr val="tx1"/>
              </a:buClr>
              <a:buFont typeface="Wingdings" panose="05000000000000000000" pitchFamily="2" charset="2"/>
              <a:buNone/>
              <a:defRPr/>
            </a:pPr>
            <a:r>
              <a:rPr lang="en-US" dirty="0"/>
              <a:t>- Receiver must take action;</a:t>
            </a:r>
          </a:p>
          <a:p>
            <a:pPr eaLnBrk="1" hangingPunct="1">
              <a:buClr>
                <a:schemeClr val="tx1"/>
              </a:buClr>
              <a:buFont typeface="Wingdings" panose="05000000000000000000" pitchFamily="2" charset="2"/>
              <a:buNone/>
              <a:defRPr/>
            </a:pPr>
            <a:r>
              <a:rPr lang="en-US" dirty="0"/>
              <a:t>    that is the result of  communication. </a:t>
            </a:r>
          </a:p>
          <a:p>
            <a:pPr eaLnBrk="1" hangingPunct="1">
              <a:buClr>
                <a:schemeClr val="tx1"/>
              </a:buClr>
              <a:buFont typeface="Wingdings" panose="05000000000000000000" pitchFamily="2" charset="2"/>
              <a:buChar char="Ø"/>
              <a:defRPr/>
            </a:pPr>
            <a:r>
              <a:rPr lang="en-US" dirty="0"/>
              <a:t>As the sender of the message you must make sure that the receiver will behave in the desired way</a:t>
            </a:r>
          </a:p>
        </p:txBody>
      </p:sp>
    </p:spTree>
  </p:cSld>
  <p:clrMapOvr>
    <a:masterClrMapping/>
  </p:clrMapOvr>
  <p:transition>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5610A3E-2436-4C11-8C6D-4B4C25FED744}"/>
              </a:ext>
            </a:extLst>
          </p:cNvPr>
          <p:cNvSpPr>
            <a:spLocks noGrp="1" noChangeArrowheads="1"/>
          </p:cNvSpPr>
          <p:nvPr>
            <p:ph type="title"/>
          </p:nvPr>
        </p:nvSpPr>
        <p:spPr/>
        <p:txBody>
          <a:bodyPr/>
          <a:lstStyle/>
          <a:p>
            <a:pPr eaLnBrk="1" hangingPunct="1"/>
            <a:r>
              <a:rPr lang="en-US" altLang="en-US"/>
              <a:t>Cont…..</a:t>
            </a:r>
          </a:p>
        </p:txBody>
      </p:sp>
      <p:sp>
        <p:nvSpPr>
          <p:cNvPr id="8195" name="Rectangle 3">
            <a:extLst>
              <a:ext uri="{FF2B5EF4-FFF2-40B4-BE49-F238E27FC236}">
                <a16:creationId xmlns:a16="http://schemas.microsoft.com/office/drawing/2014/main" id="{141D589C-CB7E-4C3B-8353-8D42962C85F9}"/>
              </a:ext>
            </a:extLst>
          </p:cNvPr>
          <p:cNvSpPr>
            <a:spLocks noGrp="1" noChangeArrowheads="1"/>
          </p:cNvSpPr>
          <p:nvPr>
            <p:ph type="body" idx="1"/>
          </p:nvPr>
        </p:nvSpPr>
        <p:spPr/>
        <p:txBody>
          <a:bodyPr/>
          <a:lstStyle/>
          <a:p>
            <a:pPr eaLnBrk="1" hangingPunct="1">
              <a:buClr>
                <a:schemeClr val="tx1"/>
              </a:buClr>
              <a:buFont typeface="Wingdings" panose="05000000000000000000" pitchFamily="2" charset="2"/>
              <a:buChar char="Ø"/>
            </a:pPr>
            <a:r>
              <a:rPr lang="en-US" altLang="en-US"/>
              <a:t>Communication thus involves more than just sending an information package from one person to another.</a:t>
            </a:r>
          </a:p>
          <a:p>
            <a:pPr eaLnBrk="1" hangingPunct="1">
              <a:buClr>
                <a:schemeClr val="tx1"/>
              </a:buClr>
              <a:buFont typeface="Wingdings" panose="05000000000000000000" pitchFamily="2" charset="2"/>
              <a:buChar char="Ø"/>
            </a:pPr>
            <a:r>
              <a:rPr lang="en-US" altLang="en-US"/>
              <a:t> Communication thus involves a process of sharing information</a:t>
            </a:r>
          </a:p>
        </p:txBody>
      </p:sp>
    </p:spTree>
  </p:cSld>
  <p:clrMapOvr>
    <a:masterClrMapping/>
  </p:clrMapOvr>
  <p:transition>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BD730A4-B6A5-479C-9515-076052431D6A}"/>
              </a:ext>
            </a:extLst>
          </p:cNvPr>
          <p:cNvSpPr>
            <a:spLocks noGrp="1" noChangeArrowheads="1"/>
          </p:cNvSpPr>
          <p:nvPr>
            <p:ph type="title"/>
          </p:nvPr>
        </p:nvSpPr>
        <p:spPr/>
        <p:txBody>
          <a:bodyPr/>
          <a:lstStyle/>
          <a:p>
            <a:pPr eaLnBrk="1" hangingPunct="1"/>
            <a:r>
              <a:rPr lang="en-US" altLang="en-US"/>
              <a:t>WHAT WE NEED TO SHARE INFORMATION</a:t>
            </a:r>
          </a:p>
        </p:txBody>
      </p:sp>
      <p:sp>
        <p:nvSpPr>
          <p:cNvPr id="9219" name="Rectangle 3">
            <a:extLst>
              <a:ext uri="{FF2B5EF4-FFF2-40B4-BE49-F238E27FC236}">
                <a16:creationId xmlns:a16="http://schemas.microsoft.com/office/drawing/2014/main" id="{83908651-584E-4407-91DB-FA11F947E0EA}"/>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1. Consider what we will say (message content).</a:t>
            </a:r>
          </a:p>
          <a:p>
            <a:pPr eaLnBrk="1" hangingPunct="1">
              <a:buFont typeface="Wingdings" panose="05000000000000000000" pitchFamily="2" charset="2"/>
              <a:buNone/>
            </a:pPr>
            <a:r>
              <a:rPr lang="en-US" altLang="en-US"/>
              <a:t>2. When we will say it (communication setting).</a:t>
            </a:r>
          </a:p>
          <a:p>
            <a:pPr eaLnBrk="1" hangingPunct="1">
              <a:buFont typeface="Wingdings" panose="05000000000000000000" pitchFamily="2" charset="2"/>
              <a:buNone/>
            </a:pPr>
            <a:r>
              <a:rPr lang="en-US" altLang="en-US"/>
              <a:t>3. How we will say it (medium).</a:t>
            </a:r>
          </a:p>
          <a:p>
            <a:pPr eaLnBrk="1" hangingPunct="1">
              <a:buFont typeface="Wingdings" panose="05000000000000000000" pitchFamily="2" charset="2"/>
              <a:buNone/>
            </a:pPr>
            <a:r>
              <a:rPr lang="en-US" altLang="en-US"/>
              <a:t>4. Anticipate the effect our message</a:t>
            </a:r>
          </a:p>
          <a:p>
            <a:pPr eaLnBrk="1" hangingPunct="1">
              <a:buFont typeface="Wingdings" panose="05000000000000000000" pitchFamily="2" charset="2"/>
              <a:buNone/>
            </a:pPr>
            <a:r>
              <a:rPr lang="en-US" altLang="en-US"/>
              <a:t>    will have on the receiver</a:t>
            </a:r>
          </a:p>
          <a:p>
            <a:pPr eaLnBrk="1" hangingPunct="1">
              <a:buFont typeface="Wingdings" panose="05000000000000000000" pitchFamily="2" charset="2"/>
              <a:buNone/>
            </a:pPr>
            <a:endParaRPr lang="en-US" altLang="en-US"/>
          </a:p>
        </p:txBody>
      </p:sp>
    </p:spTree>
  </p:cSld>
  <p:clrMapOvr>
    <a:masterClrMapping/>
  </p:clrMapOvr>
  <p:transition>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346776B-9E28-4932-A339-36147844B088}"/>
              </a:ext>
            </a:extLst>
          </p:cNvPr>
          <p:cNvSpPr>
            <a:spLocks noGrp="1"/>
          </p:cNvSpPr>
          <p:nvPr>
            <p:ph type="title"/>
          </p:nvPr>
        </p:nvSpPr>
        <p:spPr/>
        <p:txBody>
          <a:bodyPr/>
          <a:lstStyle/>
          <a:p>
            <a:r>
              <a:rPr lang="en-US" altLang="en-US"/>
              <a:t>ELEMENTS OF COMMUNICATION</a:t>
            </a:r>
          </a:p>
        </p:txBody>
      </p:sp>
      <p:sp>
        <p:nvSpPr>
          <p:cNvPr id="10243" name="Content Placeholder 2">
            <a:extLst>
              <a:ext uri="{FF2B5EF4-FFF2-40B4-BE49-F238E27FC236}">
                <a16:creationId xmlns:a16="http://schemas.microsoft.com/office/drawing/2014/main" id="{269A68AF-9D19-40B5-9D35-F378E94CBF58}"/>
              </a:ext>
            </a:extLst>
          </p:cNvPr>
          <p:cNvSpPr>
            <a:spLocks noGrp="1"/>
          </p:cNvSpPr>
          <p:nvPr>
            <p:ph idx="1"/>
          </p:nvPr>
        </p:nvSpPr>
        <p:spPr/>
        <p:txBody>
          <a:bodyPr/>
          <a:lstStyle/>
          <a:p>
            <a:pPr marL="0" indent="0">
              <a:buFont typeface="Wingdings" panose="05000000000000000000" pitchFamily="2" charset="2"/>
              <a:buNone/>
            </a:pPr>
            <a:r>
              <a:rPr lang="en-US" altLang="en-US"/>
              <a:t>For effective communication to take place the following elements must be present:</a:t>
            </a:r>
          </a:p>
          <a:p>
            <a:pPr marL="0" indent="0">
              <a:buFont typeface="Wingdings" panose="05000000000000000000" pitchFamily="2" charset="2"/>
              <a:buNone/>
            </a:pPr>
            <a:r>
              <a:rPr lang="en-US" altLang="en-US"/>
              <a:t>SENDER; The sender initiate communication; </a:t>
            </a:r>
          </a:p>
          <a:p>
            <a:pPr marL="0" indent="0">
              <a:buFont typeface="Wingdings" panose="05000000000000000000" pitchFamily="2" charset="2"/>
              <a:buNone/>
            </a:pPr>
            <a:r>
              <a:rPr lang="en-US" altLang="en-US"/>
              <a:t>MESSAGE; The message is what the sender communicates to the receiver.</a:t>
            </a:r>
          </a:p>
          <a:p>
            <a:pPr marL="0" indent="0">
              <a:buFont typeface="Wingdings" panose="05000000000000000000" pitchFamily="2" charset="2"/>
              <a:buNone/>
            </a:pPr>
            <a:r>
              <a:rPr lang="en-US" altLang="en-US"/>
              <a:t>CHANNEL; This is the means to transmit the message from the sender to the receiver</a:t>
            </a:r>
          </a:p>
        </p:txBody>
      </p:sp>
    </p:spTree>
  </p:cSld>
  <p:clrMapOvr>
    <a:masterClrMapping/>
  </p:clrMapOvr>
  <p:transition>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F4F8A60-F84D-4FE1-9A20-9E292714C06A}"/>
              </a:ext>
            </a:extLst>
          </p:cNvPr>
          <p:cNvSpPr>
            <a:spLocks noGrp="1"/>
          </p:cNvSpPr>
          <p:nvPr>
            <p:ph type="title"/>
          </p:nvPr>
        </p:nvSpPr>
        <p:spPr/>
        <p:txBody>
          <a:bodyPr/>
          <a:lstStyle/>
          <a:p>
            <a:r>
              <a:rPr lang="en-US" altLang="en-US"/>
              <a:t>Cont..`</a:t>
            </a:r>
          </a:p>
        </p:txBody>
      </p:sp>
      <p:sp>
        <p:nvSpPr>
          <p:cNvPr id="11267" name="Content Placeholder 2">
            <a:extLst>
              <a:ext uri="{FF2B5EF4-FFF2-40B4-BE49-F238E27FC236}">
                <a16:creationId xmlns:a16="http://schemas.microsoft.com/office/drawing/2014/main" id="{689BF075-35DC-4CD7-BEF3-729F6BF0C714}"/>
              </a:ext>
            </a:extLst>
          </p:cNvPr>
          <p:cNvSpPr>
            <a:spLocks noGrp="1"/>
          </p:cNvSpPr>
          <p:nvPr>
            <p:ph idx="1"/>
          </p:nvPr>
        </p:nvSpPr>
        <p:spPr/>
        <p:txBody>
          <a:bodyPr/>
          <a:lstStyle/>
          <a:p>
            <a:pPr marL="0" indent="0">
              <a:buFont typeface="Wingdings" panose="05000000000000000000" pitchFamily="2" charset="2"/>
              <a:buNone/>
            </a:pPr>
            <a:r>
              <a:rPr lang="en-US" altLang="en-US"/>
              <a:t>RECEIVER; The is the receiver of the message</a:t>
            </a:r>
          </a:p>
          <a:p>
            <a:pPr marL="0" indent="0">
              <a:buFont typeface="Wingdings" panose="05000000000000000000" pitchFamily="2" charset="2"/>
              <a:buNone/>
            </a:pPr>
            <a:r>
              <a:rPr lang="en-US" altLang="en-US"/>
              <a:t>FEEDBACK; This is the response the sender gets from the receiver</a:t>
            </a:r>
          </a:p>
        </p:txBody>
      </p:sp>
    </p:spTree>
  </p:cSld>
  <p:clrMapOvr>
    <a:masterClrMapping/>
  </p:clrMapOvr>
  <p:transition>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7F4EFE9A-A40A-49F1-97CE-A71B16B5FC77}"/>
              </a:ext>
            </a:extLst>
          </p:cNvPr>
          <p:cNvSpPr>
            <a:spLocks noGrp="1"/>
          </p:cNvSpPr>
          <p:nvPr>
            <p:ph type="title"/>
          </p:nvPr>
        </p:nvSpPr>
        <p:spPr>
          <a:xfrm>
            <a:off x="762000" y="533400"/>
            <a:ext cx="7772400" cy="1143000"/>
          </a:xfrm>
        </p:spPr>
        <p:txBody>
          <a:bodyPr/>
          <a:lstStyle/>
          <a:p>
            <a:r>
              <a:rPr lang="en-US" altLang="en-US"/>
              <a:t>THE COMMUNICATION PROCESS</a:t>
            </a:r>
          </a:p>
        </p:txBody>
      </p:sp>
      <p:sp>
        <p:nvSpPr>
          <p:cNvPr id="12291" name="Content Placeholder 2">
            <a:extLst>
              <a:ext uri="{FF2B5EF4-FFF2-40B4-BE49-F238E27FC236}">
                <a16:creationId xmlns:a16="http://schemas.microsoft.com/office/drawing/2014/main" id="{612DD8E4-247C-4C8E-970C-6979BB0CD853}"/>
              </a:ext>
            </a:extLst>
          </p:cNvPr>
          <p:cNvSpPr>
            <a:spLocks noGrp="1"/>
          </p:cNvSpPr>
          <p:nvPr>
            <p:ph idx="1"/>
          </p:nvPr>
        </p:nvSpPr>
        <p:spPr/>
        <p:txBody>
          <a:bodyPr/>
          <a:lstStyle/>
          <a:p>
            <a:r>
              <a:rPr lang="en-US" altLang="en-US"/>
              <a:t>A clear understanding of the communication process is helpful in facilitating effective communication.</a:t>
            </a:r>
          </a:p>
          <a:p>
            <a:r>
              <a:rPr lang="en-US" altLang="en-US"/>
              <a:t> The communication starts with the sender who has a message or information to transmit. </a:t>
            </a:r>
          </a:p>
          <a:p>
            <a:r>
              <a:rPr lang="en-US" altLang="en-US"/>
              <a:t>The sender then encodes or package his/her messager in a way that the recipient can best understand.</a:t>
            </a:r>
          </a:p>
        </p:txBody>
      </p:sp>
    </p:spTree>
  </p:cSld>
  <p:clrMapOvr>
    <a:masterClrMapping/>
  </p:clrMapOvr>
  <p:transition>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DA28AA1-B655-4110-B38B-75B9A14504F2}"/>
              </a:ext>
            </a:extLst>
          </p:cNvPr>
          <p:cNvSpPr>
            <a:spLocks noGrp="1"/>
          </p:cNvSpPr>
          <p:nvPr>
            <p:ph type="title"/>
          </p:nvPr>
        </p:nvSpPr>
        <p:spPr/>
        <p:txBody>
          <a:bodyPr/>
          <a:lstStyle/>
          <a:p>
            <a:r>
              <a:rPr lang="en-US" altLang="en-US"/>
              <a:t>Conts…</a:t>
            </a:r>
          </a:p>
        </p:txBody>
      </p:sp>
      <p:sp>
        <p:nvSpPr>
          <p:cNvPr id="13315" name="Content Placeholder 2">
            <a:extLst>
              <a:ext uri="{FF2B5EF4-FFF2-40B4-BE49-F238E27FC236}">
                <a16:creationId xmlns:a16="http://schemas.microsoft.com/office/drawing/2014/main" id="{7A2A9B11-F1DA-42AB-9DC6-7FFF2CD6E3C8}"/>
              </a:ext>
            </a:extLst>
          </p:cNvPr>
          <p:cNvSpPr>
            <a:spLocks noGrp="1"/>
          </p:cNvSpPr>
          <p:nvPr>
            <p:ph idx="1"/>
          </p:nvPr>
        </p:nvSpPr>
        <p:spPr/>
        <p:txBody>
          <a:bodyPr/>
          <a:lstStyle/>
          <a:p>
            <a:r>
              <a:rPr lang="en-US" altLang="en-US"/>
              <a:t>The message is sent through a channel. </a:t>
            </a:r>
          </a:p>
          <a:p>
            <a:r>
              <a:rPr lang="en-US" altLang="en-US"/>
              <a:t>The recipient then decodes the message and provides feedback to the sender. The feedback completes  the communication process. </a:t>
            </a:r>
          </a:p>
        </p:txBody>
      </p:sp>
    </p:spTree>
  </p:cSld>
  <p:clrMapOvr>
    <a:masterClrMapping/>
  </p:clrMapOvr>
  <p:transition>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A6B128F-5368-4828-BC9D-7B4D0ADF2EBD}"/>
              </a:ext>
            </a:extLst>
          </p:cNvPr>
          <p:cNvSpPr>
            <a:spLocks noGrp="1" noChangeArrowheads="1"/>
          </p:cNvSpPr>
          <p:nvPr>
            <p:ph type="title"/>
          </p:nvPr>
        </p:nvSpPr>
        <p:spPr/>
        <p:txBody>
          <a:bodyPr/>
          <a:lstStyle/>
          <a:p>
            <a:pPr eaLnBrk="1" hangingPunct="1"/>
            <a:r>
              <a:rPr lang="en-US" altLang="en-US"/>
              <a:t>THE COMMUNICATION PROCESS</a:t>
            </a:r>
          </a:p>
        </p:txBody>
      </p:sp>
      <p:sp>
        <p:nvSpPr>
          <p:cNvPr id="14339" name="Rectangle 3">
            <a:extLst>
              <a:ext uri="{FF2B5EF4-FFF2-40B4-BE49-F238E27FC236}">
                <a16:creationId xmlns:a16="http://schemas.microsoft.com/office/drawing/2014/main" id="{E8516C43-3091-4FFA-86BB-3F4232840046}"/>
              </a:ext>
            </a:extLst>
          </p:cNvPr>
          <p:cNvSpPr>
            <a:spLocks noGrp="1" noChangeArrowheads="1"/>
          </p:cNvSpPr>
          <p:nvPr>
            <p:ph type="body" idx="1"/>
          </p:nvPr>
        </p:nvSpPr>
        <p:spPr>
          <a:xfrm>
            <a:off x="685800" y="1828800"/>
            <a:ext cx="7772400" cy="3962400"/>
          </a:xfrm>
        </p:spPr>
        <p:txBody>
          <a:bodyPr/>
          <a:lstStyle/>
          <a:p>
            <a:pPr eaLnBrk="1" hangingPunct="1"/>
            <a:endParaRPr lang="en-US" altLang="en-US"/>
          </a:p>
        </p:txBody>
      </p:sp>
      <p:sp>
        <p:nvSpPr>
          <p:cNvPr id="14340" name="AutoShape 4">
            <a:extLst>
              <a:ext uri="{FF2B5EF4-FFF2-40B4-BE49-F238E27FC236}">
                <a16:creationId xmlns:a16="http://schemas.microsoft.com/office/drawing/2014/main" id="{158812C6-5D53-453E-B1B4-820EBDE407B5}"/>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41" name="AutoShape 7">
            <a:extLst>
              <a:ext uri="{FF2B5EF4-FFF2-40B4-BE49-F238E27FC236}">
                <a16:creationId xmlns:a16="http://schemas.microsoft.com/office/drawing/2014/main" id="{23612362-EA18-46AD-8129-68A6760B19B2}"/>
              </a:ext>
            </a:extLst>
          </p:cNvPr>
          <p:cNvSpPr>
            <a:spLocks noChangeArrowheads="1"/>
          </p:cNvSpPr>
          <p:nvPr/>
        </p:nvSpPr>
        <p:spPr bwMode="auto">
          <a:xfrm>
            <a:off x="3810000" y="2362200"/>
            <a:ext cx="19050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CHANNEL</a:t>
            </a:r>
          </a:p>
          <a:p>
            <a:pPr algn="ctr" eaLnBrk="1" hangingPunct="1"/>
            <a:r>
              <a:rPr lang="en-US" altLang="en-US"/>
              <a:t>OR</a:t>
            </a:r>
          </a:p>
          <a:p>
            <a:pPr algn="ctr" eaLnBrk="1" hangingPunct="1"/>
            <a:r>
              <a:rPr lang="en-US" altLang="en-US"/>
              <a:t>MEDIUM</a:t>
            </a:r>
          </a:p>
        </p:txBody>
      </p:sp>
      <p:sp>
        <p:nvSpPr>
          <p:cNvPr id="14342" name="AutoShape 8">
            <a:extLst>
              <a:ext uri="{FF2B5EF4-FFF2-40B4-BE49-F238E27FC236}">
                <a16:creationId xmlns:a16="http://schemas.microsoft.com/office/drawing/2014/main" id="{AC44499A-3BAD-4B64-A154-E7F916AB0781}"/>
              </a:ext>
            </a:extLst>
          </p:cNvPr>
          <p:cNvSpPr>
            <a:spLocks noChangeArrowheads="1"/>
          </p:cNvSpPr>
          <p:nvPr/>
        </p:nvSpPr>
        <p:spPr bwMode="auto">
          <a:xfrm>
            <a:off x="65532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343" name="AutoShape 9">
            <a:extLst>
              <a:ext uri="{FF2B5EF4-FFF2-40B4-BE49-F238E27FC236}">
                <a16:creationId xmlns:a16="http://schemas.microsoft.com/office/drawing/2014/main" id="{CBB1577D-96BC-4191-9038-68F6F610627C}"/>
              </a:ext>
            </a:extLst>
          </p:cNvPr>
          <p:cNvSpPr>
            <a:spLocks noChangeArrowheads="1"/>
          </p:cNvSpPr>
          <p:nvPr/>
        </p:nvSpPr>
        <p:spPr bwMode="auto">
          <a:xfrm>
            <a:off x="3810000" y="4495800"/>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344" name="AutoShape 10">
            <a:extLst>
              <a:ext uri="{FF2B5EF4-FFF2-40B4-BE49-F238E27FC236}">
                <a16:creationId xmlns:a16="http://schemas.microsoft.com/office/drawing/2014/main" id="{692C8AEB-68C1-4F79-8244-E69E466AB215}"/>
              </a:ext>
            </a:extLst>
          </p:cNvPr>
          <p:cNvSpPr>
            <a:spLocks noChangeArrowheads="1"/>
          </p:cNvSpPr>
          <p:nvPr/>
        </p:nvSpPr>
        <p:spPr bwMode="auto">
          <a:xfrm>
            <a:off x="2743200" y="2819400"/>
            <a:ext cx="1066800" cy="485775"/>
          </a:xfrm>
          <a:prstGeom prst="rightArrow">
            <a:avLst>
              <a:gd name="adj1" fmla="val 50000"/>
              <a:gd name="adj2" fmla="val 5490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45" name="AutoShape 11">
            <a:extLst>
              <a:ext uri="{FF2B5EF4-FFF2-40B4-BE49-F238E27FC236}">
                <a16:creationId xmlns:a16="http://schemas.microsoft.com/office/drawing/2014/main" id="{4BB60256-D38F-4874-AC3D-32E8B90DDA0D}"/>
              </a:ext>
            </a:extLst>
          </p:cNvPr>
          <p:cNvSpPr>
            <a:spLocks noChangeArrowheads="1"/>
          </p:cNvSpPr>
          <p:nvPr/>
        </p:nvSpPr>
        <p:spPr bwMode="auto">
          <a:xfrm>
            <a:off x="5715000" y="2819400"/>
            <a:ext cx="838200" cy="485775"/>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46" name="AutoShape 15">
            <a:extLst>
              <a:ext uri="{FF2B5EF4-FFF2-40B4-BE49-F238E27FC236}">
                <a16:creationId xmlns:a16="http://schemas.microsoft.com/office/drawing/2014/main" id="{5C5EEEA7-E9AA-45A5-8324-39B5B1CF275F}"/>
              </a:ext>
            </a:extLst>
          </p:cNvPr>
          <p:cNvSpPr>
            <a:spLocks noChangeArrowheads="1"/>
          </p:cNvSpPr>
          <p:nvPr/>
        </p:nvSpPr>
        <p:spPr bwMode="auto">
          <a:xfrm>
            <a:off x="7315200" y="3505200"/>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47" name="AutoShape 16">
            <a:extLst>
              <a:ext uri="{FF2B5EF4-FFF2-40B4-BE49-F238E27FC236}">
                <a16:creationId xmlns:a16="http://schemas.microsoft.com/office/drawing/2014/main" id="{9F6F2D7E-E154-43C3-83E6-334EAC8BFFC6}"/>
              </a:ext>
            </a:extLst>
          </p:cNvPr>
          <p:cNvSpPr>
            <a:spLocks noChangeArrowheads="1"/>
          </p:cNvSpPr>
          <p:nvPr/>
        </p:nvSpPr>
        <p:spPr bwMode="auto">
          <a:xfrm>
            <a:off x="5715000" y="4800600"/>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48" name="AutoShape 18">
            <a:extLst>
              <a:ext uri="{FF2B5EF4-FFF2-40B4-BE49-F238E27FC236}">
                <a16:creationId xmlns:a16="http://schemas.microsoft.com/office/drawing/2014/main" id="{2C99B200-4DEE-408A-A43E-58F1199E4A4B}"/>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49" name="AutoShape 19">
            <a:extLst>
              <a:ext uri="{FF2B5EF4-FFF2-40B4-BE49-F238E27FC236}">
                <a16:creationId xmlns:a16="http://schemas.microsoft.com/office/drawing/2014/main" id="{1EBD07F0-4A99-4066-9BDF-D8908FF7A6DC}"/>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50" name="AutoShape 20">
            <a:extLst>
              <a:ext uri="{FF2B5EF4-FFF2-40B4-BE49-F238E27FC236}">
                <a16:creationId xmlns:a16="http://schemas.microsoft.com/office/drawing/2014/main" id="{57950B3A-33A9-430D-BD85-34C68B00CD08}"/>
              </a:ext>
            </a:extLst>
          </p:cNvPr>
          <p:cNvSpPr>
            <a:spLocks noChangeArrowheads="1"/>
          </p:cNvSpPr>
          <p:nvPr/>
        </p:nvSpPr>
        <p:spPr bwMode="auto">
          <a:xfrm>
            <a:off x="3962400" y="3810000"/>
            <a:ext cx="1676400" cy="304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NOISE</a:t>
            </a:r>
          </a:p>
        </p:txBody>
      </p:sp>
      <p:sp>
        <p:nvSpPr>
          <p:cNvPr id="14351" name="AutoShape 24">
            <a:extLst>
              <a:ext uri="{FF2B5EF4-FFF2-40B4-BE49-F238E27FC236}">
                <a16:creationId xmlns:a16="http://schemas.microsoft.com/office/drawing/2014/main" id="{5ADED74C-CC61-47FB-A58F-972FA57ADED8}"/>
              </a:ext>
            </a:extLst>
          </p:cNvPr>
          <p:cNvSpPr>
            <a:spLocks noChangeArrowheads="1"/>
          </p:cNvSpPr>
          <p:nvPr/>
        </p:nvSpPr>
        <p:spPr bwMode="auto">
          <a:xfrm rot="-5400000">
            <a:off x="4686300" y="3543300"/>
            <a:ext cx="381000" cy="152400"/>
          </a:xfrm>
          <a:prstGeom prst="rightArrow">
            <a:avLst>
              <a:gd name="adj1" fmla="val 50000"/>
              <a:gd name="adj2" fmla="val 6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52" name="AutoShape 25">
            <a:extLst>
              <a:ext uri="{FF2B5EF4-FFF2-40B4-BE49-F238E27FC236}">
                <a16:creationId xmlns:a16="http://schemas.microsoft.com/office/drawing/2014/main" id="{AC4EF78D-74BC-4253-BCEC-5EE80AA520BD}"/>
              </a:ext>
            </a:extLst>
          </p:cNvPr>
          <p:cNvSpPr>
            <a:spLocks noChangeArrowheads="1"/>
          </p:cNvSpPr>
          <p:nvPr/>
        </p:nvSpPr>
        <p:spPr bwMode="auto">
          <a:xfrm rot="-1570760">
            <a:off x="5554663" y="3578225"/>
            <a:ext cx="1069975" cy="152400"/>
          </a:xfrm>
          <a:prstGeom prst="rightArrow">
            <a:avLst>
              <a:gd name="adj1" fmla="val 50000"/>
              <a:gd name="adj2" fmla="val 1755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53" name="AutoShape 26">
            <a:extLst>
              <a:ext uri="{FF2B5EF4-FFF2-40B4-BE49-F238E27FC236}">
                <a16:creationId xmlns:a16="http://schemas.microsoft.com/office/drawing/2014/main" id="{98404D89-89C1-468D-BC93-115DFAE14587}"/>
              </a:ext>
            </a:extLst>
          </p:cNvPr>
          <p:cNvSpPr>
            <a:spLocks noChangeArrowheads="1"/>
          </p:cNvSpPr>
          <p:nvPr/>
        </p:nvSpPr>
        <p:spPr bwMode="auto">
          <a:xfrm rot="-9569044">
            <a:off x="2584450" y="3582988"/>
            <a:ext cx="1433513" cy="147637"/>
          </a:xfrm>
          <a:prstGeom prst="rightArrow">
            <a:avLst>
              <a:gd name="adj1" fmla="val 50000"/>
              <a:gd name="adj2" fmla="val 24274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54" name="AutoShape 27">
            <a:extLst>
              <a:ext uri="{FF2B5EF4-FFF2-40B4-BE49-F238E27FC236}">
                <a16:creationId xmlns:a16="http://schemas.microsoft.com/office/drawing/2014/main" id="{1B3BDD8C-AD2E-46C2-A89C-8BA59822C63C}"/>
              </a:ext>
            </a:extLst>
          </p:cNvPr>
          <p:cNvSpPr>
            <a:spLocks noChangeArrowheads="1"/>
          </p:cNvSpPr>
          <p:nvPr/>
        </p:nvSpPr>
        <p:spPr bwMode="auto">
          <a:xfrm rot="10800000">
            <a:off x="4800600" y="4114800"/>
            <a:ext cx="152400" cy="381000"/>
          </a:xfrm>
          <a:prstGeom prst="upArrow">
            <a:avLst>
              <a:gd name="adj1" fmla="val 50000"/>
              <a:gd name="adj2" fmla="val 6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55" name="AutoShape 28">
            <a:extLst>
              <a:ext uri="{FF2B5EF4-FFF2-40B4-BE49-F238E27FC236}">
                <a16:creationId xmlns:a16="http://schemas.microsoft.com/office/drawing/2014/main" id="{35531073-02E7-4DFE-A880-B97770CF3B1D}"/>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56" name="AutoShape 29">
            <a:extLst>
              <a:ext uri="{FF2B5EF4-FFF2-40B4-BE49-F238E27FC236}">
                <a16:creationId xmlns:a16="http://schemas.microsoft.com/office/drawing/2014/main" id="{0A62418F-B01B-41C1-B4B7-6EB15946C33D}"/>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57" name="AutoShape 30">
            <a:extLst>
              <a:ext uri="{FF2B5EF4-FFF2-40B4-BE49-F238E27FC236}">
                <a16:creationId xmlns:a16="http://schemas.microsoft.com/office/drawing/2014/main" id="{DC9D449C-C713-4F52-BB8C-22DE200C6D29}"/>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58" name="AutoShape 31">
            <a:extLst>
              <a:ext uri="{FF2B5EF4-FFF2-40B4-BE49-F238E27FC236}">
                <a16:creationId xmlns:a16="http://schemas.microsoft.com/office/drawing/2014/main" id="{411202C5-872E-4875-8C1E-63B246898B0C}"/>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59" name="AutoShape 32">
            <a:extLst>
              <a:ext uri="{FF2B5EF4-FFF2-40B4-BE49-F238E27FC236}">
                <a16:creationId xmlns:a16="http://schemas.microsoft.com/office/drawing/2014/main" id="{A078785A-8807-4DC1-86CE-A69C3EFA24A3}"/>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60" name="AutoShape 33">
            <a:extLst>
              <a:ext uri="{FF2B5EF4-FFF2-40B4-BE49-F238E27FC236}">
                <a16:creationId xmlns:a16="http://schemas.microsoft.com/office/drawing/2014/main" id="{C6E6B054-D810-4A02-AB8F-18D81D50B836}"/>
              </a:ext>
            </a:extLst>
          </p:cNvPr>
          <p:cNvSpPr>
            <a:spLocks noChangeArrowheads="1"/>
          </p:cNvSpPr>
          <p:nvPr/>
        </p:nvSpPr>
        <p:spPr bwMode="auto">
          <a:xfrm>
            <a:off x="3810000" y="4495800"/>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361" name="AutoShape 34">
            <a:extLst>
              <a:ext uri="{FF2B5EF4-FFF2-40B4-BE49-F238E27FC236}">
                <a16:creationId xmlns:a16="http://schemas.microsoft.com/office/drawing/2014/main" id="{9DAF4822-2AF0-4683-AF5D-EA5F424883B1}"/>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62" name="AutoShape 35">
            <a:extLst>
              <a:ext uri="{FF2B5EF4-FFF2-40B4-BE49-F238E27FC236}">
                <a16:creationId xmlns:a16="http://schemas.microsoft.com/office/drawing/2014/main" id="{B89F7F2D-0C6F-4D11-AE8E-C587FFCBE5A6}"/>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63" name="AutoShape 36">
            <a:extLst>
              <a:ext uri="{FF2B5EF4-FFF2-40B4-BE49-F238E27FC236}">
                <a16:creationId xmlns:a16="http://schemas.microsoft.com/office/drawing/2014/main" id="{27D6FA01-F921-44DC-B083-E55A9C37C4A2}"/>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64" name="AutoShape 37">
            <a:extLst>
              <a:ext uri="{FF2B5EF4-FFF2-40B4-BE49-F238E27FC236}">
                <a16:creationId xmlns:a16="http://schemas.microsoft.com/office/drawing/2014/main" id="{84CC229C-6525-48B1-BC90-0A23DC0FF498}"/>
              </a:ext>
            </a:extLst>
          </p:cNvPr>
          <p:cNvSpPr>
            <a:spLocks noChangeArrowheads="1"/>
          </p:cNvSpPr>
          <p:nvPr/>
        </p:nvSpPr>
        <p:spPr bwMode="auto">
          <a:xfrm>
            <a:off x="5715000" y="4800600"/>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65" name="AutoShape 38">
            <a:extLst>
              <a:ext uri="{FF2B5EF4-FFF2-40B4-BE49-F238E27FC236}">
                <a16:creationId xmlns:a16="http://schemas.microsoft.com/office/drawing/2014/main" id="{8B3DBD49-1F97-4FD6-8DCF-A6304E35B06E}"/>
              </a:ext>
            </a:extLst>
          </p:cNvPr>
          <p:cNvSpPr>
            <a:spLocks noChangeArrowheads="1"/>
          </p:cNvSpPr>
          <p:nvPr/>
        </p:nvSpPr>
        <p:spPr bwMode="auto">
          <a:xfrm>
            <a:off x="3810000" y="4495800"/>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366" name="AutoShape 39">
            <a:extLst>
              <a:ext uri="{FF2B5EF4-FFF2-40B4-BE49-F238E27FC236}">
                <a16:creationId xmlns:a16="http://schemas.microsoft.com/office/drawing/2014/main" id="{4F51A3A0-3A08-49D4-9B9E-D0F64AABCAE7}"/>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67" name="AutoShape 40">
            <a:extLst>
              <a:ext uri="{FF2B5EF4-FFF2-40B4-BE49-F238E27FC236}">
                <a16:creationId xmlns:a16="http://schemas.microsoft.com/office/drawing/2014/main" id="{AC8B66B2-D224-4BF2-8443-2ECC85A6E9B8}"/>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68" name="AutoShape 41">
            <a:extLst>
              <a:ext uri="{FF2B5EF4-FFF2-40B4-BE49-F238E27FC236}">
                <a16:creationId xmlns:a16="http://schemas.microsoft.com/office/drawing/2014/main" id="{6547E2EE-D03A-4271-8254-7ECA220F09D9}"/>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69" name="AutoShape 42">
            <a:extLst>
              <a:ext uri="{FF2B5EF4-FFF2-40B4-BE49-F238E27FC236}">
                <a16:creationId xmlns:a16="http://schemas.microsoft.com/office/drawing/2014/main" id="{684F65A7-5C84-4788-92BB-68454F2C9C80}"/>
              </a:ext>
            </a:extLst>
          </p:cNvPr>
          <p:cNvSpPr>
            <a:spLocks noChangeArrowheads="1"/>
          </p:cNvSpPr>
          <p:nvPr/>
        </p:nvSpPr>
        <p:spPr bwMode="auto">
          <a:xfrm>
            <a:off x="7315200" y="3505200"/>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70" name="AutoShape 43">
            <a:extLst>
              <a:ext uri="{FF2B5EF4-FFF2-40B4-BE49-F238E27FC236}">
                <a16:creationId xmlns:a16="http://schemas.microsoft.com/office/drawing/2014/main" id="{FC3AD76B-5F2A-41B3-B7BE-B3E2F50AD659}"/>
              </a:ext>
            </a:extLst>
          </p:cNvPr>
          <p:cNvSpPr>
            <a:spLocks noChangeArrowheads="1"/>
          </p:cNvSpPr>
          <p:nvPr/>
        </p:nvSpPr>
        <p:spPr bwMode="auto">
          <a:xfrm>
            <a:off x="5715000" y="4800600"/>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71" name="AutoShape 44">
            <a:extLst>
              <a:ext uri="{FF2B5EF4-FFF2-40B4-BE49-F238E27FC236}">
                <a16:creationId xmlns:a16="http://schemas.microsoft.com/office/drawing/2014/main" id="{FB3AFCCB-E70E-483E-A02C-82E15864D5CF}"/>
              </a:ext>
            </a:extLst>
          </p:cNvPr>
          <p:cNvSpPr>
            <a:spLocks noChangeArrowheads="1"/>
          </p:cNvSpPr>
          <p:nvPr/>
        </p:nvSpPr>
        <p:spPr bwMode="auto">
          <a:xfrm>
            <a:off x="3810000" y="4495800"/>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372" name="AutoShape 45">
            <a:extLst>
              <a:ext uri="{FF2B5EF4-FFF2-40B4-BE49-F238E27FC236}">
                <a16:creationId xmlns:a16="http://schemas.microsoft.com/office/drawing/2014/main" id="{E90ABC73-1450-4418-A18C-DC944306BE2A}"/>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73" name="AutoShape 46">
            <a:extLst>
              <a:ext uri="{FF2B5EF4-FFF2-40B4-BE49-F238E27FC236}">
                <a16:creationId xmlns:a16="http://schemas.microsoft.com/office/drawing/2014/main" id="{641C7ABA-F5FB-4ABB-B805-49852EEA8D76}"/>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74" name="AutoShape 47">
            <a:extLst>
              <a:ext uri="{FF2B5EF4-FFF2-40B4-BE49-F238E27FC236}">
                <a16:creationId xmlns:a16="http://schemas.microsoft.com/office/drawing/2014/main" id="{B895D004-E8A4-4ED2-AE85-7780CF171C20}"/>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75" name="AutoShape 48">
            <a:extLst>
              <a:ext uri="{FF2B5EF4-FFF2-40B4-BE49-F238E27FC236}">
                <a16:creationId xmlns:a16="http://schemas.microsoft.com/office/drawing/2014/main" id="{9D940D5F-35E4-4FFB-B214-74D6581A4363}"/>
              </a:ext>
            </a:extLst>
          </p:cNvPr>
          <p:cNvSpPr>
            <a:spLocks noChangeArrowheads="1"/>
          </p:cNvSpPr>
          <p:nvPr/>
        </p:nvSpPr>
        <p:spPr bwMode="auto">
          <a:xfrm>
            <a:off x="65532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376" name="AutoShape 49">
            <a:extLst>
              <a:ext uri="{FF2B5EF4-FFF2-40B4-BE49-F238E27FC236}">
                <a16:creationId xmlns:a16="http://schemas.microsoft.com/office/drawing/2014/main" id="{57C6BF6D-714C-4058-88F4-517CC18EB5D9}"/>
              </a:ext>
            </a:extLst>
          </p:cNvPr>
          <p:cNvSpPr>
            <a:spLocks noChangeArrowheads="1"/>
          </p:cNvSpPr>
          <p:nvPr/>
        </p:nvSpPr>
        <p:spPr bwMode="auto">
          <a:xfrm>
            <a:off x="7315200" y="3505200"/>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77" name="AutoShape 50">
            <a:extLst>
              <a:ext uri="{FF2B5EF4-FFF2-40B4-BE49-F238E27FC236}">
                <a16:creationId xmlns:a16="http://schemas.microsoft.com/office/drawing/2014/main" id="{E579F954-6228-4F2C-A7CE-E00F06A4D926}"/>
              </a:ext>
            </a:extLst>
          </p:cNvPr>
          <p:cNvSpPr>
            <a:spLocks noChangeArrowheads="1"/>
          </p:cNvSpPr>
          <p:nvPr/>
        </p:nvSpPr>
        <p:spPr bwMode="auto">
          <a:xfrm>
            <a:off x="5715000" y="4800600"/>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78" name="AutoShape 51">
            <a:extLst>
              <a:ext uri="{FF2B5EF4-FFF2-40B4-BE49-F238E27FC236}">
                <a16:creationId xmlns:a16="http://schemas.microsoft.com/office/drawing/2014/main" id="{BAD82C65-B7E7-4DC2-BB5F-85D63E48ED3A}"/>
              </a:ext>
            </a:extLst>
          </p:cNvPr>
          <p:cNvSpPr>
            <a:spLocks noChangeArrowheads="1"/>
          </p:cNvSpPr>
          <p:nvPr/>
        </p:nvSpPr>
        <p:spPr bwMode="auto">
          <a:xfrm>
            <a:off x="3810000" y="4495800"/>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379" name="AutoShape 52">
            <a:extLst>
              <a:ext uri="{FF2B5EF4-FFF2-40B4-BE49-F238E27FC236}">
                <a16:creationId xmlns:a16="http://schemas.microsoft.com/office/drawing/2014/main" id="{E2488635-9866-4179-ABBD-FE97DDE7A6B1}"/>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80" name="AutoShape 53">
            <a:extLst>
              <a:ext uri="{FF2B5EF4-FFF2-40B4-BE49-F238E27FC236}">
                <a16:creationId xmlns:a16="http://schemas.microsoft.com/office/drawing/2014/main" id="{C0A28570-9D9E-4842-9D97-69D4D2626EA3}"/>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81" name="AutoShape 54">
            <a:extLst>
              <a:ext uri="{FF2B5EF4-FFF2-40B4-BE49-F238E27FC236}">
                <a16:creationId xmlns:a16="http://schemas.microsoft.com/office/drawing/2014/main" id="{E274FDD7-AE04-4ED8-9FB0-2BD5CBB002CA}"/>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82" name="AutoShape 55">
            <a:extLst>
              <a:ext uri="{FF2B5EF4-FFF2-40B4-BE49-F238E27FC236}">
                <a16:creationId xmlns:a16="http://schemas.microsoft.com/office/drawing/2014/main" id="{58CF1F10-27D1-4720-A160-57A79A79E5C1}"/>
              </a:ext>
            </a:extLst>
          </p:cNvPr>
          <p:cNvSpPr>
            <a:spLocks noChangeArrowheads="1"/>
          </p:cNvSpPr>
          <p:nvPr/>
        </p:nvSpPr>
        <p:spPr bwMode="auto">
          <a:xfrm>
            <a:off x="5715000" y="2819400"/>
            <a:ext cx="838200" cy="485775"/>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83" name="AutoShape 56">
            <a:extLst>
              <a:ext uri="{FF2B5EF4-FFF2-40B4-BE49-F238E27FC236}">
                <a16:creationId xmlns:a16="http://schemas.microsoft.com/office/drawing/2014/main" id="{D7AE5443-7F70-4C9B-9D60-7E9FE34AD667}"/>
              </a:ext>
            </a:extLst>
          </p:cNvPr>
          <p:cNvSpPr>
            <a:spLocks noChangeArrowheads="1"/>
          </p:cNvSpPr>
          <p:nvPr/>
        </p:nvSpPr>
        <p:spPr bwMode="auto">
          <a:xfrm>
            <a:off x="65532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384" name="AutoShape 57">
            <a:extLst>
              <a:ext uri="{FF2B5EF4-FFF2-40B4-BE49-F238E27FC236}">
                <a16:creationId xmlns:a16="http://schemas.microsoft.com/office/drawing/2014/main" id="{F3D0594D-2C54-4ADF-843E-9E611B48DF16}"/>
              </a:ext>
            </a:extLst>
          </p:cNvPr>
          <p:cNvSpPr>
            <a:spLocks noChangeArrowheads="1"/>
          </p:cNvSpPr>
          <p:nvPr/>
        </p:nvSpPr>
        <p:spPr bwMode="auto">
          <a:xfrm>
            <a:off x="7315200" y="3505200"/>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85" name="AutoShape 58">
            <a:extLst>
              <a:ext uri="{FF2B5EF4-FFF2-40B4-BE49-F238E27FC236}">
                <a16:creationId xmlns:a16="http://schemas.microsoft.com/office/drawing/2014/main" id="{FA339DA5-2046-46EA-91D6-4A0E64F03243}"/>
              </a:ext>
            </a:extLst>
          </p:cNvPr>
          <p:cNvSpPr>
            <a:spLocks noChangeArrowheads="1"/>
          </p:cNvSpPr>
          <p:nvPr/>
        </p:nvSpPr>
        <p:spPr bwMode="auto">
          <a:xfrm>
            <a:off x="5715000" y="4800600"/>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86" name="AutoShape 59">
            <a:extLst>
              <a:ext uri="{FF2B5EF4-FFF2-40B4-BE49-F238E27FC236}">
                <a16:creationId xmlns:a16="http://schemas.microsoft.com/office/drawing/2014/main" id="{5BFE6297-3EC8-4A37-9534-2CD1F602FE68}"/>
              </a:ext>
            </a:extLst>
          </p:cNvPr>
          <p:cNvSpPr>
            <a:spLocks noChangeArrowheads="1"/>
          </p:cNvSpPr>
          <p:nvPr/>
        </p:nvSpPr>
        <p:spPr bwMode="auto">
          <a:xfrm>
            <a:off x="3810000" y="4495800"/>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387" name="AutoShape 60">
            <a:extLst>
              <a:ext uri="{FF2B5EF4-FFF2-40B4-BE49-F238E27FC236}">
                <a16:creationId xmlns:a16="http://schemas.microsoft.com/office/drawing/2014/main" id="{C9C6BE02-21ED-42E0-94AE-7A26FC69F04F}"/>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88" name="AutoShape 61">
            <a:extLst>
              <a:ext uri="{FF2B5EF4-FFF2-40B4-BE49-F238E27FC236}">
                <a16:creationId xmlns:a16="http://schemas.microsoft.com/office/drawing/2014/main" id="{E99A3F36-0376-4F06-A56D-EC3CA332E050}"/>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89" name="AutoShape 62">
            <a:extLst>
              <a:ext uri="{FF2B5EF4-FFF2-40B4-BE49-F238E27FC236}">
                <a16:creationId xmlns:a16="http://schemas.microsoft.com/office/drawing/2014/main" id="{9700FE2B-99D5-49CE-A9F8-4E7FB4D39D30}"/>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90" name="AutoShape 63">
            <a:extLst>
              <a:ext uri="{FF2B5EF4-FFF2-40B4-BE49-F238E27FC236}">
                <a16:creationId xmlns:a16="http://schemas.microsoft.com/office/drawing/2014/main" id="{F1AC5B92-146F-4FE3-9B4A-57E311226189}"/>
              </a:ext>
            </a:extLst>
          </p:cNvPr>
          <p:cNvSpPr>
            <a:spLocks noChangeArrowheads="1"/>
          </p:cNvSpPr>
          <p:nvPr/>
        </p:nvSpPr>
        <p:spPr bwMode="auto">
          <a:xfrm>
            <a:off x="3810000" y="2362200"/>
            <a:ext cx="19050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CHANNEL</a:t>
            </a:r>
          </a:p>
          <a:p>
            <a:pPr algn="ctr" eaLnBrk="1" hangingPunct="1"/>
            <a:r>
              <a:rPr lang="en-US" altLang="en-US"/>
              <a:t>OR</a:t>
            </a:r>
          </a:p>
          <a:p>
            <a:pPr algn="ctr" eaLnBrk="1" hangingPunct="1"/>
            <a:r>
              <a:rPr lang="en-US" altLang="en-US"/>
              <a:t>MEDIUM</a:t>
            </a:r>
          </a:p>
        </p:txBody>
      </p:sp>
      <p:sp>
        <p:nvSpPr>
          <p:cNvPr id="14391" name="AutoShape 64">
            <a:extLst>
              <a:ext uri="{FF2B5EF4-FFF2-40B4-BE49-F238E27FC236}">
                <a16:creationId xmlns:a16="http://schemas.microsoft.com/office/drawing/2014/main" id="{A15CA9B3-9968-400A-B5E6-C85EB1950696}"/>
              </a:ext>
            </a:extLst>
          </p:cNvPr>
          <p:cNvSpPr>
            <a:spLocks noChangeArrowheads="1"/>
          </p:cNvSpPr>
          <p:nvPr/>
        </p:nvSpPr>
        <p:spPr bwMode="auto">
          <a:xfrm>
            <a:off x="5715000" y="2819400"/>
            <a:ext cx="838200" cy="485775"/>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92" name="AutoShape 65">
            <a:extLst>
              <a:ext uri="{FF2B5EF4-FFF2-40B4-BE49-F238E27FC236}">
                <a16:creationId xmlns:a16="http://schemas.microsoft.com/office/drawing/2014/main" id="{2CF20642-67DB-4A0E-9BF4-5C9467FC5056}"/>
              </a:ext>
            </a:extLst>
          </p:cNvPr>
          <p:cNvSpPr>
            <a:spLocks noChangeArrowheads="1"/>
          </p:cNvSpPr>
          <p:nvPr/>
        </p:nvSpPr>
        <p:spPr bwMode="auto">
          <a:xfrm>
            <a:off x="65532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393" name="AutoShape 66">
            <a:extLst>
              <a:ext uri="{FF2B5EF4-FFF2-40B4-BE49-F238E27FC236}">
                <a16:creationId xmlns:a16="http://schemas.microsoft.com/office/drawing/2014/main" id="{D3FE3DAF-CD20-4AD6-984F-BE030335DBDA}"/>
              </a:ext>
            </a:extLst>
          </p:cNvPr>
          <p:cNvSpPr>
            <a:spLocks noChangeArrowheads="1"/>
          </p:cNvSpPr>
          <p:nvPr/>
        </p:nvSpPr>
        <p:spPr bwMode="auto">
          <a:xfrm>
            <a:off x="7315200" y="3505200"/>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94" name="AutoShape 67">
            <a:extLst>
              <a:ext uri="{FF2B5EF4-FFF2-40B4-BE49-F238E27FC236}">
                <a16:creationId xmlns:a16="http://schemas.microsoft.com/office/drawing/2014/main" id="{79F7E604-7445-4EF4-9073-03E61C360797}"/>
              </a:ext>
            </a:extLst>
          </p:cNvPr>
          <p:cNvSpPr>
            <a:spLocks noChangeArrowheads="1"/>
          </p:cNvSpPr>
          <p:nvPr/>
        </p:nvSpPr>
        <p:spPr bwMode="auto">
          <a:xfrm>
            <a:off x="5715000" y="4800600"/>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95" name="AutoShape 68">
            <a:extLst>
              <a:ext uri="{FF2B5EF4-FFF2-40B4-BE49-F238E27FC236}">
                <a16:creationId xmlns:a16="http://schemas.microsoft.com/office/drawing/2014/main" id="{256E7F45-08A3-4899-A098-7C7B6DCC7611}"/>
              </a:ext>
            </a:extLst>
          </p:cNvPr>
          <p:cNvSpPr>
            <a:spLocks noChangeArrowheads="1"/>
          </p:cNvSpPr>
          <p:nvPr/>
        </p:nvSpPr>
        <p:spPr bwMode="auto">
          <a:xfrm>
            <a:off x="3810000" y="4495800"/>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396" name="AutoShape 69">
            <a:extLst>
              <a:ext uri="{FF2B5EF4-FFF2-40B4-BE49-F238E27FC236}">
                <a16:creationId xmlns:a16="http://schemas.microsoft.com/office/drawing/2014/main" id="{F6C57800-247A-4175-8126-501700437E77}"/>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97" name="AutoShape 70">
            <a:extLst>
              <a:ext uri="{FF2B5EF4-FFF2-40B4-BE49-F238E27FC236}">
                <a16:creationId xmlns:a16="http://schemas.microsoft.com/office/drawing/2014/main" id="{064EE6E6-49F0-429D-9C37-BB40C5CA2940}"/>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398" name="AutoShape 71">
            <a:extLst>
              <a:ext uri="{FF2B5EF4-FFF2-40B4-BE49-F238E27FC236}">
                <a16:creationId xmlns:a16="http://schemas.microsoft.com/office/drawing/2014/main" id="{C492396F-7943-4F5E-813E-8B28917B775D}"/>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399" name="AutoShape 72">
            <a:extLst>
              <a:ext uri="{FF2B5EF4-FFF2-40B4-BE49-F238E27FC236}">
                <a16:creationId xmlns:a16="http://schemas.microsoft.com/office/drawing/2014/main" id="{7EAFE8D5-5C68-4DDE-9B94-D7D5B29800EC}"/>
              </a:ext>
            </a:extLst>
          </p:cNvPr>
          <p:cNvSpPr>
            <a:spLocks noChangeArrowheads="1"/>
          </p:cNvSpPr>
          <p:nvPr/>
        </p:nvSpPr>
        <p:spPr bwMode="auto">
          <a:xfrm>
            <a:off x="2743200" y="2819400"/>
            <a:ext cx="1066800" cy="485775"/>
          </a:xfrm>
          <a:prstGeom prst="rightArrow">
            <a:avLst>
              <a:gd name="adj1" fmla="val 50000"/>
              <a:gd name="adj2" fmla="val 5490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00" name="AutoShape 73">
            <a:extLst>
              <a:ext uri="{FF2B5EF4-FFF2-40B4-BE49-F238E27FC236}">
                <a16:creationId xmlns:a16="http://schemas.microsoft.com/office/drawing/2014/main" id="{21B7F508-BB5E-4EAA-841E-8CD385EB788F}"/>
              </a:ext>
            </a:extLst>
          </p:cNvPr>
          <p:cNvSpPr>
            <a:spLocks noChangeArrowheads="1"/>
          </p:cNvSpPr>
          <p:nvPr/>
        </p:nvSpPr>
        <p:spPr bwMode="auto">
          <a:xfrm>
            <a:off x="3810000" y="2362200"/>
            <a:ext cx="19050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CHANNEL</a:t>
            </a:r>
          </a:p>
          <a:p>
            <a:pPr algn="ctr" eaLnBrk="1" hangingPunct="1"/>
            <a:r>
              <a:rPr lang="en-US" altLang="en-US"/>
              <a:t>OR</a:t>
            </a:r>
          </a:p>
          <a:p>
            <a:pPr algn="ctr" eaLnBrk="1" hangingPunct="1"/>
            <a:r>
              <a:rPr lang="en-US" altLang="en-US"/>
              <a:t>MEDIUM</a:t>
            </a:r>
          </a:p>
        </p:txBody>
      </p:sp>
      <p:sp>
        <p:nvSpPr>
          <p:cNvPr id="14401" name="AutoShape 74">
            <a:extLst>
              <a:ext uri="{FF2B5EF4-FFF2-40B4-BE49-F238E27FC236}">
                <a16:creationId xmlns:a16="http://schemas.microsoft.com/office/drawing/2014/main" id="{6AB53FE2-8568-4CBD-8966-7330656D22D8}"/>
              </a:ext>
            </a:extLst>
          </p:cNvPr>
          <p:cNvSpPr>
            <a:spLocks noChangeArrowheads="1"/>
          </p:cNvSpPr>
          <p:nvPr/>
        </p:nvSpPr>
        <p:spPr bwMode="auto">
          <a:xfrm>
            <a:off x="5715000" y="2819400"/>
            <a:ext cx="838200" cy="485775"/>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02" name="AutoShape 75">
            <a:extLst>
              <a:ext uri="{FF2B5EF4-FFF2-40B4-BE49-F238E27FC236}">
                <a16:creationId xmlns:a16="http://schemas.microsoft.com/office/drawing/2014/main" id="{60375D31-A982-4BE8-8D88-9BC169C46852}"/>
              </a:ext>
            </a:extLst>
          </p:cNvPr>
          <p:cNvSpPr>
            <a:spLocks noChangeArrowheads="1"/>
          </p:cNvSpPr>
          <p:nvPr/>
        </p:nvSpPr>
        <p:spPr bwMode="auto">
          <a:xfrm>
            <a:off x="65532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403" name="AutoShape 76">
            <a:extLst>
              <a:ext uri="{FF2B5EF4-FFF2-40B4-BE49-F238E27FC236}">
                <a16:creationId xmlns:a16="http://schemas.microsoft.com/office/drawing/2014/main" id="{C1ED564A-9248-4643-B3D6-FA0E0C9EC3C0}"/>
              </a:ext>
            </a:extLst>
          </p:cNvPr>
          <p:cNvSpPr>
            <a:spLocks noChangeArrowheads="1"/>
          </p:cNvSpPr>
          <p:nvPr/>
        </p:nvSpPr>
        <p:spPr bwMode="auto">
          <a:xfrm>
            <a:off x="7315200" y="3505200"/>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04" name="AutoShape 77">
            <a:extLst>
              <a:ext uri="{FF2B5EF4-FFF2-40B4-BE49-F238E27FC236}">
                <a16:creationId xmlns:a16="http://schemas.microsoft.com/office/drawing/2014/main" id="{61E646A9-9C0C-4E48-811A-9C0C4D8284F7}"/>
              </a:ext>
            </a:extLst>
          </p:cNvPr>
          <p:cNvSpPr>
            <a:spLocks noChangeArrowheads="1"/>
          </p:cNvSpPr>
          <p:nvPr/>
        </p:nvSpPr>
        <p:spPr bwMode="auto">
          <a:xfrm>
            <a:off x="5715000" y="4800600"/>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05" name="AutoShape 78">
            <a:extLst>
              <a:ext uri="{FF2B5EF4-FFF2-40B4-BE49-F238E27FC236}">
                <a16:creationId xmlns:a16="http://schemas.microsoft.com/office/drawing/2014/main" id="{13A56703-5432-49AA-B82D-E2A393DC5951}"/>
              </a:ext>
            </a:extLst>
          </p:cNvPr>
          <p:cNvSpPr>
            <a:spLocks noChangeArrowheads="1"/>
          </p:cNvSpPr>
          <p:nvPr/>
        </p:nvSpPr>
        <p:spPr bwMode="auto">
          <a:xfrm>
            <a:off x="3810000" y="4495800"/>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406" name="AutoShape 79">
            <a:extLst>
              <a:ext uri="{FF2B5EF4-FFF2-40B4-BE49-F238E27FC236}">
                <a16:creationId xmlns:a16="http://schemas.microsoft.com/office/drawing/2014/main" id="{86E53785-C6A6-42E8-8E16-834E67490D22}"/>
              </a:ext>
            </a:extLst>
          </p:cNvPr>
          <p:cNvSpPr>
            <a:spLocks noChangeArrowheads="1"/>
          </p:cNvSpPr>
          <p:nvPr/>
        </p:nvSpPr>
        <p:spPr bwMode="auto">
          <a:xfrm>
            <a:off x="1524000" y="4800600"/>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07" name="AutoShape 80">
            <a:extLst>
              <a:ext uri="{FF2B5EF4-FFF2-40B4-BE49-F238E27FC236}">
                <a16:creationId xmlns:a16="http://schemas.microsoft.com/office/drawing/2014/main" id="{9BE63ACE-D5E1-4168-877F-84ED78FBFE10}"/>
              </a:ext>
            </a:extLst>
          </p:cNvPr>
          <p:cNvSpPr>
            <a:spLocks noChangeArrowheads="1"/>
          </p:cNvSpPr>
          <p:nvPr/>
        </p:nvSpPr>
        <p:spPr bwMode="auto">
          <a:xfrm>
            <a:off x="914400" y="2362200"/>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408" name="AutoShape 81">
            <a:extLst>
              <a:ext uri="{FF2B5EF4-FFF2-40B4-BE49-F238E27FC236}">
                <a16:creationId xmlns:a16="http://schemas.microsoft.com/office/drawing/2014/main" id="{4AF1DB1F-B9A7-4FE3-8924-6307EAC6748E}"/>
              </a:ext>
            </a:extLst>
          </p:cNvPr>
          <p:cNvSpPr>
            <a:spLocks noChangeArrowheads="1"/>
          </p:cNvSpPr>
          <p:nvPr/>
        </p:nvSpPr>
        <p:spPr bwMode="auto">
          <a:xfrm>
            <a:off x="1295400" y="3505200"/>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09" name="AutoShape 82">
            <a:extLst>
              <a:ext uri="{FF2B5EF4-FFF2-40B4-BE49-F238E27FC236}">
                <a16:creationId xmlns:a16="http://schemas.microsoft.com/office/drawing/2014/main" id="{047FB3CC-6044-4132-863A-F6D702056601}"/>
              </a:ext>
            </a:extLst>
          </p:cNvPr>
          <p:cNvSpPr>
            <a:spLocks noChangeArrowheads="1"/>
          </p:cNvSpPr>
          <p:nvPr/>
        </p:nvSpPr>
        <p:spPr bwMode="auto">
          <a:xfrm rot="-9569044">
            <a:off x="2590800" y="3581400"/>
            <a:ext cx="1433513" cy="147638"/>
          </a:xfrm>
          <a:prstGeom prst="rightArrow">
            <a:avLst>
              <a:gd name="adj1" fmla="val 50000"/>
              <a:gd name="adj2" fmla="val 2427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10" name="AutoShape 83">
            <a:extLst>
              <a:ext uri="{FF2B5EF4-FFF2-40B4-BE49-F238E27FC236}">
                <a16:creationId xmlns:a16="http://schemas.microsoft.com/office/drawing/2014/main" id="{D7851556-59B9-482A-AEBC-D6A4533546CD}"/>
              </a:ext>
            </a:extLst>
          </p:cNvPr>
          <p:cNvSpPr>
            <a:spLocks noChangeArrowheads="1"/>
          </p:cNvSpPr>
          <p:nvPr/>
        </p:nvSpPr>
        <p:spPr bwMode="auto">
          <a:xfrm>
            <a:off x="2749550" y="2817813"/>
            <a:ext cx="1066800" cy="485775"/>
          </a:xfrm>
          <a:prstGeom prst="rightArrow">
            <a:avLst>
              <a:gd name="adj1" fmla="val 50000"/>
              <a:gd name="adj2" fmla="val 5490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11" name="AutoShape 84">
            <a:extLst>
              <a:ext uri="{FF2B5EF4-FFF2-40B4-BE49-F238E27FC236}">
                <a16:creationId xmlns:a16="http://schemas.microsoft.com/office/drawing/2014/main" id="{F43F0023-1159-4E8B-91B5-8C75BF3F6854}"/>
              </a:ext>
            </a:extLst>
          </p:cNvPr>
          <p:cNvSpPr>
            <a:spLocks noChangeArrowheads="1"/>
          </p:cNvSpPr>
          <p:nvPr/>
        </p:nvSpPr>
        <p:spPr bwMode="auto">
          <a:xfrm>
            <a:off x="3816350" y="2360613"/>
            <a:ext cx="19050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CHANNEL</a:t>
            </a:r>
          </a:p>
          <a:p>
            <a:pPr algn="ctr" eaLnBrk="1" hangingPunct="1"/>
            <a:r>
              <a:rPr lang="en-US" altLang="en-US"/>
              <a:t>OR</a:t>
            </a:r>
          </a:p>
          <a:p>
            <a:pPr algn="ctr" eaLnBrk="1" hangingPunct="1"/>
            <a:r>
              <a:rPr lang="en-US" altLang="en-US"/>
              <a:t>MEDIUM</a:t>
            </a:r>
          </a:p>
        </p:txBody>
      </p:sp>
      <p:sp>
        <p:nvSpPr>
          <p:cNvPr id="14412" name="AutoShape 85">
            <a:extLst>
              <a:ext uri="{FF2B5EF4-FFF2-40B4-BE49-F238E27FC236}">
                <a16:creationId xmlns:a16="http://schemas.microsoft.com/office/drawing/2014/main" id="{DF7BE8CD-2AC6-4371-89E7-8522ED7A412A}"/>
              </a:ext>
            </a:extLst>
          </p:cNvPr>
          <p:cNvSpPr>
            <a:spLocks noChangeArrowheads="1"/>
          </p:cNvSpPr>
          <p:nvPr/>
        </p:nvSpPr>
        <p:spPr bwMode="auto">
          <a:xfrm>
            <a:off x="5721350" y="2817813"/>
            <a:ext cx="838200" cy="485775"/>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13" name="AutoShape 86">
            <a:extLst>
              <a:ext uri="{FF2B5EF4-FFF2-40B4-BE49-F238E27FC236}">
                <a16:creationId xmlns:a16="http://schemas.microsoft.com/office/drawing/2014/main" id="{6A37FD6F-AEEC-471E-86FB-65FF1E094B72}"/>
              </a:ext>
            </a:extLst>
          </p:cNvPr>
          <p:cNvSpPr>
            <a:spLocks noChangeArrowheads="1"/>
          </p:cNvSpPr>
          <p:nvPr/>
        </p:nvSpPr>
        <p:spPr bwMode="auto">
          <a:xfrm>
            <a:off x="6559550" y="2360613"/>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414" name="AutoShape 87">
            <a:extLst>
              <a:ext uri="{FF2B5EF4-FFF2-40B4-BE49-F238E27FC236}">
                <a16:creationId xmlns:a16="http://schemas.microsoft.com/office/drawing/2014/main" id="{52C6D989-BBDA-4BB7-8150-1D4CFB722332}"/>
              </a:ext>
            </a:extLst>
          </p:cNvPr>
          <p:cNvSpPr>
            <a:spLocks noChangeArrowheads="1"/>
          </p:cNvSpPr>
          <p:nvPr/>
        </p:nvSpPr>
        <p:spPr bwMode="auto">
          <a:xfrm>
            <a:off x="7321550" y="3503613"/>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15" name="AutoShape 88">
            <a:extLst>
              <a:ext uri="{FF2B5EF4-FFF2-40B4-BE49-F238E27FC236}">
                <a16:creationId xmlns:a16="http://schemas.microsoft.com/office/drawing/2014/main" id="{C43027BA-DB9B-46B7-84A4-A6234E59AB35}"/>
              </a:ext>
            </a:extLst>
          </p:cNvPr>
          <p:cNvSpPr>
            <a:spLocks noChangeArrowheads="1"/>
          </p:cNvSpPr>
          <p:nvPr/>
        </p:nvSpPr>
        <p:spPr bwMode="auto">
          <a:xfrm>
            <a:off x="5721350" y="4799013"/>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16" name="AutoShape 89">
            <a:extLst>
              <a:ext uri="{FF2B5EF4-FFF2-40B4-BE49-F238E27FC236}">
                <a16:creationId xmlns:a16="http://schemas.microsoft.com/office/drawing/2014/main" id="{D67CD597-2D89-4F62-9699-763939E22C02}"/>
              </a:ext>
            </a:extLst>
          </p:cNvPr>
          <p:cNvSpPr>
            <a:spLocks noChangeArrowheads="1"/>
          </p:cNvSpPr>
          <p:nvPr/>
        </p:nvSpPr>
        <p:spPr bwMode="auto">
          <a:xfrm>
            <a:off x="3816350" y="4494213"/>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417" name="AutoShape 90">
            <a:extLst>
              <a:ext uri="{FF2B5EF4-FFF2-40B4-BE49-F238E27FC236}">
                <a16:creationId xmlns:a16="http://schemas.microsoft.com/office/drawing/2014/main" id="{3D9693C0-7129-4FFB-A697-DE73763107EA}"/>
              </a:ext>
            </a:extLst>
          </p:cNvPr>
          <p:cNvSpPr>
            <a:spLocks noChangeArrowheads="1"/>
          </p:cNvSpPr>
          <p:nvPr/>
        </p:nvSpPr>
        <p:spPr bwMode="auto">
          <a:xfrm>
            <a:off x="1530350" y="4799013"/>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18" name="AutoShape 91">
            <a:extLst>
              <a:ext uri="{FF2B5EF4-FFF2-40B4-BE49-F238E27FC236}">
                <a16:creationId xmlns:a16="http://schemas.microsoft.com/office/drawing/2014/main" id="{23BEADFC-69B8-4DAE-8F79-BB0D622AA893}"/>
              </a:ext>
            </a:extLst>
          </p:cNvPr>
          <p:cNvSpPr>
            <a:spLocks noChangeArrowheads="1"/>
          </p:cNvSpPr>
          <p:nvPr/>
        </p:nvSpPr>
        <p:spPr bwMode="auto">
          <a:xfrm>
            <a:off x="920750" y="2360613"/>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419" name="AutoShape 92">
            <a:extLst>
              <a:ext uri="{FF2B5EF4-FFF2-40B4-BE49-F238E27FC236}">
                <a16:creationId xmlns:a16="http://schemas.microsoft.com/office/drawing/2014/main" id="{691D5CAA-FC06-4855-8CD3-133D2CB018FD}"/>
              </a:ext>
            </a:extLst>
          </p:cNvPr>
          <p:cNvSpPr>
            <a:spLocks noChangeArrowheads="1"/>
          </p:cNvSpPr>
          <p:nvPr/>
        </p:nvSpPr>
        <p:spPr bwMode="auto">
          <a:xfrm>
            <a:off x="1301750" y="3503613"/>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20" name="AutoShape 93">
            <a:extLst>
              <a:ext uri="{FF2B5EF4-FFF2-40B4-BE49-F238E27FC236}">
                <a16:creationId xmlns:a16="http://schemas.microsoft.com/office/drawing/2014/main" id="{610A76BE-2377-4118-962D-2DFD275EF1C4}"/>
              </a:ext>
            </a:extLst>
          </p:cNvPr>
          <p:cNvSpPr>
            <a:spLocks noChangeArrowheads="1"/>
          </p:cNvSpPr>
          <p:nvPr/>
        </p:nvSpPr>
        <p:spPr bwMode="auto">
          <a:xfrm>
            <a:off x="3962400" y="3810000"/>
            <a:ext cx="1676400" cy="304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NOISE</a:t>
            </a:r>
          </a:p>
        </p:txBody>
      </p:sp>
      <p:sp>
        <p:nvSpPr>
          <p:cNvPr id="14421" name="AutoShape 94">
            <a:extLst>
              <a:ext uri="{FF2B5EF4-FFF2-40B4-BE49-F238E27FC236}">
                <a16:creationId xmlns:a16="http://schemas.microsoft.com/office/drawing/2014/main" id="{005521C5-FDAD-4ED2-BB22-E38FA314079C}"/>
              </a:ext>
            </a:extLst>
          </p:cNvPr>
          <p:cNvSpPr>
            <a:spLocks noChangeArrowheads="1"/>
          </p:cNvSpPr>
          <p:nvPr/>
        </p:nvSpPr>
        <p:spPr bwMode="auto">
          <a:xfrm rot="-9569044">
            <a:off x="2590800" y="3581400"/>
            <a:ext cx="1433513" cy="147638"/>
          </a:xfrm>
          <a:prstGeom prst="rightArrow">
            <a:avLst>
              <a:gd name="adj1" fmla="val 50000"/>
              <a:gd name="adj2" fmla="val 2427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22" name="AutoShape 95">
            <a:extLst>
              <a:ext uri="{FF2B5EF4-FFF2-40B4-BE49-F238E27FC236}">
                <a16:creationId xmlns:a16="http://schemas.microsoft.com/office/drawing/2014/main" id="{446908A5-F5CF-404B-9366-AC96BDD7C846}"/>
              </a:ext>
            </a:extLst>
          </p:cNvPr>
          <p:cNvSpPr>
            <a:spLocks noChangeArrowheads="1"/>
          </p:cNvSpPr>
          <p:nvPr/>
        </p:nvSpPr>
        <p:spPr bwMode="auto">
          <a:xfrm>
            <a:off x="2749550" y="2817813"/>
            <a:ext cx="1066800" cy="485775"/>
          </a:xfrm>
          <a:prstGeom prst="rightArrow">
            <a:avLst>
              <a:gd name="adj1" fmla="val 50000"/>
              <a:gd name="adj2" fmla="val 5490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23" name="AutoShape 96">
            <a:extLst>
              <a:ext uri="{FF2B5EF4-FFF2-40B4-BE49-F238E27FC236}">
                <a16:creationId xmlns:a16="http://schemas.microsoft.com/office/drawing/2014/main" id="{FF813D98-CB5D-4569-81B6-D246564CF20E}"/>
              </a:ext>
            </a:extLst>
          </p:cNvPr>
          <p:cNvSpPr>
            <a:spLocks noChangeArrowheads="1"/>
          </p:cNvSpPr>
          <p:nvPr/>
        </p:nvSpPr>
        <p:spPr bwMode="auto">
          <a:xfrm>
            <a:off x="3816350" y="2360613"/>
            <a:ext cx="19050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CHANNEL</a:t>
            </a:r>
          </a:p>
          <a:p>
            <a:pPr algn="ctr" eaLnBrk="1" hangingPunct="1"/>
            <a:r>
              <a:rPr lang="en-US" altLang="en-US"/>
              <a:t>OR</a:t>
            </a:r>
          </a:p>
          <a:p>
            <a:pPr algn="ctr" eaLnBrk="1" hangingPunct="1"/>
            <a:r>
              <a:rPr lang="en-US" altLang="en-US"/>
              <a:t>MEDIUM</a:t>
            </a:r>
          </a:p>
        </p:txBody>
      </p:sp>
      <p:sp>
        <p:nvSpPr>
          <p:cNvPr id="14424" name="AutoShape 97">
            <a:extLst>
              <a:ext uri="{FF2B5EF4-FFF2-40B4-BE49-F238E27FC236}">
                <a16:creationId xmlns:a16="http://schemas.microsoft.com/office/drawing/2014/main" id="{9E28DDAD-F775-4858-A9D1-A771935ED89B}"/>
              </a:ext>
            </a:extLst>
          </p:cNvPr>
          <p:cNvSpPr>
            <a:spLocks noChangeArrowheads="1"/>
          </p:cNvSpPr>
          <p:nvPr/>
        </p:nvSpPr>
        <p:spPr bwMode="auto">
          <a:xfrm>
            <a:off x="5721350" y="2817813"/>
            <a:ext cx="838200" cy="485775"/>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25" name="AutoShape 98">
            <a:extLst>
              <a:ext uri="{FF2B5EF4-FFF2-40B4-BE49-F238E27FC236}">
                <a16:creationId xmlns:a16="http://schemas.microsoft.com/office/drawing/2014/main" id="{81AF9480-1DAA-4BDE-92BC-C9E4DE8443AE}"/>
              </a:ext>
            </a:extLst>
          </p:cNvPr>
          <p:cNvSpPr>
            <a:spLocks noChangeArrowheads="1"/>
          </p:cNvSpPr>
          <p:nvPr/>
        </p:nvSpPr>
        <p:spPr bwMode="auto">
          <a:xfrm>
            <a:off x="6559550" y="2360613"/>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426" name="AutoShape 99">
            <a:extLst>
              <a:ext uri="{FF2B5EF4-FFF2-40B4-BE49-F238E27FC236}">
                <a16:creationId xmlns:a16="http://schemas.microsoft.com/office/drawing/2014/main" id="{814CDF88-160D-47F9-924D-2DE342079328}"/>
              </a:ext>
            </a:extLst>
          </p:cNvPr>
          <p:cNvSpPr>
            <a:spLocks noChangeArrowheads="1"/>
          </p:cNvSpPr>
          <p:nvPr/>
        </p:nvSpPr>
        <p:spPr bwMode="auto">
          <a:xfrm>
            <a:off x="7321550" y="3503613"/>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27" name="AutoShape 100">
            <a:extLst>
              <a:ext uri="{FF2B5EF4-FFF2-40B4-BE49-F238E27FC236}">
                <a16:creationId xmlns:a16="http://schemas.microsoft.com/office/drawing/2014/main" id="{315DA0CE-6F8C-4072-9B71-FAF30F8D5F95}"/>
              </a:ext>
            </a:extLst>
          </p:cNvPr>
          <p:cNvSpPr>
            <a:spLocks noChangeArrowheads="1"/>
          </p:cNvSpPr>
          <p:nvPr/>
        </p:nvSpPr>
        <p:spPr bwMode="auto">
          <a:xfrm>
            <a:off x="5721350" y="4799013"/>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28" name="AutoShape 101">
            <a:extLst>
              <a:ext uri="{FF2B5EF4-FFF2-40B4-BE49-F238E27FC236}">
                <a16:creationId xmlns:a16="http://schemas.microsoft.com/office/drawing/2014/main" id="{19F5D571-F012-4D6D-93C1-75CED72450D1}"/>
              </a:ext>
            </a:extLst>
          </p:cNvPr>
          <p:cNvSpPr>
            <a:spLocks noChangeArrowheads="1"/>
          </p:cNvSpPr>
          <p:nvPr/>
        </p:nvSpPr>
        <p:spPr bwMode="auto">
          <a:xfrm>
            <a:off x="3816350" y="4494213"/>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429" name="AutoShape 102">
            <a:extLst>
              <a:ext uri="{FF2B5EF4-FFF2-40B4-BE49-F238E27FC236}">
                <a16:creationId xmlns:a16="http://schemas.microsoft.com/office/drawing/2014/main" id="{4F71D0FD-7148-4A66-921C-66D49A891E37}"/>
              </a:ext>
            </a:extLst>
          </p:cNvPr>
          <p:cNvSpPr>
            <a:spLocks noChangeArrowheads="1"/>
          </p:cNvSpPr>
          <p:nvPr/>
        </p:nvSpPr>
        <p:spPr bwMode="auto">
          <a:xfrm>
            <a:off x="1530350" y="4799013"/>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30" name="AutoShape 103">
            <a:extLst>
              <a:ext uri="{FF2B5EF4-FFF2-40B4-BE49-F238E27FC236}">
                <a16:creationId xmlns:a16="http://schemas.microsoft.com/office/drawing/2014/main" id="{58D9BF86-FBE4-448F-8A52-3F23E32CBF58}"/>
              </a:ext>
            </a:extLst>
          </p:cNvPr>
          <p:cNvSpPr>
            <a:spLocks noChangeArrowheads="1"/>
          </p:cNvSpPr>
          <p:nvPr/>
        </p:nvSpPr>
        <p:spPr bwMode="auto">
          <a:xfrm>
            <a:off x="920750" y="2360613"/>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431" name="AutoShape 104">
            <a:extLst>
              <a:ext uri="{FF2B5EF4-FFF2-40B4-BE49-F238E27FC236}">
                <a16:creationId xmlns:a16="http://schemas.microsoft.com/office/drawing/2014/main" id="{D9EA44A1-F466-40E2-887C-4BBCBE4F6F8C}"/>
              </a:ext>
            </a:extLst>
          </p:cNvPr>
          <p:cNvSpPr>
            <a:spLocks noChangeArrowheads="1"/>
          </p:cNvSpPr>
          <p:nvPr/>
        </p:nvSpPr>
        <p:spPr bwMode="auto">
          <a:xfrm>
            <a:off x="1301750" y="3503613"/>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32" name="AutoShape 105">
            <a:extLst>
              <a:ext uri="{FF2B5EF4-FFF2-40B4-BE49-F238E27FC236}">
                <a16:creationId xmlns:a16="http://schemas.microsoft.com/office/drawing/2014/main" id="{265F1F2A-DA20-4414-9B2F-E5C61D88C592}"/>
              </a:ext>
            </a:extLst>
          </p:cNvPr>
          <p:cNvSpPr>
            <a:spLocks noChangeArrowheads="1"/>
          </p:cNvSpPr>
          <p:nvPr/>
        </p:nvSpPr>
        <p:spPr bwMode="auto">
          <a:xfrm rot="-5400000">
            <a:off x="4686300" y="3543300"/>
            <a:ext cx="381000" cy="152400"/>
          </a:xfrm>
          <a:prstGeom prst="rightArrow">
            <a:avLst>
              <a:gd name="adj1" fmla="val 50000"/>
              <a:gd name="adj2" fmla="val 6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33" name="AutoShape 106">
            <a:extLst>
              <a:ext uri="{FF2B5EF4-FFF2-40B4-BE49-F238E27FC236}">
                <a16:creationId xmlns:a16="http://schemas.microsoft.com/office/drawing/2014/main" id="{FE616EA6-0C98-459C-89BF-29FFC50550D9}"/>
              </a:ext>
            </a:extLst>
          </p:cNvPr>
          <p:cNvSpPr>
            <a:spLocks noChangeArrowheads="1"/>
          </p:cNvSpPr>
          <p:nvPr/>
        </p:nvSpPr>
        <p:spPr bwMode="auto">
          <a:xfrm>
            <a:off x="3962400" y="3810000"/>
            <a:ext cx="1676400" cy="304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NOISE</a:t>
            </a:r>
          </a:p>
        </p:txBody>
      </p:sp>
      <p:sp>
        <p:nvSpPr>
          <p:cNvPr id="14434" name="AutoShape 107">
            <a:extLst>
              <a:ext uri="{FF2B5EF4-FFF2-40B4-BE49-F238E27FC236}">
                <a16:creationId xmlns:a16="http://schemas.microsoft.com/office/drawing/2014/main" id="{8284DD32-1DB0-407A-8D79-2F201F4D8E76}"/>
              </a:ext>
            </a:extLst>
          </p:cNvPr>
          <p:cNvSpPr>
            <a:spLocks noChangeArrowheads="1"/>
          </p:cNvSpPr>
          <p:nvPr/>
        </p:nvSpPr>
        <p:spPr bwMode="auto">
          <a:xfrm rot="-9569044">
            <a:off x="2590800" y="3581400"/>
            <a:ext cx="1433513" cy="147638"/>
          </a:xfrm>
          <a:prstGeom prst="rightArrow">
            <a:avLst>
              <a:gd name="adj1" fmla="val 50000"/>
              <a:gd name="adj2" fmla="val 2427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35" name="AutoShape 108">
            <a:extLst>
              <a:ext uri="{FF2B5EF4-FFF2-40B4-BE49-F238E27FC236}">
                <a16:creationId xmlns:a16="http://schemas.microsoft.com/office/drawing/2014/main" id="{7D53077E-9D04-4BC6-9BC7-50AEA61FB941}"/>
              </a:ext>
            </a:extLst>
          </p:cNvPr>
          <p:cNvSpPr>
            <a:spLocks noChangeArrowheads="1"/>
          </p:cNvSpPr>
          <p:nvPr/>
        </p:nvSpPr>
        <p:spPr bwMode="auto">
          <a:xfrm>
            <a:off x="2749550" y="2817813"/>
            <a:ext cx="1066800" cy="485775"/>
          </a:xfrm>
          <a:prstGeom prst="rightArrow">
            <a:avLst>
              <a:gd name="adj1" fmla="val 50000"/>
              <a:gd name="adj2" fmla="val 5490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36" name="AutoShape 109">
            <a:extLst>
              <a:ext uri="{FF2B5EF4-FFF2-40B4-BE49-F238E27FC236}">
                <a16:creationId xmlns:a16="http://schemas.microsoft.com/office/drawing/2014/main" id="{30CF6251-D76E-4250-8888-6AD4DC0DEDD9}"/>
              </a:ext>
            </a:extLst>
          </p:cNvPr>
          <p:cNvSpPr>
            <a:spLocks noChangeArrowheads="1"/>
          </p:cNvSpPr>
          <p:nvPr/>
        </p:nvSpPr>
        <p:spPr bwMode="auto">
          <a:xfrm>
            <a:off x="3816350" y="2360613"/>
            <a:ext cx="19050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CHANNEL</a:t>
            </a:r>
          </a:p>
          <a:p>
            <a:pPr algn="ctr" eaLnBrk="1" hangingPunct="1"/>
            <a:r>
              <a:rPr lang="en-US" altLang="en-US"/>
              <a:t>OR</a:t>
            </a:r>
          </a:p>
          <a:p>
            <a:pPr algn="ctr" eaLnBrk="1" hangingPunct="1"/>
            <a:r>
              <a:rPr lang="en-US" altLang="en-US"/>
              <a:t>MEDIUM</a:t>
            </a:r>
          </a:p>
        </p:txBody>
      </p:sp>
      <p:sp>
        <p:nvSpPr>
          <p:cNvPr id="14437" name="AutoShape 110">
            <a:extLst>
              <a:ext uri="{FF2B5EF4-FFF2-40B4-BE49-F238E27FC236}">
                <a16:creationId xmlns:a16="http://schemas.microsoft.com/office/drawing/2014/main" id="{E9780A09-6CDD-41EB-AC73-69E235D4E4AD}"/>
              </a:ext>
            </a:extLst>
          </p:cNvPr>
          <p:cNvSpPr>
            <a:spLocks noChangeArrowheads="1"/>
          </p:cNvSpPr>
          <p:nvPr/>
        </p:nvSpPr>
        <p:spPr bwMode="auto">
          <a:xfrm>
            <a:off x="5721350" y="2817813"/>
            <a:ext cx="838200" cy="485775"/>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38" name="AutoShape 111">
            <a:extLst>
              <a:ext uri="{FF2B5EF4-FFF2-40B4-BE49-F238E27FC236}">
                <a16:creationId xmlns:a16="http://schemas.microsoft.com/office/drawing/2014/main" id="{0B979099-6CD8-46D9-854D-B746CFD4F623}"/>
              </a:ext>
            </a:extLst>
          </p:cNvPr>
          <p:cNvSpPr>
            <a:spLocks noChangeArrowheads="1"/>
          </p:cNvSpPr>
          <p:nvPr/>
        </p:nvSpPr>
        <p:spPr bwMode="auto">
          <a:xfrm>
            <a:off x="6559550" y="2360613"/>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439" name="AutoShape 112">
            <a:extLst>
              <a:ext uri="{FF2B5EF4-FFF2-40B4-BE49-F238E27FC236}">
                <a16:creationId xmlns:a16="http://schemas.microsoft.com/office/drawing/2014/main" id="{CCD1241C-DEAE-4EC1-9DE9-6DD5165DBA06}"/>
              </a:ext>
            </a:extLst>
          </p:cNvPr>
          <p:cNvSpPr>
            <a:spLocks noChangeArrowheads="1"/>
          </p:cNvSpPr>
          <p:nvPr/>
        </p:nvSpPr>
        <p:spPr bwMode="auto">
          <a:xfrm>
            <a:off x="7321550" y="3503613"/>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40" name="AutoShape 113">
            <a:extLst>
              <a:ext uri="{FF2B5EF4-FFF2-40B4-BE49-F238E27FC236}">
                <a16:creationId xmlns:a16="http://schemas.microsoft.com/office/drawing/2014/main" id="{181CFAB2-EDD7-40D4-BC22-A400CE1D90FA}"/>
              </a:ext>
            </a:extLst>
          </p:cNvPr>
          <p:cNvSpPr>
            <a:spLocks noChangeArrowheads="1"/>
          </p:cNvSpPr>
          <p:nvPr/>
        </p:nvSpPr>
        <p:spPr bwMode="auto">
          <a:xfrm>
            <a:off x="5721350" y="4799013"/>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41" name="AutoShape 114">
            <a:extLst>
              <a:ext uri="{FF2B5EF4-FFF2-40B4-BE49-F238E27FC236}">
                <a16:creationId xmlns:a16="http://schemas.microsoft.com/office/drawing/2014/main" id="{BDCE16E0-EF7D-43A5-86E5-654ACA2DE28B}"/>
              </a:ext>
            </a:extLst>
          </p:cNvPr>
          <p:cNvSpPr>
            <a:spLocks noChangeArrowheads="1"/>
          </p:cNvSpPr>
          <p:nvPr/>
        </p:nvSpPr>
        <p:spPr bwMode="auto">
          <a:xfrm>
            <a:off x="3816350" y="4494213"/>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442" name="AutoShape 115">
            <a:extLst>
              <a:ext uri="{FF2B5EF4-FFF2-40B4-BE49-F238E27FC236}">
                <a16:creationId xmlns:a16="http://schemas.microsoft.com/office/drawing/2014/main" id="{807343EA-B828-47B0-B039-A418BB28B3DE}"/>
              </a:ext>
            </a:extLst>
          </p:cNvPr>
          <p:cNvSpPr>
            <a:spLocks noChangeArrowheads="1"/>
          </p:cNvSpPr>
          <p:nvPr/>
        </p:nvSpPr>
        <p:spPr bwMode="auto">
          <a:xfrm>
            <a:off x="1530350" y="4799013"/>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43" name="AutoShape 116">
            <a:extLst>
              <a:ext uri="{FF2B5EF4-FFF2-40B4-BE49-F238E27FC236}">
                <a16:creationId xmlns:a16="http://schemas.microsoft.com/office/drawing/2014/main" id="{BCCC8B3A-1351-41AF-B6BF-171AA4623D71}"/>
              </a:ext>
            </a:extLst>
          </p:cNvPr>
          <p:cNvSpPr>
            <a:spLocks noChangeArrowheads="1"/>
          </p:cNvSpPr>
          <p:nvPr/>
        </p:nvSpPr>
        <p:spPr bwMode="auto">
          <a:xfrm>
            <a:off x="920750" y="2360613"/>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444" name="AutoShape 117">
            <a:extLst>
              <a:ext uri="{FF2B5EF4-FFF2-40B4-BE49-F238E27FC236}">
                <a16:creationId xmlns:a16="http://schemas.microsoft.com/office/drawing/2014/main" id="{5BDB567D-77DD-436D-8BD1-63C1AD6D94C9}"/>
              </a:ext>
            </a:extLst>
          </p:cNvPr>
          <p:cNvSpPr>
            <a:spLocks noChangeArrowheads="1"/>
          </p:cNvSpPr>
          <p:nvPr/>
        </p:nvSpPr>
        <p:spPr bwMode="auto">
          <a:xfrm>
            <a:off x="1301750" y="3503613"/>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45" name="AutoShape 118">
            <a:extLst>
              <a:ext uri="{FF2B5EF4-FFF2-40B4-BE49-F238E27FC236}">
                <a16:creationId xmlns:a16="http://schemas.microsoft.com/office/drawing/2014/main" id="{444672ED-E972-47EC-8C20-7324A88264BD}"/>
              </a:ext>
            </a:extLst>
          </p:cNvPr>
          <p:cNvSpPr>
            <a:spLocks noChangeArrowheads="1"/>
          </p:cNvSpPr>
          <p:nvPr/>
        </p:nvSpPr>
        <p:spPr bwMode="auto">
          <a:xfrm rot="-1570760">
            <a:off x="5562600" y="3581400"/>
            <a:ext cx="1069975" cy="152400"/>
          </a:xfrm>
          <a:prstGeom prst="rightArrow">
            <a:avLst>
              <a:gd name="adj1" fmla="val 50000"/>
              <a:gd name="adj2" fmla="val 1755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46" name="AutoShape 119">
            <a:extLst>
              <a:ext uri="{FF2B5EF4-FFF2-40B4-BE49-F238E27FC236}">
                <a16:creationId xmlns:a16="http://schemas.microsoft.com/office/drawing/2014/main" id="{B81BB34F-839C-417A-B4FD-A15F85895FD8}"/>
              </a:ext>
            </a:extLst>
          </p:cNvPr>
          <p:cNvSpPr>
            <a:spLocks noChangeArrowheads="1"/>
          </p:cNvSpPr>
          <p:nvPr/>
        </p:nvSpPr>
        <p:spPr bwMode="auto">
          <a:xfrm rot="-5400000">
            <a:off x="4694238" y="3546475"/>
            <a:ext cx="381000" cy="152400"/>
          </a:xfrm>
          <a:prstGeom prst="rightArrow">
            <a:avLst>
              <a:gd name="adj1" fmla="val 50000"/>
              <a:gd name="adj2" fmla="val 6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47" name="AutoShape 120">
            <a:extLst>
              <a:ext uri="{FF2B5EF4-FFF2-40B4-BE49-F238E27FC236}">
                <a16:creationId xmlns:a16="http://schemas.microsoft.com/office/drawing/2014/main" id="{9C98672D-D4CC-451D-83C0-0620F55339BF}"/>
              </a:ext>
            </a:extLst>
          </p:cNvPr>
          <p:cNvSpPr>
            <a:spLocks noChangeArrowheads="1"/>
          </p:cNvSpPr>
          <p:nvPr/>
        </p:nvSpPr>
        <p:spPr bwMode="auto">
          <a:xfrm>
            <a:off x="3970338" y="3813175"/>
            <a:ext cx="1676400" cy="304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NOISE</a:t>
            </a:r>
          </a:p>
        </p:txBody>
      </p:sp>
      <p:sp>
        <p:nvSpPr>
          <p:cNvPr id="14448" name="AutoShape 121">
            <a:extLst>
              <a:ext uri="{FF2B5EF4-FFF2-40B4-BE49-F238E27FC236}">
                <a16:creationId xmlns:a16="http://schemas.microsoft.com/office/drawing/2014/main" id="{E8795E86-D70C-4F67-9DCF-B80BB010150A}"/>
              </a:ext>
            </a:extLst>
          </p:cNvPr>
          <p:cNvSpPr>
            <a:spLocks noChangeArrowheads="1"/>
          </p:cNvSpPr>
          <p:nvPr/>
        </p:nvSpPr>
        <p:spPr bwMode="auto">
          <a:xfrm rot="-9569044">
            <a:off x="2598738" y="3584575"/>
            <a:ext cx="1433512" cy="147638"/>
          </a:xfrm>
          <a:prstGeom prst="rightArrow">
            <a:avLst>
              <a:gd name="adj1" fmla="val 50000"/>
              <a:gd name="adj2" fmla="val 2427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49" name="AutoShape 122">
            <a:extLst>
              <a:ext uri="{FF2B5EF4-FFF2-40B4-BE49-F238E27FC236}">
                <a16:creationId xmlns:a16="http://schemas.microsoft.com/office/drawing/2014/main" id="{5B060B1B-C1AE-468F-A1F9-EFA8A3A3D08E}"/>
              </a:ext>
            </a:extLst>
          </p:cNvPr>
          <p:cNvSpPr>
            <a:spLocks noChangeArrowheads="1"/>
          </p:cNvSpPr>
          <p:nvPr/>
        </p:nvSpPr>
        <p:spPr bwMode="auto">
          <a:xfrm>
            <a:off x="2757488" y="2820988"/>
            <a:ext cx="1066800" cy="485775"/>
          </a:xfrm>
          <a:prstGeom prst="rightArrow">
            <a:avLst>
              <a:gd name="adj1" fmla="val 50000"/>
              <a:gd name="adj2" fmla="val 5490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50" name="AutoShape 123">
            <a:extLst>
              <a:ext uri="{FF2B5EF4-FFF2-40B4-BE49-F238E27FC236}">
                <a16:creationId xmlns:a16="http://schemas.microsoft.com/office/drawing/2014/main" id="{75F1E47C-D012-4B5F-8C5D-9293A2A125CE}"/>
              </a:ext>
            </a:extLst>
          </p:cNvPr>
          <p:cNvSpPr>
            <a:spLocks noChangeArrowheads="1"/>
          </p:cNvSpPr>
          <p:nvPr/>
        </p:nvSpPr>
        <p:spPr bwMode="auto">
          <a:xfrm>
            <a:off x="3824288" y="2363788"/>
            <a:ext cx="19050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CHANNEL</a:t>
            </a:r>
          </a:p>
          <a:p>
            <a:pPr algn="ctr" eaLnBrk="1" hangingPunct="1"/>
            <a:r>
              <a:rPr lang="en-US" altLang="en-US"/>
              <a:t>OR</a:t>
            </a:r>
          </a:p>
          <a:p>
            <a:pPr algn="ctr" eaLnBrk="1" hangingPunct="1"/>
            <a:r>
              <a:rPr lang="en-US" altLang="en-US"/>
              <a:t>MEDIUM</a:t>
            </a:r>
          </a:p>
        </p:txBody>
      </p:sp>
      <p:sp>
        <p:nvSpPr>
          <p:cNvPr id="14451" name="AutoShape 124">
            <a:extLst>
              <a:ext uri="{FF2B5EF4-FFF2-40B4-BE49-F238E27FC236}">
                <a16:creationId xmlns:a16="http://schemas.microsoft.com/office/drawing/2014/main" id="{92898160-833F-4670-BD4E-19FD10A345FD}"/>
              </a:ext>
            </a:extLst>
          </p:cNvPr>
          <p:cNvSpPr>
            <a:spLocks noChangeArrowheads="1"/>
          </p:cNvSpPr>
          <p:nvPr/>
        </p:nvSpPr>
        <p:spPr bwMode="auto">
          <a:xfrm>
            <a:off x="5729288" y="2820988"/>
            <a:ext cx="838200" cy="485775"/>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52" name="AutoShape 125">
            <a:extLst>
              <a:ext uri="{FF2B5EF4-FFF2-40B4-BE49-F238E27FC236}">
                <a16:creationId xmlns:a16="http://schemas.microsoft.com/office/drawing/2014/main" id="{1805221F-6A8A-4D73-95D2-07C1E210CF23}"/>
              </a:ext>
            </a:extLst>
          </p:cNvPr>
          <p:cNvSpPr>
            <a:spLocks noChangeArrowheads="1"/>
          </p:cNvSpPr>
          <p:nvPr/>
        </p:nvSpPr>
        <p:spPr bwMode="auto">
          <a:xfrm>
            <a:off x="6567488" y="2363788"/>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453" name="AutoShape 126">
            <a:extLst>
              <a:ext uri="{FF2B5EF4-FFF2-40B4-BE49-F238E27FC236}">
                <a16:creationId xmlns:a16="http://schemas.microsoft.com/office/drawing/2014/main" id="{4EC0B8AF-F9C9-4367-B66F-EF4616370112}"/>
              </a:ext>
            </a:extLst>
          </p:cNvPr>
          <p:cNvSpPr>
            <a:spLocks noChangeArrowheads="1"/>
          </p:cNvSpPr>
          <p:nvPr/>
        </p:nvSpPr>
        <p:spPr bwMode="auto">
          <a:xfrm>
            <a:off x="7329488" y="3506788"/>
            <a:ext cx="228600" cy="13716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54" name="AutoShape 127">
            <a:extLst>
              <a:ext uri="{FF2B5EF4-FFF2-40B4-BE49-F238E27FC236}">
                <a16:creationId xmlns:a16="http://schemas.microsoft.com/office/drawing/2014/main" id="{80AB24B8-7759-442D-8179-80FE2E6783C5}"/>
              </a:ext>
            </a:extLst>
          </p:cNvPr>
          <p:cNvSpPr>
            <a:spLocks noChangeArrowheads="1"/>
          </p:cNvSpPr>
          <p:nvPr/>
        </p:nvSpPr>
        <p:spPr bwMode="auto">
          <a:xfrm>
            <a:off x="5729288" y="4802188"/>
            <a:ext cx="18288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55" name="AutoShape 128">
            <a:extLst>
              <a:ext uri="{FF2B5EF4-FFF2-40B4-BE49-F238E27FC236}">
                <a16:creationId xmlns:a16="http://schemas.microsoft.com/office/drawing/2014/main" id="{B58B7BA1-A3C2-48C2-AAAA-894206C62900}"/>
              </a:ext>
            </a:extLst>
          </p:cNvPr>
          <p:cNvSpPr>
            <a:spLocks noChangeArrowheads="1"/>
          </p:cNvSpPr>
          <p:nvPr/>
        </p:nvSpPr>
        <p:spPr bwMode="auto">
          <a:xfrm>
            <a:off x="3824288" y="4497388"/>
            <a:ext cx="1905000" cy="6858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456" name="AutoShape 129">
            <a:extLst>
              <a:ext uri="{FF2B5EF4-FFF2-40B4-BE49-F238E27FC236}">
                <a16:creationId xmlns:a16="http://schemas.microsoft.com/office/drawing/2014/main" id="{3102D8D5-8E05-414B-9C0A-712B31B54B09}"/>
              </a:ext>
            </a:extLst>
          </p:cNvPr>
          <p:cNvSpPr>
            <a:spLocks noChangeArrowheads="1"/>
          </p:cNvSpPr>
          <p:nvPr/>
        </p:nvSpPr>
        <p:spPr bwMode="auto">
          <a:xfrm>
            <a:off x="1538288" y="4802188"/>
            <a:ext cx="2286000" cy="1524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57" name="AutoShape 130">
            <a:extLst>
              <a:ext uri="{FF2B5EF4-FFF2-40B4-BE49-F238E27FC236}">
                <a16:creationId xmlns:a16="http://schemas.microsoft.com/office/drawing/2014/main" id="{5737CC11-361D-4D35-9090-8F10BF675A8D}"/>
              </a:ext>
            </a:extLst>
          </p:cNvPr>
          <p:cNvSpPr>
            <a:spLocks noChangeArrowheads="1"/>
          </p:cNvSpPr>
          <p:nvPr/>
        </p:nvSpPr>
        <p:spPr bwMode="auto">
          <a:xfrm>
            <a:off x="928688" y="2363788"/>
            <a:ext cx="18288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458" name="AutoShape 131">
            <a:extLst>
              <a:ext uri="{FF2B5EF4-FFF2-40B4-BE49-F238E27FC236}">
                <a16:creationId xmlns:a16="http://schemas.microsoft.com/office/drawing/2014/main" id="{8D1D1E71-4FBE-4F2B-9913-F887FAA3447B}"/>
              </a:ext>
            </a:extLst>
          </p:cNvPr>
          <p:cNvSpPr>
            <a:spLocks noChangeArrowheads="1"/>
          </p:cNvSpPr>
          <p:nvPr/>
        </p:nvSpPr>
        <p:spPr bwMode="auto">
          <a:xfrm>
            <a:off x="1309688" y="3506788"/>
            <a:ext cx="381000" cy="1447800"/>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59" name="AutoShape 138">
            <a:extLst>
              <a:ext uri="{FF2B5EF4-FFF2-40B4-BE49-F238E27FC236}">
                <a16:creationId xmlns:a16="http://schemas.microsoft.com/office/drawing/2014/main" id="{E1C4EB5D-6337-4139-8651-6B5DFE276C8B}"/>
              </a:ext>
            </a:extLst>
          </p:cNvPr>
          <p:cNvSpPr>
            <a:spLocks noChangeArrowheads="1"/>
          </p:cNvSpPr>
          <p:nvPr/>
        </p:nvSpPr>
        <p:spPr bwMode="auto">
          <a:xfrm>
            <a:off x="3824288" y="2363788"/>
            <a:ext cx="1905000" cy="114300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CHANNEL</a:t>
            </a:r>
          </a:p>
          <a:p>
            <a:pPr algn="ctr" eaLnBrk="1" hangingPunct="1"/>
            <a:r>
              <a:rPr lang="en-US" altLang="en-US"/>
              <a:t>OR</a:t>
            </a:r>
          </a:p>
          <a:p>
            <a:pPr algn="ctr" eaLnBrk="1" hangingPunct="1"/>
            <a:r>
              <a:rPr lang="en-US" altLang="en-US"/>
              <a:t>MEDIUM</a:t>
            </a:r>
          </a:p>
        </p:txBody>
      </p:sp>
      <p:grpSp>
        <p:nvGrpSpPr>
          <p:cNvPr id="14460" name="Group 147">
            <a:extLst>
              <a:ext uri="{FF2B5EF4-FFF2-40B4-BE49-F238E27FC236}">
                <a16:creationId xmlns:a16="http://schemas.microsoft.com/office/drawing/2014/main" id="{7084F630-9125-4ED8-B951-21F08F0CC7E2}"/>
              </a:ext>
            </a:extLst>
          </p:cNvPr>
          <p:cNvGrpSpPr>
            <a:grpSpLocks/>
          </p:cNvGrpSpPr>
          <p:nvPr/>
        </p:nvGrpSpPr>
        <p:grpSpPr bwMode="auto">
          <a:xfrm>
            <a:off x="928688" y="2363788"/>
            <a:ext cx="7467600" cy="2819400"/>
            <a:chOff x="585" y="1489"/>
            <a:chExt cx="4704" cy="1776"/>
          </a:xfrm>
        </p:grpSpPr>
        <p:sp>
          <p:nvSpPr>
            <p:cNvPr id="14461" name="AutoShape 132">
              <a:extLst>
                <a:ext uri="{FF2B5EF4-FFF2-40B4-BE49-F238E27FC236}">
                  <a16:creationId xmlns:a16="http://schemas.microsoft.com/office/drawing/2014/main" id="{2AEA677A-BD78-4DDE-8EAA-F9CBDC63F826}"/>
                </a:ext>
              </a:extLst>
            </p:cNvPr>
            <p:cNvSpPr>
              <a:spLocks noChangeArrowheads="1"/>
            </p:cNvSpPr>
            <p:nvPr/>
          </p:nvSpPr>
          <p:spPr bwMode="auto">
            <a:xfrm rot="10800000">
              <a:off x="3024" y="2592"/>
              <a:ext cx="96" cy="240"/>
            </a:xfrm>
            <a:prstGeom prst="upArrow">
              <a:avLst>
                <a:gd name="adj1" fmla="val 50000"/>
                <a:gd name="adj2" fmla="val 6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62" name="AutoShape 133">
              <a:extLst>
                <a:ext uri="{FF2B5EF4-FFF2-40B4-BE49-F238E27FC236}">
                  <a16:creationId xmlns:a16="http://schemas.microsoft.com/office/drawing/2014/main" id="{FC7A9A4E-7463-47C6-90B9-881C6C206FDD}"/>
                </a:ext>
              </a:extLst>
            </p:cNvPr>
            <p:cNvSpPr>
              <a:spLocks noChangeArrowheads="1"/>
            </p:cNvSpPr>
            <p:nvPr/>
          </p:nvSpPr>
          <p:spPr bwMode="auto">
            <a:xfrm rot="-1570760">
              <a:off x="3504" y="2256"/>
              <a:ext cx="674" cy="96"/>
            </a:xfrm>
            <a:prstGeom prst="rightArrow">
              <a:avLst>
                <a:gd name="adj1" fmla="val 50000"/>
                <a:gd name="adj2" fmla="val 1755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63" name="AutoShape 134">
              <a:extLst>
                <a:ext uri="{FF2B5EF4-FFF2-40B4-BE49-F238E27FC236}">
                  <a16:creationId xmlns:a16="http://schemas.microsoft.com/office/drawing/2014/main" id="{67DC7BC7-23DE-4545-8346-1DE4E47ABC76}"/>
                </a:ext>
              </a:extLst>
            </p:cNvPr>
            <p:cNvSpPr>
              <a:spLocks noChangeArrowheads="1"/>
            </p:cNvSpPr>
            <p:nvPr/>
          </p:nvSpPr>
          <p:spPr bwMode="auto">
            <a:xfrm rot="-5400000">
              <a:off x="2957" y="2234"/>
              <a:ext cx="240" cy="96"/>
            </a:xfrm>
            <a:prstGeom prst="rightArrow">
              <a:avLst>
                <a:gd name="adj1" fmla="val 50000"/>
                <a:gd name="adj2" fmla="val 6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64" name="AutoShape 135">
              <a:extLst>
                <a:ext uri="{FF2B5EF4-FFF2-40B4-BE49-F238E27FC236}">
                  <a16:creationId xmlns:a16="http://schemas.microsoft.com/office/drawing/2014/main" id="{B2F43B28-8B66-4ADB-AF2A-CEF5E8D34268}"/>
                </a:ext>
              </a:extLst>
            </p:cNvPr>
            <p:cNvSpPr>
              <a:spLocks noChangeArrowheads="1"/>
            </p:cNvSpPr>
            <p:nvPr/>
          </p:nvSpPr>
          <p:spPr bwMode="auto">
            <a:xfrm>
              <a:off x="2501" y="2402"/>
              <a:ext cx="1056" cy="192"/>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NOISE</a:t>
              </a:r>
            </a:p>
          </p:txBody>
        </p:sp>
        <p:sp>
          <p:nvSpPr>
            <p:cNvPr id="14465" name="AutoShape 136">
              <a:extLst>
                <a:ext uri="{FF2B5EF4-FFF2-40B4-BE49-F238E27FC236}">
                  <a16:creationId xmlns:a16="http://schemas.microsoft.com/office/drawing/2014/main" id="{54A9CDBF-83F5-4458-B3D8-4326DD36E044}"/>
                </a:ext>
              </a:extLst>
            </p:cNvPr>
            <p:cNvSpPr>
              <a:spLocks noChangeArrowheads="1"/>
            </p:cNvSpPr>
            <p:nvPr/>
          </p:nvSpPr>
          <p:spPr bwMode="auto">
            <a:xfrm rot="-9569044">
              <a:off x="1637" y="2258"/>
              <a:ext cx="903" cy="93"/>
            </a:xfrm>
            <a:prstGeom prst="rightArrow">
              <a:avLst>
                <a:gd name="adj1" fmla="val 50000"/>
                <a:gd name="adj2" fmla="val 24274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66" name="AutoShape 137">
              <a:extLst>
                <a:ext uri="{FF2B5EF4-FFF2-40B4-BE49-F238E27FC236}">
                  <a16:creationId xmlns:a16="http://schemas.microsoft.com/office/drawing/2014/main" id="{A2A932E3-67E6-4536-BE9E-F30E05C3FF07}"/>
                </a:ext>
              </a:extLst>
            </p:cNvPr>
            <p:cNvSpPr>
              <a:spLocks noChangeArrowheads="1"/>
            </p:cNvSpPr>
            <p:nvPr/>
          </p:nvSpPr>
          <p:spPr bwMode="auto">
            <a:xfrm>
              <a:off x="1737" y="1777"/>
              <a:ext cx="672" cy="306"/>
            </a:xfrm>
            <a:prstGeom prst="rightArrow">
              <a:avLst>
                <a:gd name="adj1" fmla="val 50000"/>
                <a:gd name="adj2" fmla="val 5490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67" name="AutoShape 139">
              <a:extLst>
                <a:ext uri="{FF2B5EF4-FFF2-40B4-BE49-F238E27FC236}">
                  <a16:creationId xmlns:a16="http://schemas.microsoft.com/office/drawing/2014/main" id="{DFCC0852-62B7-4B9C-A523-EF7C54070664}"/>
                </a:ext>
              </a:extLst>
            </p:cNvPr>
            <p:cNvSpPr>
              <a:spLocks noChangeArrowheads="1"/>
            </p:cNvSpPr>
            <p:nvPr/>
          </p:nvSpPr>
          <p:spPr bwMode="auto">
            <a:xfrm>
              <a:off x="3609" y="1777"/>
              <a:ext cx="528" cy="306"/>
            </a:xfrm>
            <a:prstGeom prst="rightArrow">
              <a:avLst>
                <a:gd name="adj1" fmla="val 50000"/>
                <a:gd name="adj2" fmla="val 4313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68" name="AutoShape 140">
              <a:extLst>
                <a:ext uri="{FF2B5EF4-FFF2-40B4-BE49-F238E27FC236}">
                  <a16:creationId xmlns:a16="http://schemas.microsoft.com/office/drawing/2014/main" id="{93F435F3-CBAD-4608-8B9A-7E164F40B86C}"/>
                </a:ext>
              </a:extLst>
            </p:cNvPr>
            <p:cNvSpPr>
              <a:spLocks noChangeArrowheads="1"/>
            </p:cNvSpPr>
            <p:nvPr/>
          </p:nvSpPr>
          <p:spPr bwMode="auto">
            <a:xfrm>
              <a:off x="4137" y="1489"/>
              <a:ext cx="1152" cy="72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RECEIVER</a:t>
              </a:r>
            </a:p>
            <a:p>
              <a:pPr algn="ctr" eaLnBrk="1" hangingPunct="1"/>
              <a:r>
                <a:rPr lang="en-US" altLang="en-US"/>
                <a:t>DECODES</a:t>
              </a:r>
            </a:p>
            <a:p>
              <a:pPr algn="ctr" eaLnBrk="1" hangingPunct="1"/>
              <a:r>
                <a:rPr lang="en-US" altLang="en-US"/>
                <a:t>COMPREHENDS</a:t>
              </a:r>
            </a:p>
            <a:p>
              <a:pPr algn="ctr" eaLnBrk="1" hangingPunct="1"/>
              <a:r>
                <a:rPr lang="en-US" altLang="en-US"/>
                <a:t>INTERPRETS</a:t>
              </a:r>
            </a:p>
          </p:txBody>
        </p:sp>
        <p:sp>
          <p:nvSpPr>
            <p:cNvPr id="14469" name="AutoShape 141">
              <a:extLst>
                <a:ext uri="{FF2B5EF4-FFF2-40B4-BE49-F238E27FC236}">
                  <a16:creationId xmlns:a16="http://schemas.microsoft.com/office/drawing/2014/main" id="{B927DC5D-963D-41B8-B4A3-B7B55A42F2A5}"/>
                </a:ext>
              </a:extLst>
            </p:cNvPr>
            <p:cNvSpPr>
              <a:spLocks noChangeArrowheads="1"/>
            </p:cNvSpPr>
            <p:nvPr/>
          </p:nvSpPr>
          <p:spPr bwMode="auto">
            <a:xfrm>
              <a:off x="4617" y="2209"/>
              <a:ext cx="144" cy="864"/>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70" name="AutoShape 142">
              <a:extLst>
                <a:ext uri="{FF2B5EF4-FFF2-40B4-BE49-F238E27FC236}">
                  <a16:creationId xmlns:a16="http://schemas.microsoft.com/office/drawing/2014/main" id="{23315F37-7BE0-4FAC-B815-42CDA042BD34}"/>
                </a:ext>
              </a:extLst>
            </p:cNvPr>
            <p:cNvSpPr>
              <a:spLocks noChangeArrowheads="1"/>
            </p:cNvSpPr>
            <p:nvPr/>
          </p:nvSpPr>
          <p:spPr bwMode="auto">
            <a:xfrm>
              <a:off x="3609" y="3025"/>
              <a:ext cx="1152" cy="96"/>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71" name="AutoShape 143">
              <a:extLst>
                <a:ext uri="{FF2B5EF4-FFF2-40B4-BE49-F238E27FC236}">
                  <a16:creationId xmlns:a16="http://schemas.microsoft.com/office/drawing/2014/main" id="{43CA3AF0-CC4A-43D8-B8F1-EE9F2F2057C1}"/>
                </a:ext>
              </a:extLst>
            </p:cNvPr>
            <p:cNvSpPr>
              <a:spLocks noChangeArrowheads="1"/>
            </p:cNvSpPr>
            <p:nvPr/>
          </p:nvSpPr>
          <p:spPr bwMode="auto">
            <a:xfrm>
              <a:off x="2409" y="2833"/>
              <a:ext cx="1200" cy="432"/>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FEEDBACK/</a:t>
              </a:r>
            </a:p>
            <a:p>
              <a:pPr algn="ctr" eaLnBrk="1" hangingPunct="1"/>
              <a:r>
                <a:rPr lang="en-US" altLang="en-US"/>
                <a:t>RESPONSE</a:t>
              </a:r>
            </a:p>
          </p:txBody>
        </p:sp>
        <p:sp>
          <p:nvSpPr>
            <p:cNvPr id="14472" name="AutoShape 144">
              <a:extLst>
                <a:ext uri="{FF2B5EF4-FFF2-40B4-BE49-F238E27FC236}">
                  <a16:creationId xmlns:a16="http://schemas.microsoft.com/office/drawing/2014/main" id="{D27E217F-D69F-4FCB-8B0E-B2321F929721}"/>
                </a:ext>
              </a:extLst>
            </p:cNvPr>
            <p:cNvSpPr>
              <a:spLocks noChangeArrowheads="1"/>
            </p:cNvSpPr>
            <p:nvPr/>
          </p:nvSpPr>
          <p:spPr bwMode="auto">
            <a:xfrm>
              <a:off x="969" y="3025"/>
              <a:ext cx="1440" cy="96"/>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473" name="AutoShape 145">
              <a:extLst>
                <a:ext uri="{FF2B5EF4-FFF2-40B4-BE49-F238E27FC236}">
                  <a16:creationId xmlns:a16="http://schemas.microsoft.com/office/drawing/2014/main" id="{A20787F0-F9D2-4BEA-9D51-4A2D8C338A1D}"/>
                </a:ext>
              </a:extLst>
            </p:cNvPr>
            <p:cNvSpPr>
              <a:spLocks noChangeArrowheads="1"/>
            </p:cNvSpPr>
            <p:nvPr/>
          </p:nvSpPr>
          <p:spPr bwMode="auto">
            <a:xfrm>
              <a:off x="585" y="1489"/>
              <a:ext cx="1152" cy="720"/>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t>SOURCE</a:t>
              </a:r>
            </a:p>
            <a:p>
              <a:pPr algn="ctr" eaLnBrk="1" hangingPunct="1"/>
              <a:r>
                <a:rPr lang="en-US" altLang="en-US"/>
                <a:t>ENCODES</a:t>
              </a:r>
            </a:p>
          </p:txBody>
        </p:sp>
        <p:sp>
          <p:nvSpPr>
            <p:cNvPr id="14474" name="AutoShape 146">
              <a:extLst>
                <a:ext uri="{FF2B5EF4-FFF2-40B4-BE49-F238E27FC236}">
                  <a16:creationId xmlns:a16="http://schemas.microsoft.com/office/drawing/2014/main" id="{DD438A47-9BDD-4C3A-B81F-67A8033976E8}"/>
                </a:ext>
              </a:extLst>
            </p:cNvPr>
            <p:cNvSpPr>
              <a:spLocks noChangeArrowheads="1"/>
            </p:cNvSpPr>
            <p:nvPr/>
          </p:nvSpPr>
          <p:spPr bwMode="auto">
            <a:xfrm>
              <a:off x="825" y="2209"/>
              <a:ext cx="240" cy="912"/>
            </a:xfrm>
            <a:prstGeom prst="upArrow">
              <a:avLst>
                <a:gd name="adj1" fmla="val 50000"/>
                <a:gd name="adj2" fmla="val 9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grpSp>
    </p:spTree>
  </p:cSld>
  <p:clrMapOvr>
    <a:masterClrMapping/>
  </p:clrMapOvr>
  <p:transition>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39902DE7-2F2E-42C7-BF7E-B4245C7B8540}"/>
              </a:ext>
            </a:extLst>
          </p:cNvPr>
          <p:cNvSpPr>
            <a:spLocks noGrp="1"/>
          </p:cNvSpPr>
          <p:nvPr>
            <p:ph type="title"/>
          </p:nvPr>
        </p:nvSpPr>
        <p:spPr>
          <a:xfrm>
            <a:off x="762000" y="457200"/>
            <a:ext cx="7696200" cy="1143000"/>
          </a:xfrm>
        </p:spPr>
        <p:txBody>
          <a:bodyPr/>
          <a:lstStyle/>
          <a:p>
            <a:endParaRPr lang="en-US" altLang="en-US"/>
          </a:p>
        </p:txBody>
      </p:sp>
      <p:sp>
        <p:nvSpPr>
          <p:cNvPr id="15363" name="Content Placeholder 2">
            <a:extLst>
              <a:ext uri="{FF2B5EF4-FFF2-40B4-BE49-F238E27FC236}">
                <a16:creationId xmlns:a16="http://schemas.microsoft.com/office/drawing/2014/main" id="{7D04E7E0-C287-40B3-ACCD-7CD6EDE6B5A1}"/>
              </a:ext>
            </a:extLst>
          </p:cNvPr>
          <p:cNvSpPr>
            <a:spLocks noGrp="1"/>
          </p:cNvSpPr>
          <p:nvPr>
            <p:ph idx="1"/>
          </p:nvPr>
        </p:nvSpPr>
        <p:spPr>
          <a:xfrm>
            <a:off x="-1524000" y="0"/>
            <a:ext cx="12230100" cy="8305800"/>
          </a:xfrm>
        </p:spPr>
        <p:txBody>
          <a:bodyPr/>
          <a:lstStyle/>
          <a:p>
            <a:endParaRPr lang="en-US" altLang="en-US"/>
          </a:p>
        </p:txBody>
      </p:sp>
      <p:sp>
        <p:nvSpPr>
          <p:cNvPr id="4" name="Rectangle 3">
            <a:extLst>
              <a:ext uri="{FF2B5EF4-FFF2-40B4-BE49-F238E27FC236}">
                <a16:creationId xmlns:a16="http://schemas.microsoft.com/office/drawing/2014/main" id="{6CEB1C26-DE4E-4C1C-87CD-765136A9DA2E}"/>
              </a:ext>
            </a:extLst>
          </p:cNvPr>
          <p:cNvSpPr/>
          <p:nvPr/>
        </p:nvSpPr>
        <p:spPr>
          <a:xfrm>
            <a:off x="8229600" y="5943600"/>
            <a:ext cx="304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ounded Rectangle 4">
            <a:extLst>
              <a:ext uri="{FF2B5EF4-FFF2-40B4-BE49-F238E27FC236}">
                <a16:creationId xmlns:a16="http://schemas.microsoft.com/office/drawing/2014/main" id="{7D11C782-F1F0-4C6F-8E85-AD7CA1688942}"/>
              </a:ext>
            </a:extLst>
          </p:cNvPr>
          <p:cNvSpPr/>
          <p:nvPr/>
        </p:nvSpPr>
        <p:spPr>
          <a:xfrm>
            <a:off x="220663" y="2147888"/>
            <a:ext cx="1227137" cy="914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t>Sender/ </a:t>
            </a:r>
          </a:p>
          <a:p>
            <a:pPr algn="ctr">
              <a:defRPr/>
            </a:pPr>
            <a:r>
              <a:rPr lang="en-US" dirty="0"/>
              <a:t>Encoder</a:t>
            </a:r>
          </a:p>
        </p:txBody>
      </p:sp>
      <p:cxnSp>
        <p:nvCxnSpPr>
          <p:cNvPr id="7" name="Straight Arrow Connector 6">
            <a:extLst>
              <a:ext uri="{FF2B5EF4-FFF2-40B4-BE49-F238E27FC236}">
                <a16:creationId xmlns:a16="http://schemas.microsoft.com/office/drawing/2014/main" id="{4CE5E3BB-589A-4888-B0B9-AFFB09B8128E}"/>
              </a:ext>
            </a:extLst>
          </p:cNvPr>
          <p:cNvCxnSpPr/>
          <p:nvPr/>
        </p:nvCxnSpPr>
        <p:spPr>
          <a:xfrm>
            <a:off x="1524000" y="2638425"/>
            <a:ext cx="304800"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8" name="Rounded Rectangle 7">
            <a:extLst>
              <a:ext uri="{FF2B5EF4-FFF2-40B4-BE49-F238E27FC236}">
                <a16:creationId xmlns:a16="http://schemas.microsoft.com/office/drawing/2014/main" id="{1100CE12-3EF1-47EF-B75E-31582D90CCF1}"/>
              </a:ext>
            </a:extLst>
          </p:cNvPr>
          <p:cNvSpPr/>
          <p:nvPr/>
        </p:nvSpPr>
        <p:spPr>
          <a:xfrm>
            <a:off x="1900238" y="2181225"/>
            <a:ext cx="1247775" cy="914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t>Encoding</a:t>
            </a:r>
          </a:p>
        </p:txBody>
      </p:sp>
      <p:cxnSp>
        <p:nvCxnSpPr>
          <p:cNvPr id="12" name="Straight Arrow Connector 11">
            <a:extLst>
              <a:ext uri="{FF2B5EF4-FFF2-40B4-BE49-F238E27FC236}">
                <a16:creationId xmlns:a16="http://schemas.microsoft.com/office/drawing/2014/main" id="{28DAAAFF-465B-4B22-A758-C329D7930310}"/>
              </a:ext>
            </a:extLst>
          </p:cNvPr>
          <p:cNvCxnSpPr/>
          <p:nvPr/>
        </p:nvCxnSpPr>
        <p:spPr>
          <a:xfrm>
            <a:off x="3216275" y="2646363"/>
            <a:ext cx="53657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14" name="Rounded Rectangle 13">
            <a:extLst>
              <a:ext uri="{FF2B5EF4-FFF2-40B4-BE49-F238E27FC236}">
                <a16:creationId xmlns:a16="http://schemas.microsoft.com/office/drawing/2014/main" id="{1322F4B2-99BA-4FCB-B739-FE131418BAF0}"/>
              </a:ext>
            </a:extLst>
          </p:cNvPr>
          <p:cNvSpPr/>
          <p:nvPr/>
        </p:nvSpPr>
        <p:spPr>
          <a:xfrm>
            <a:off x="3846513" y="2190750"/>
            <a:ext cx="1371600" cy="89376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t>Message </a:t>
            </a:r>
          </a:p>
          <a:p>
            <a:pPr algn="ctr">
              <a:defRPr/>
            </a:pPr>
            <a:r>
              <a:rPr lang="en-US" dirty="0"/>
              <a:t>Media</a:t>
            </a:r>
          </a:p>
        </p:txBody>
      </p:sp>
      <p:cxnSp>
        <p:nvCxnSpPr>
          <p:cNvPr id="20" name="Straight Arrow Connector 19">
            <a:extLst>
              <a:ext uri="{FF2B5EF4-FFF2-40B4-BE49-F238E27FC236}">
                <a16:creationId xmlns:a16="http://schemas.microsoft.com/office/drawing/2014/main" id="{42404719-AF3E-4F37-B416-A15747368FEA}"/>
              </a:ext>
            </a:extLst>
          </p:cNvPr>
          <p:cNvCxnSpPr/>
          <p:nvPr/>
        </p:nvCxnSpPr>
        <p:spPr>
          <a:xfrm>
            <a:off x="5284788" y="2638425"/>
            <a:ext cx="377825" cy="9525"/>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23" name="Rounded Rectangle 22">
            <a:extLst>
              <a:ext uri="{FF2B5EF4-FFF2-40B4-BE49-F238E27FC236}">
                <a16:creationId xmlns:a16="http://schemas.microsoft.com/office/drawing/2014/main" id="{7CE93135-AF09-4C3B-A3BD-69D1E6E3369D}"/>
              </a:ext>
            </a:extLst>
          </p:cNvPr>
          <p:cNvSpPr/>
          <p:nvPr/>
        </p:nvSpPr>
        <p:spPr>
          <a:xfrm>
            <a:off x="5802313" y="2305050"/>
            <a:ext cx="1365250" cy="736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t>Decoding</a:t>
            </a:r>
          </a:p>
        </p:txBody>
      </p:sp>
      <p:cxnSp>
        <p:nvCxnSpPr>
          <p:cNvPr id="25" name="Straight Arrow Connector 24">
            <a:extLst>
              <a:ext uri="{FF2B5EF4-FFF2-40B4-BE49-F238E27FC236}">
                <a16:creationId xmlns:a16="http://schemas.microsoft.com/office/drawing/2014/main" id="{CEDE9772-4755-4D8F-A8BF-C12EBF8E0760}"/>
              </a:ext>
            </a:extLst>
          </p:cNvPr>
          <p:cNvCxnSpPr/>
          <p:nvPr/>
        </p:nvCxnSpPr>
        <p:spPr>
          <a:xfrm>
            <a:off x="7253288" y="2701925"/>
            <a:ext cx="42862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30" name="Rounded Rectangle 29">
            <a:extLst>
              <a:ext uri="{FF2B5EF4-FFF2-40B4-BE49-F238E27FC236}">
                <a16:creationId xmlns:a16="http://schemas.microsoft.com/office/drawing/2014/main" id="{2CE0D198-78E9-4575-9498-54D731AA509C}"/>
              </a:ext>
            </a:extLst>
          </p:cNvPr>
          <p:cNvSpPr/>
          <p:nvPr/>
        </p:nvSpPr>
        <p:spPr>
          <a:xfrm>
            <a:off x="7769225" y="2357438"/>
            <a:ext cx="1371600" cy="73818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t>Receiver/</a:t>
            </a:r>
          </a:p>
          <a:p>
            <a:pPr algn="ctr">
              <a:defRPr/>
            </a:pPr>
            <a:r>
              <a:rPr lang="en-US"/>
              <a:t>Decoder</a:t>
            </a:r>
            <a:endParaRPr lang="en-US" dirty="0"/>
          </a:p>
        </p:txBody>
      </p:sp>
      <p:sp>
        <p:nvSpPr>
          <p:cNvPr id="31" name="Rounded Rectangle 30">
            <a:extLst>
              <a:ext uri="{FF2B5EF4-FFF2-40B4-BE49-F238E27FC236}">
                <a16:creationId xmlns:a16="http://schemas.microsoft.com/office/drawing/2014/main" id="{9328C0D8-0953-434A-BD28-ADBA202BC997}"/>
              </a:ext>
            </a:extLst>
          </p:cNvPr>
          <p:cNvSpPr/>
          <p:nvPr/>
        </p:nvSpPr>
        <p:spPr>
          <a:xfrm>
            <a:off x="3452813" y="3876675"/>
            <a:ext cx="2209800" cy="123825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t>Noise</a:t>
            </a:r>
          </a:p>
        </p:txBody>
      </p:sp>
      <p:cxnSp>
        <p:nvCxnSpPr>
          <p:cNvPr id="33" name="Straight Arrow Connector 32">
            <a:extLst>
              <a:ext uri="{FF2B5EF4-FFF2-40B4-BE49-F238E27FC236}">
                <a16:creationId xmlns:a16="http://schemas.microsoft.com/office/drawing/2014/main" id="{DD1AE2FC-2E48-4D1D-AE52-4F23749844CD}"/>
              </a:ext>
            </a:extLst>
          </p:cNvPr>
          <p:cNvCxnSpPr/>
          <p:nvPr/>
        </p:nvCxnSpPr>
        <p:spPr>
          <a:xfrm flipV="1">
            <a:off x="4532313" y="3187700"/>
            <a:ext cx="0" cy="60960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36" name="Straight Arrow Connector 35">
            <a:extLst>
              <a:ext uri="{FF2B5EF4-FFF2-40B4-BE49-F238E27FC236}">
                <a16:creationId xmlns:a16="http://schemas.microsoft.com/office/drawing/2014/main" id="{F5C2B1B5-902B-4CBB-8A0C-E3818965F1B6}"/>
              </a:ext>
            </a:extLst>
          </p:cNvPr>
          <p:cNvCxnSpPr/>
          <p:nvPr/>
        </p:nvCxnSpPr>
        <p:spPr>
          <a:xfrm flipH="1">
            <a:off x="2373313" y="4476750"/>
            <a:ext cx="842962"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3" name="Straight Arrow Connector 42">
            <a:extLst>
              <a:ext uri="{FF2B5EF4-FFF2-40B4-BE49-F238E27FC236}">
                <a16:creationId xmlns:a16="http://schemas.microsoft.com/office/drawing/2014/main" id="{F2B22F9C-D0C2-4687-AB08-D3E4FDDF711A}"/>
              </a:ext>
            </a:extLst>
          </p:cNvPr>
          <p:cNvCxnSpPr/>
          <p:nvPr/>
        </p:nvCxnSpPr>
        <p:spPr>
          <a:xfrm>
            <a:off x="5802313" y="4467225"/>
            <a:ext cx="762000"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5" name="Straight Arrow Connector 44">
            <a:extLst>
              <a:ext uri="{FF2B5EF4-FFF2-40B4-BE49-F238E27FC236}">
                <a16:creationId xmlns:a16="http://schemas.microsoft.com/office/drawing/2014/main" id="{6E10E2B0-8FEF-4214-A1D7-73F5009A3DC5}"/>
              </a:ext>
            </a:extLst>
          </p:cNvPr>
          <p:cNvCxnSpPr/>
          <p:nvPr/>
        </p:nvCxnSpPr>
        <p:spPr>
          <a:xfrm>
            <a:off x="4565650" y="5219700"/>
            <a:ext cx="0" cy="41910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9" name="Straight Arrow Connector 48">
            <a:extLst>
              <a:ext uri="{FF2B5EF4-FFF2-40B4-BE49-F238E27FC236}">
                <a16:creationId xmlns:a16="http://schemas.microsoft.com/office/drawing/2014/main" id="{926DEAAF-26E9-4283-9341-D87C51A9C5C5}"/>
              </a:ext>
            </a:extLst>
          </p:cNvPr>
          <p:cNvCxnSpPr/>
          <p:nvPr/>
        </p:nvCxnSpPr>
        <p:spPr>
          <a:xfrm flipH="1">
            <a:off x="3706813" y="5829300"/>
            <a:ext cx="1955800"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50" name="Rounded Rectangle 49">
            <a:extLst>
              <a:ext uri="{FF2B5EF4-FFF2-40B4-BE49-F238E27FC236}">
                <a16:creationId xmlns:a16="http://schemas.microsoft.com/office/drawing/2014/main" id="{56A5E435-2ADC-4F8A-9FDF-71801CC66454}"/>
              </a:ext>
            </a:extLst>
          </p:cNvPr>
          <p:cNvSpPr/>
          <p:nvPr/>
        </p:nvSpPr>
        <p:spPr>
          <a:xfrm>
            <a:off x="6094413" y="5238750"/>
            <a:ext cx="2438400" cy="10668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t>Response</a:t>
            </a:r>
          </a:p>
        </p:txBody>
      </p:sp>
      <p:sp>
        <p:nvSpPr>
          <p:cNvPr id="51" name="Rounded Rectangle 50">
            <a:extLst>
              <a:ext uri="{FF2B5EF4-FFF2-40B4-BE49-F238E27FC236}">
                <a16:creationId xmlns:a16="http://schemas.microsoft.com/office/drawing/2014/main" id="{D21CD32F-A89F-4431-8F56-67F19C0782F9}"/>
              </a:ext>
            </a:extLst>
          </p:cNvPr>
          <p:cNvSpPr/>
          <p:nvPr/>
        </p:nvSpPr>
        <p:spPr>
          <a:xfrm>
            <a:off x="1209675" y="5238750"/>
            <a:ext cx="2325688" cy="10668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dirty="0"/>
              <a:t>Feedback</a:t>
            </a:r>
          </a:p>
        </p:txBody>
      </p:sp>
      <p:cxnSp>
        <p:nvCxnSpPr>
          <p:cNvPr id="56" name="Straight Arrow Connector 55">
            <a:extLst>
              <a:ext uri="{FF2B5EF4-FFF2-40B4-BE49-F238E27FC236}">
                <a16:creationId xmlns:a16="http://schemas.microsoft.com/office/drawing/2014/main" id="{D6CF3BAA-E277-43B5-B70B-DB3B2FF6C5CF}"/>
              </a:ext>
            </a:extLst>
          </p:cNvPr>
          <p:cNvCxnSpPr/>
          <p:nvPr/>
        </p:nvCxnSpPr>
        <p:spPr>
          <a:xfrm flipH="1" flipV="1">
            <a:off x="1524000" y="3505200"/>
            <a:ext cx="609600" cy="137160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58" name="Straight Arrow Connector 57">
            <a:extLst>
              <a:ext uri="{FF2B5EF4-FFF2-40B4-BE49-F238E27FC236}">
                <a16:creationId xmlns:a16="http://schemas.microsoft.com/office/drawing/2014/main" id="{4F100B5A-75BE-4B69-B99D-B2A9D2AA87DF}"/>
              </a:ext>
            </a:extLst>
          </p:cNvPr>
          <p:cNvCxnSpPr/>
          <p:nvPr/>
        </p:nvCxnSpPr>
        <p:spPr>
          <a:xfrm flipH="1">
            <a:off x="7748588" y="3492500"/>
            <a:ext cx="633412" cy="138430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Tree>
  </p:cSld>
  <p:clrMapOvr>
    <a:masterClrMapping/>
  </p:clrMapOvr>
  <p:transition>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3CCBEF0-EAED-4122-94C8-53EAED3D6860}"/>
              </a:ext>
            </a:extLst>
          </p:cNvPr>
          <p:cNvSpPr>
            <a:spLocks noGrp="1" noChangeArrowheads="1"/>
          </p:cNvSpPr>
          <p:nvPr>
            <p:ph type="title"/>
          </p:nvPr>
        </p:nvSpPr>
        <p:spPr/>
        <p:txBody>
          <a:bodyPr/>
          <a:lstStyle/>
          <a:p>
            <a:pPr eaLnBrk="1" hangingPunct="1"/>
            <a:r>
              <a:rPr lang="en-US" altLang="en-US"/>
              <a:t>STAGES IN THE COMMUNICATION PROCESS</a:t>
            </a:r>
          </a:p>
        </p:txBody>
      </p:sp>
      <p:sp>
        <p:nvSpPr>
          <p:cNvPr id="16387" name="Rectangle 3">
            <a:extLst>
              <a:ext uri="{FF2B5EF4-FFF2-40B4-BE49-F238E27FC236}">
                <a16:creationId xmlns:a16="http://schemas.microsoft.com/office/drawing/2014/main" id="{3AE77992-B03B-4944-B7FF-74393A6F9B7E}"/>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1.Conception of the message</a:t>
            </a:r>
          </a:p>
          <a:p>
            <a:pPr eaLnBrk="1" hangingPunct="1">
              <a:buClr>
                <a:schemeClr val="tx1"/>
              </a:buClr>
              <a:buFont typeface="Wingdings" panose="05000000000000000000" pitchFamily="2" charset="2"/>
              <a:buChar char="Ø"/>
            </a:pPr>
            <a:r>
              <a:rPr lang="en-US" altLang="en-US"/>
              <a:t>The source or the sender of the message has an idea that he wishes to communicate</a:t>
            </a:r>
          </a:p>
          <a:p>
            <a:pPr eaLnBrk="1" hangingPunct="1">
              <a:buClr>
                <a:schemeClr val="tx1"/>
              </a:buClr>
              <a:buFont typeface="Wingdings" panose="05000000000000000000" pitchFamily="2" charset="2"/>
              <a:buChar char="Ø"/>
            </a:pPr>
            <a:r>
              <a:rPr lang="en-US" altLang="en-US"/>
              <a:t>He makes the decision to send the message as a result of an impulse, thought or external stimulus.</a:t>
            </a:r>
          </a:p>
        </p:txBody>
      </p:sp>
    </p:spTree>
  </p:cSld>
  <p:clrMapOvr>
    <a:masterClrMapping/>
  </p:clrMapOvr>
  <p:transition>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0B8458B-FC73-46BE-B799-2BF04DEF650E}"/>
              </a:ext>
            </a:extLst>
          </p:cNvPr>
          <p:cNvSpPr>
            <a:spLocks noGrp="1" noChangeArrowheads="1"/>
          </p:cNvSpPr>
          <p:nvPr>
            <p:ph type="title"/>
          </p:nvPr>
        </p:nvSpPr>
        <p:spPr>
          <a:xfrm>
            <a:off x="914400" y="533400"/>
            <a:ext cx="7696200" cy="1143000"/>
          </a:xfrm>
        </p:spPr>
        <p:txBody>
          <a:bodyPr/>
          <a:lstStyle/>
          <a:p>
            <a:pPr eaLnBrk="1" hangingPunct="1"/>
            <a:r>
              <a:rPr lang="en-US" altLang="en-US"/>
              <a:t>Stages cont…</a:t>
            </a:r>
          </a:p>
        </p:txBody>
      </p:sp>
      <p:sp>
        <p:nvSpPr>
          <p:cNvPr id="17411" name="Rectangle 3">
            <a:extLst>
              <a:ext uri="{FF2B5EF4-FFF2-40B4-BE49-F238E27FC236}">
                <a16:creationId xmlns:a16="http://schemas.microsoft.com/office/drawing/2014/main" id="{B3ADC0B0-72ED-4C65-839B-89FCC05372A6}"/>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2.Encoding the message:</a:t>
            </a:r>
          </a:p>
          <a:p>
            <a:pPr eaLnBrk="1" hangingPunct="1">
              <a:buClr>
                <a:schemeClr val="tx1"/>
              </a:buClr>
              <a:buFont typeface="Wingdings" panose="05000000000000000000" pitchFamily="2" charset="2"/>
              <a:buChar char="Ø"/>
            </a:pPr>
            <a:r>
              <a:rPr lang="en-US" altLang="en-US"/>
              <a:t>He chooses the  medium through which the message will be sent and also about the message content</a:t>
            </a:r>
          </a:p>
          <a:p>
            <a:pPr eaLnBrk="1" hangingPunct="1">
              <a:buClr>
                <a:schemeClr val="tx1"/>
              </a:buClr>
              <a:buFont typeface="Wingdings" panose="05000000000000000000" pitchFamily="2" charset="2"/>
              <a:buChar char="Ø"/>
            </a:pPr>
            <a:r>
              <a:rPr lang="en-US" altLang="en-US"/>
              <a:t>Here he chooses the  appropriate language which may be oral, written word, picture or non verbal</a:t>
            </a:r>
          </a:p>
        </p:txBody>
      </p:sp>
    </p:spTree>
  </p:cSld>
  <p:clrMapOvr>
    <a:masterClrMapping/>
  </p:clrMapOvr>
  <p:transition>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C674936-168A-45D3-8D7B-A9A50D33DCF3}"/>
              </a:ext>
            </a:extLst>
          </p:cNvPr>
          <p:cNvSpPr>
            <a:spLocks noGrp="1" noChangeArrowheads="1"/>
          </p:cNvSpPr>
          <p:nvPr>
            <p:ph type="title"/>
          </p:nvPr>
        </p:nvSpPr>
        <p:spPr/>
        <p:txBody>
          <a:bodyPr/>
          <a:lstStyle/>
          <a:p>
            <a:pPr eaLnBrk="1" hangingPunct="1"/>
            <a:endParaRPr lang="en-US" altLang="en-US"/>
          </a:p>
        </p:txBody>
      </p:sp>
      <p:sp>
        <p:nvSpPr>
          <p:cNvPr id="18435" name="Rectangle 3">
            <a:extLst>
              <a:ext uri="{FF2B5EF4-FFF2-40B4-BE49-F238E27FC236}">
                <a16:creationId xmlns:a16="http://schemas.microsoft.com/office/drawing/2014/main" id="{923EE4B6-D02F-4FF1-B4E5-9B1143EEED8B}"/>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3. Selection of the communication channel. A channel is a vehicle/ medium by which the message is  passed on to  the audiences.</a:t>
            </a:r>
          </a:p>
          <a:p>
            <a:pPr eaLnBrk="1" hangingPunct="1">
              <a:buFont typeface="Wingdings" panose="05000000000000000000" pitchFamily="2" charset="2"/>
              <a:buNone/>
            </a:pPr>
            <a:r>
              <a:rPr lang="en-US" altLang="en-US"/>
              <a:t>   The sender makes an intelligent decision on the channel through which the message will travel eg electronic equipment eg fax, telephone, email</a:t>
            </a:r>
          </a:p>
          <a:p>
            <a:pPr eaLnBrk="1" hangingPunct="1"/>
            <a:endParaRPr lang="en-US" altLang="en-US"/>
          </a:p>
        </p:txBody>
      </p:sp>
    </p:spTree>
  </p:cSld>
  <p:clrMapOvr>
    <a:masterClrMapping/>
  </p:clrMapOvr>
  <p:transition>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52D23CE1-B96F-480C-8207-400ACD5FF7C3}"/>
              </a:ext>
            </a:extLst>
          </p:cNvPr>
          <p:cNvSpPr>
            <a:spLocks noGrp="1"/>
          </p:cNvSpPr>
          <p:nvPr>
            <p:ph type="title"/>
          </p:nvPr>
        </p:nvSpPr>
        <p:spPr/>
        <p:txBody>
          <a:bodyPr/>
          <a:lstStyle/>
          <a:p>
            <a:r>
              <a:rPr lang="en-US" altLang="en-US"/>
              <a:t>Cont…</a:t>
            </a:r>
          </a:p>
        </p:txBody>
      </p:sp>
      <p:sp>
        <p:nvSpPr>
          <p:cNvPr id="3" name="Content Placeholder 2">
            <a:extLst>
              <a:ext uri="{FF2B5EF4-FFF2-40B4-BE49-F238E27FC236}">
                <a16:creationId xmlns:a16="http://schemas.microsoft.com/office/drawing/2014/main" id="{266AAE38-DB9F-464B-A248-218AD012AB47}"/>
              </a:ext>
            </a:extLst>
          </p:cNvPr>
          <p:cNvSpPr>
            <a:spLocks noGrp="1"/>
          </p:cNvSpPr>
          <p:nvPr>
            <p:ph idx="1"/>
          </p:nvPr>
        </p:nvSpPr>
        <p:spPr/>
        <p:txBody>
          <a:bodyPr/>
          <a:lstStyle/>
          <a:p>
            <a:pPr>
              <a:defRPr/>
            </a:pPr>
            <a:r>
              <a:rPr lang="en-US" dirty="0"/>
              <a:t>For you to  select/choose an appropriate channel ask yourself;</a:t>
            </a:r>
          </a:p>
          <a:p>
            <a:pPr marL="0" indent="0">
              <a:buFont typeface="Wingdings" panose="05000000000000000000" pitchFamily="2" charset="2"/>
              <a:buNone/>
              <a:defRPr/>
            </a:pPr>
            <a:r>
              <a:rPr lang="en-US" dirty="0"/>
              <a:t>    - Am I going to communicate by words, pictures or both? </a:t>
            </a:r>
          </a:p>
          <a:p>
            <a:pPr marL="0" indent="0">
              <a:buFont typeface="Wingdings" panose="05000000000000000000" pitchFamily="2" charset="2"/>
              <a:buNone/>
              <a:defRPr/>
            </a:pPr>
            <a:r>
              <a:rPr lang="en-US" dirty="0"/>
              <a:t>-Which medium/channel would  be most appreciated by the audience- written or spoken, a letter or personal chat.</a:t>
            </a:r>
          </a:p>
        </p:txBody>
      </p:sp>
    </p:spTree>
  </p:cSld>
  <p:clrMapOvr>
    <a:masterClrMapping/>
  </p:clrMapOvr>
  <p:transition>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D67781F-B881-47F3-BBEF-4562FCC5823F}"/>
              </a:ext>
            </a:extLst>
          </p:cNvPr>
          <p:cNvSpPr>
            <a:spLocks noGrp="1"/>
          </p:cNvSpPr>
          <p:nvPr>
            <p:ph type="title"/>
          </p:nvPr>
        </p:nvSpPr>
        <p:spPr/>
        <p:txBody>
          <a:bodyPr/>
          <a:lstStyle/>
          <a:p>
            <a:r>
              <a:rPr lang="en-US" altLang="en-US"/>
              <a:t>Cont…</a:t>
            </a:r>
          </a:p>
        </p:txBody>
      </p:sp>
      <p:sp>
        <p:nvSpPr>
          <p:cNvPr id="20483" name="Content Placeholder 2">
            <a:extLst>
              <a:ext uri="{FF2B5EF4-FFF2-40B4-BE49-F238E27FC236}">
                <a16:creationId xmlns:a16="http://schemas.microsoft.com/office/drawing/2014/main" id="{B45C5ADB-A5EF-4513-BE5B-5A757951B130}"/>
              </a:ext>
            </a:extLst>
          </p:cNvPr>
          <p:cNvSpPr>
            <a:spLocks noGrp="1"/>
          </p:cNvSpPr>
          <p:nvPr>
            <p:ph idx="1"/>
          </p:nvPr>
        </p:nvSpPr>
        <p:spPr/>
        <p:txBody>
          <a:bodyPr/>
          <a:lstStyle/>
          <a:p>
            <a:pPr marL="0" indent="0">
              <a:buFont typeface="Wingdings" panose="05000000000000000000" pitchFamily="2" charset="2"/>
              <a:buNone/>
            </a:pPr>
            <a:r>
              <a:rPr lang="en-US" altLang="en-US"/>
              <a:t>Written medium/channel- memo, report, form, letter etc.</a:t>
            </a:r>
          </a:p>
          <a:p>
            <a:pPr marL="0" indent="0">
              <a:buFont typeface="Wingdings" panose="05000000000000000000" pitchFamily="2" charset="2"/>
              <a:buNone/>
            </a:pPr>
            <a:r>
              <a:rPr lang="en-US" altLang="en-US"/>
              <a:t>Spoken medium-  face to face- meetings,interviews,presentation, using telephone.</a:t>
            </a:r>
          </a:p>
          <a:p>
            <a:pPr marL="0" indent="0">
              <a:buFont typeface="Wingdings" panose="05000000000000000000" pitchFamily="2" charset="2"/>
              <a:buNone/>
            </a:pPr>
            <a:r>
              <a:rPr lang="en-US" altLang="en-US"/>
              <a:t>Visual and audio visual- charts, tables, diagrams, slides </a:t>
            </a:r>
          </a:p>
          <a:p>
            <a:pPr marL="0" indent="0">
              <a:buFont typeface="Wingdings" panose="05000000000000000000" pitchFamily="2" charset="2"/>
              <a:buNone/>
            </a:pPr>
            <a:r>
              <a:rPr lang="en-US" altLang="en-US"/>
              <a:t>  </a:t>
            </a:r>
          </a:p>
        </p:txBody>
      </p:sp>
    </p:spTree>
  </p:cSld>
  <p:clrMapOvr>
    <a:masterClrMapping/>
  </p:clrMapOvr>
  <p:transition>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8AE0E1C-FA40-49AD-A589-6E03EC8E1AAB}"/>
              </a:ext>
            </a:extLst>
          </p:cNvPr>
          <p:cNvSpPr>
            <a:spLocks noGrp="1" noChangeArrowheads="1"/>
          </p:cNvSpPr>
          <p:nvPr>
            <p:ph type="title"/>
          </p:nvPr>
        </p:nvSpPr>
        <p:spPr/>
        <p:txBody>
          <a:bodyPr/>
          <a:lstStyle/>
          <a:p>
            <a:pPr eaLnBrk="1" hangingPunct="1"/>
            <a:r>
              <a:rPr lang="en-US" altLang="en-US"/>
              <a:t>FACTORS TO CONSIDER IN SELECTING A CHANNEL</a:t>
            </a:r>
          </a:p>
        </p:txBody>
      </p:sp>
      <p:sp>
        <p:nvSpPr>
          <p:cNvPr id="21507" name="Rectangle 3">
            <a:extLst>
              <a:ext uri="{FF2B5EF4-FFF2-40B4-BE49-F238E27FC236}">
                <a16:creationId xmlns:a16="http://schemas.microsoft.com/office/drawing/2014/main" id="{66B063F1-8200-4CB7-97E5-86922A3A0694}"/>
              </a:ext>
            </a:extLst>
          </p:cNvPr>
          <p:cNvSpPr>
            <a:spLocks noGrp="1" noChangeArrowheads="1"/>
          </p:cNvSpPr>
          <p:nvPr>
            <p:ph type="body" idx="1"/>
          </p:nvPr>
        </p:nvSpPr>
        <p:spPr/>
        <p:txBody>
          <a:bodyPr/>
          <a:lstStyle/>
          <a:p>
            <a:pPr marL="590550" indent="-590550" eaLnBrk="1" hangingPunct="1">
              <a:lnSpc>
                <a:spcPct val="90000"/>
              </a:lnSpc>
              <a:buClr>
                <a:schemeClr val="tx1"/>
              </a:buClr>
              <a:buFont typeface="Wingdings" panose="05000000000000000000" pitchFamily="2" charset="2"/>
              <a:buChar char="Ø"/>
            </a:pPr>
            <a:r>
              <a:rPr lang="en-US" altLang="en-US"/>
              <a:t>Distance</a:t>
            </a:r>
          </a:p>
          <a:p>
            <a:pPr marL="590550" indent="-590550" eaLnBrk="1" hangingPunct="1">
              <a:lnSpc>
                <a:spcPct val="90000"/>
              </a:lnSpc>
              <a:buClr>
                <a:schemeClr val="tx1"/>
              </a:buClr>
              <a:buFont typeface="Wingdings" panose="05000000000000000000" pitchFamily="2" charset="2"/>
              <a:buChar char="Ø"/>
            </a:pPr>
            <a:r>
              <a:rPr lang="en-US" altLang="en-US"/>
              <a:t>Type of message</a:t>
            </a:r>
          </a:p>
          <a:p>
            <a:pPr marL="1333500" lvl="2" indent="-419100" eaLnBrk="1" hangingPunct="1">
              <a:lnSpc>
                <a:spcPct val="90000"/>
              </a:lnSpc>
              <a:buFont typeface="Wingdings" panose="05000000000000000000" pitchFamily="2" charset="2"/>
              <a:buChar char="v"/>
            </a:pPr>
            <a:r>
              <a:rPr lang="en-US" altLang="en-US" sz="2300"/>
              <a:t>Confidentiality</a:t>
            </a:r>
          </a:p>
          <a:p>
            <a:pPr marL="1333500" lvl="2" indent="-419100" eaLnBrk="1" hangingPunct="1">
              <a:lnSpc>
                <a:spcPct val="90000"/>
              </a:lnSpc>
              <a:buFont typeface="Wingdings" panose="05000000000000000000" pitchFamily="2" charset="2"/>
              <a:buChar char="v"/>
            </a:pPr>
            <a:r>
              <a:rPr lang="en-US" altLang="en-US" sz="2300"/>
              <a:t>Urgency</a:t>
            </a:r>
          </a:p>
          <a:p>
            <a:pPr marL="1333500" lvl="2" indent="-419100" eaLnBrk="1" hangingPunct="1">
              <a:lnSpc>
                <a:spcPct val="90000"/>
              </a:lnSpc>
              <a:buFont typeface="Wingdings" panose="05000000000000000000" pitchFamily="2" charset="2"/>
              <a:buChar char="v"/>
            </a:pPr>
            <a:r>
              <a:rPr lang="en-US" altLang="en-US" sz="2300"/>
              <a:t>complexity</a:t>
            </a:r>
          </a:p>
          <a:p>
            <a:pPr marL="590550" indent="-590550" eaLnBrk="1" hangingPunct="1">
              <a:lnSpc>
                <a:spcPct val="90000"/>
              </a:lnSpc>
              <a:buClr>
                <a:schemeClr val="tx1"/>
              </a:buClr>
              <a:buFont typeface="Wingdings" panose="05000000000000000000" pitchFamily="2" charset="2"/>
              <a:buChar char="Ø"/>
            </a:pPr>
            <a:r>
              <a:rPr lang="en-US" altLang="en-US"/>
              <a:t>Availability of the channel</a:t>
            </a:r>
          </a:p>
          <a:p>
            <a:pPr marL="590550" indent="-590550" eaLnBrk="1" hangingPunct="1">
              <a:lnSpc>
                <a:spcPct val="90000"/>
              </a:lnSpc>
              <a:buClr>
                <a:schemeClr val="tx1"/>
              </a:buClr>
              <a:buFont typeface="Wingdings" panose="05000000000000000000" pitchFamily="2" charset="2"/>
              <a:buChar char="Ø"/>
            </a:pPr>
            <a:r>
              <a:rPr lang="en-US" altLang="en-US"/>
              <a:t>Cost of media</a:t>
            </a:r>
          </a:p>
          <a:p>
            <a:pPr marL="590550" indent="-590550" eaLnBrk="1" hangingPunct="1">
              <a:lnSpc>
                <a:spcPct val="90000"/>
              </a:lnSpc>
              <a:buClr>
                <a:schemeClr val="tx1"/>
              </a:buClr>
              <a:buFont typeface="Wingdings" panose="05000000000000000000" pitchFamily="2" charset="2"/>
              <a:buChar char="Ø"/>
            </a:pPr>
            <a:r>
              <a:rPr lang="en-US" altLang="en-US"/>
              <a:t>Type of receivers</a:t>
            </a:r>
          </a:p>
        </p:txBody>
      </p:sp>
    </p:spTree>
  </p:cSld>
  <p:clrMapOvr>
    <a:masterClrMapping/>
  </p:clrMapOvr>
  <p:transition>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93878A5-E3F6-4EE0-9779-A4EA04FC0D7D}"/>
              </a:ext>
            </a:extLst>
          </p:cNvPr>
          <p:cNvSpPr>
            <a:spLocks noGrp="1" noChangeArrowheads="1"/>
          </p:cNvSpPr>
          <p:nvPr>
            <p:ph type="title"/>
          </p:nvPr>
        </p:nvSpPr>
        <p:spPr/>
        <p:txBody>
          <a:bodyPr/>
          <a:lstStyle/>
          <a:p>
            <a:pPr eaLnBrk="1" hangingPunct="1"/>
            <a:r>
              <a:rPr lang="en-US" altLang="en-US"/>
              <a:t>Factors cont….</a:t>
            </a:r>
          </a:p>
        </p:txBody>
      </p:sp>
      <p:sp>
        <p:nvSpPr>
          <p:cNvPr id="22531" name="Rectangle 3">
            <a:extLst>
              <a:ext uri="{FF2B5EF4-FFF2-40B4-BE49-F238E27FC236}">
                <a16:creationId xmlns:a16="http://schemas.microsoft.com/office/drawing/2014/main" id="{222A4AEE-DDA1-4DB5-96B8-5972AEC216A8}"/>
              </a:ext>
            </a:extLst>
          </p:cNvPr>
          <p:cNvSpPr>
            <a:spLocks noGrp="1" noChangeArrowheads="1"/>
          </p:cNvSpPr>
          <p:nvPr>
            <p:ph type="body" idx="1"/>
          </p:nvPr>
        </p:nvSpPr>
        <p:spPr/>
        <p:txBody>
          <a:bodyPr/>
          <a:lstStyle/>
          <a:p>
            <a:pPr eaLnBrk="1" hangingPunct="1"/>
            <a:endParaRPr lang="en-US" altLang="en-US"/>
          </a:p>
          <a:p>
            <a:pPr eaLnBrk="1" hangingPunct="1">
              <a:buFont typeface="Wingdings" panose="05000000000000000000" pitchFamily="2" charset="2"/>
              <a:buNone/>
            </a:pPr>
            <a:r>
              <a:rPr lang="en-US" altLang="en-US"/>
              <a:t>  Suggest some factors concerning the receiver that will determine selection of channel.</a:t>
            </a:r>
          </a:p>
        </p:txBody>
      </p:sp>
    </p:spTree>
  </p:cSld>
  <p:clrMapOvr>
    <a:masterClrMapping/>
  </p:clrMapOvr>
  <p:transition>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D7F229DD-DFC1-4E63-AD66-2B6372F75728}"/>
              </a:ext>
            </a:extLst>
          </p:cNvPr>
          <p:cNvSpPr>
            <a:spLocks noGrp="1" noChangeArrowheads="1"/>
          </p:cNvSpPr>
          <p:nvPr>
            <p:ph type="title"/>
          </p:nvPr>
        </p:nvSpPr>
        <p:spPr/>
        <p:txBody>
          <a:bodyPr/>
          <a:lstStyle/>
          <a:p>
            <a:pPr eaLnBrk="1" hangingPunct="1"/>
            <a:r>
              <a:rPr lang="en-US" altLang="en-US"/>
              <a:t>Factors cont….</a:t>
            </a:r>
          </a:p>
        </p:txBody>
      </p:sp>
      <p:sp>
        <p:nvSpPr>
          <p:cNvPr id="23555" name="Rectangle 3">
            <a:extLst>
              <a:ext uri="{FF2B5EF4-FFF2-40B4-BE49-F238E27FC236}">
                <a16:creationId xmlns:a16="http://schemas.microsoft.com/office/drawing/2014/main" id="{C9D0688D-6286-4831-9DF8-A77C257C85B7}"/>
              </a:ext>
            </a:extLst>
          </p:cNvPr>
          <p:cNvSpPr>
            <a:spLocks noGrp="1" noChangeArrowheads="1"/>
          </p:cNvSpPr>
          <p:nvPr>
            <p:ph type="body" idx="1"/>
          </p:nvPr>
        </p:nvSpPr>
        <p:spPr/>
        <p:txBody>
          <a:bodyPr/>
          <a:lstStyle/>
          <a:p>
            <a:pPr eaLnBrk="1" hangingPunct="1">
              <a:buClr>
                <a:schemeClr val="tx1"/>
              </a:buClr>
              <a:buSzTx/>
              <a:buFont typeface="Wingdings" panose="05000000000000000000" pitchFamily="2" charset="2"/>
              <a:buChar char="Ø"/>
            </a:pPr>
            <a:r>
              <a:rPr lang="en-US" altLang="en-US" sz="3200"/>
              <a:t>You may have come up with the following; </a:t>
            </a:r>
          </a:p>
          <a:p>
            <a:pPr eaLnBrk="1" hangingPunct="1">
              <a:buClr>
                <a:schemeClr val="tx1"/>
              </a:buClr>
              <a:buSzTx/>
              <a:buFont typeface="Wingdings" panose="05000000000000000000" pitchFamily="2" charset="2"/>
              <a:buNone/>
            </a:pPr>
            <a:r>
              <a:rPr lang="en-US" altLang="en-US"/>
              <a:t>1.Are the audience together or dispersed?</a:t>
            </a:r>
          </a:p>
          <a:p>
            <a:pPr eaLnBrk="1" hangingPunct="1">
              <a:buClr>
                <a:schemeClr val="tx1"/>
              </a:buClr>
              <a:buSzTx/>
              <a:buFont typeface="Wingdings" panose="05000000000000000000" pitchFamily="2" charset="2"/>
              <a:buNone/>
            </a:pPr>
            <a:r>
              <a:rPr lang="en-US" altLang="en-US"/>
              <a:t>2.Are they computer literate or not?</a:t>
            </a:r>
          </a:p>
          <a:p>
            <a:pPr eaLnBrk="1" hangingPunct="1">
              <a:buClr>
                <a:schemeClr val="tx1"/>
              </a:buClr>
              <a:buSzTx/>
              <a:buFont typeface="Wingdings" panose="05000000000000000000" pitchFamily="2" charset="2"/>
              <a:buNone/>
            </a:pPr>
            <a:r>
              <a:rPr lang="en-US" altLang="en-US"/>
              <a:t>3.Are they many or few?</a:t>
            </a:r>
          </a:p>
          <a:p>
            <a:pPr eaLnBrk="1" hangingPunct="1">
              <a:buClr>
                <a:schemeClr val="tx1"/>
              </a:buClr>
              <a:buSzTx/>
              <a:buFont typeface="Wingdings" panose="05000000000000000000" pitchFamily="2" charset="2"/>
              <a:buNone/>
            </a:pPr>
            <a:r>
              <a:rPr lang="en-US" altLang="en-US"/>
              <a:t>4. What is there physical ability etc.</a:t>
            </a:r>
          </a:p>
        </p:txBody>
      </p:sp>
    </p:spTree>
  </p:cSld>
  <p:clrMapOvr>
    <a:masterClrMapping/>
  </p:clrMapOvr>
  <p:transition>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2F85424-B10D-427F-A2E9-A8CA1A339569}"/>
              </a:ext>
            </a:extLst>
          </p:cNvPr>
          <p:cNvSpPr>
            <a:spLocks noGrp="1" noChangeArrowheads="1"/>
          </p:cNvSpPr>
          <p:nvPr>
            <p:ph type="title"/>
          </p:nvPr>
        </p:nvSpPr>
        <p:spPr/>
        <p:txBody>
          <a:bodyPr/>
          <a:lstStyle/>
          <a:p>
            <a:pPr eaLnBrk="1" hangingPunct="1"/>
            <a:endParaRPr lang="en-US" altLang="en-US"/>
          </a:p>
        </p:txBody>
      </p:sp>
      <p:sp>
        <p:nvSpPr>
          <p:cNvPr id="24579" name="Rectangle 3">
            <a:extLst>
              <a:ext uri="{FF2B5EF4-FFF2-40B4-BE49-F238E27FC236}">
                <a16:creationId xmlns:a16="http://schemas.microsoft.com/office/drawing/2014/main" id="{AF7CABFC-F23E-479E-8D5B-0B8CF4B48950}"/>
              </a:ext>
            </a:extLst>
          </p:cNvPr>
          <p:cNvSpPr>
            <a:spLocks noGrp="1" noChangeArrowheads="1"/>
          </p:cNvSpPr>
          <p:nvPr>
            <p:ph type="body" idx="1"/>
          </p:nvPr>
        </p:nvSpPr>
        <p:spPr/>
        <p:txBody>
          <a:bodyPr/>
          <a:lstStyle/>
          <a:p>
            <a:pPr eaLnBrk="1" hangingPunct="1">
              <a:buClr>
                <a:schemeClr val="tx1"/>
              </a:buClr>
              <a:buSzTx/>
              <a:buFont typeface="Wingdings" panose="05000000000000000000" pitchFamily="2" charset="2"/>
              <a:buChar char="Ø"/>
            </a:pPr>
            <a:r>
              <a:rPr lang="en-US" altLang="en-US" sz="2800"/>
              <a:t>The decision on type of channel must be made very wisely before dispatching the message</a:t>
            </a:r>
          </a:p>
          <a:p>
            <a:pPr eaLnBrk="1" hangingPunct="1">
              <a:buClr>
                <a:schemeClr val="tx1"/>
              </a:buClr>
              <a:buSzTx/>
              <a:buFont typeface="Wingdings" panose="05000000000000000000" pitchFamily="2" charset="2"/>
              <a:buChar char="Ø"/>
            </a:pPr>
            <a:r>
              <a:rPr lang="en-US" altLang="en-US" sz="2800"/>
              <a:t>No matter what channel is used there will be distortion  or interference or ‘noise’</a:t>
            </a:r>
          </a:p>
          <a:p>
            <a:pPr eaLnBrk="1" hangingPunct="1">
              <a:buClr>
                <a:schemeClr val="tx1"/>
              </a:buClr>
              <a:buSzTx/>
              <a:buFont typeface="Wingdings" panose="05000000000000000000" pitchFamily="2" charset="2"/>
              <a:buChar char="Ø"/>
            </a:pPr>
            <a:r>
              <a:rPr lang="en-US" altLang="en-US" sz="2800"/>
              <a:t>‘Noise’ in this case is anything that interferes with the message causing breakdown. It is not necessarily physical noise </a:t>
            </a:r>
          </a:p>
          <a:p>
            <a:pPr eaLnBrk="1" hangingPunct="1">
              <a:buClr>
                <a:schemeClr val="tx1"/>
              </a:buClr>
              <a:buSzTx/>
              <a:buFont typeface="Wingdings" panose="05000000000000000000" pitchFamily="2" charset="2"/>
              <a:buNone/>
            </a:pPr>
            <a:endParaRPr lang="en-US" altLang="en-US" sz="2800"/>
          </a:p>
        </p:txBody>
      </p:sp>
    </p:spTree>
  </p:cSld>
  <p:clrMapOvr>
    <a:masterClrMapping/>
  </p:clrMapOvr>
  <p:transition>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BE36575-1862-468E-85F8-9871DCE95328}"/>
              </a:ext>
            </a:extLst>
          </p:cNvPr>
          <p:cNvSpPr>
            <a:spLocks noGrp="1" noChangeArrowheads="1"/>
          </p:cNvSpPr>
          <p:nvPr>
            <p:ph type="title"/>
          </p:nvPr>
        </p:nvSpPr>
        <p:spPr/>
        <p:txBody>
          <a:bodyPr/>
          <a:lstStyle/>
          <a:p>
            <a:pPr eaLnBrk="1" hangingPunct="1"/>
            <a:r>
              <a:rPr lang="en-US" altLang="en-US"/>
              <a:t>Stages cont…</a:t>
            </a:r>
          </a:p>
        </p:txBody>
      </p:sp>
      <p:sp>
        <p:nvSpPr>
          <p:cNvPr id="25603" name="Rectangle 3">
            <a:extLst>
              <a:ext uri="{FF2B5EF4-FFF2-40B4-BE49-F238E27FC236}">
                <a16:creationId xmlns:a16="http://schemas.microsoft.com/office/drawing/2014/main" id="{FD8F8B95-3E1C-416A-A5E1-9F4B70F67D40}"/>
              </a:ext>
            </a:extLst>
          </p:cNvPr>
          <p:cNvSpPr>
            <a:spLocks noGrp="1" noChangeArrowheads="1"/>
          </p:cNvSpPr>
          <p:nvPr>
            <p:ph type="body" idx="1"/>
          </p:nvPr>
        </p:nvSpPr>
        <p:spPr/>
        <p:txBody>
          <a:bodyPr/>
          <a:lstStyle/>
          <a:p>
            <a:pPr marL="514350" indent="-514350" eaLnBrk="1" hangingPunct="1">
              <a:lnSpc>
                <a:spcPct val="80000"/>
              </a:lnSpc>
              <a:buFont typeface="Wingdings" panose="05000000000000000000" pitchFamily="2" charset="2"/>
              <a:buAutoNum type="arabicPeriod" startAt="4"/>
            </a:pPr>
            <a:r>
              <a:rPr lang="en-GB" altLang="en-US" sz="2000" b="1">
                <a:ea typeface="Arial Unicode MS" panose="020B0604020202020204" pitchFamily="34" charset="-128"/>
                <a:cs typeface="Arial Unicode MS" panose="020B0604020202020204" pitchFamily="34" charset="-128"/>
              </a:rPr>
              <a:t>Transmission: </a:t>
            </a:r>
            <a:r>
              <a:rPr lang="en-GB" altLang="en-US" sz="2000">
                <a:ea typeface="Arial Unicode MS" panose="020B0604020202020204" pitchFamily="34" charset="-128"/>
                <a:cs typeface="Arial Unicode MS" panose="020B0604020202020204" pitchFamily="34" charset="-128"/>
              </a:rPr>
              <a:t>The message is transferred to the receiver through the selected channel.  At this stage there is possibility of the message being interfered with by “noise.”</a:t>
            </a:r>
          </a:p>
          <a:p>
            <a:pPr marL="514350" indent="-514350" eaLnBrk="1" hangingPunct="1">
              <a:lnSpc>
                <a:spcPct val="80000"/>
              </a:lnSpc>
              <a:buFont typeface="Wingdings" panose="05000000000000000000" pitchFamily="2" charset="2"/>
              <a:buNone/>
            </a:pPr>
            <a:endParaRPr lang="en-GB" altLang="en-US" sz="2000">
              <a:ea typeface="Arial Unicode MS" panose="020B0604020202020204" pitchFamily="34" charset="-128"/>
              <a:cs typeface="Arial Unicode MS" panose="020B0604020202020204" pitchFamily="34" charset="-128"/>
            </a:endParaRPr>
          </a:p>
          <a:p>
            <a:pPr marL="514350" indent="-514350" eaLnBrk="1" hangingPunct="1">
              <a:lnSpc>
                <a:spcPct val="80000"/>
              </a:lnSpc>
              <a:buFont typeface="Wingdings" panose="05000000000000000000" pitchFamily="2" charset="2"/>
              <a:buNone/>
            </a:pPr>
            <a:r>
              <a:rPr lang="en-GB" altLang="en-US" sz="2000" b="1">
                <a:ea typeface="Arial Unicode MS" panose="020B0604020202020204" pitchFamily="34" charset="-128"/>
                <a:cs typeface="Arial Unicode MS" panose="020B0604020202020204" pitchFamily="34" charset="-128"/>
              </a:rPr>
              <a:t>5     Reception: </a:t>
            </a:r>
            <a:r>
              <a:rPr lang="en-GB" altLang="en-US" sz="2000">
                <a:ea typeface="Arial Unicode MS" panose="020B0604020202020204" pitchFamily="34" charset="-128"/>
                <a:cs typeface="Arial Unicode MS" panose="020B0604020202020204" pitchFamily="34" charset="-128"/>
              </a:rPr>
              <a:t>This is the physical</a:t>
            </a:r>
            <a:r>
              <a:rPr lang="en-GB" altLang="en-US" sz="2500">
                <a:ea typeface="Arial Unicode MS" panose="020B0604020202020204" pitchFamily="34" charset="-128"/>
                <a:cs typeface="Arial Unicode MS" panose="020B0604020202020204" pitchFamily="34" charset="-128"/>
              </a:rPr>
              <a:t> act of receiving the message through any of the six senses – hearing, touching, tasting, seeing, and smelling</a:t>
            </a:r>
          </a:p>
          <a:p>
            <a:pPr marL="514350" indent="-514350" eaLnBrk="1" hangingPunct="1">
              <a:lnSpc>
                <a:spcPct val="80000"/>
              </a:lnSpc>
              <a:buFont typeface="Wingdings" panose="05000000000000000000" pitchFamily="2" charset="2"/>
              <a:buNone/>
            </a:pPr>
            <a:endParaRPr lang="en-GB" altLang="en-US" sz="2500">
              <a:ea typeface="Arial Unicode MS" panose="020B0604020202020204" pitchFamily="34" charset="-128"/>
              <a:cs typeface="Arial Unicode MS" panose="020B0604020202020204" pitchFamily="34" charset="-128"/>
            </a:endParaRPr>
          </a:p>
          <a:p>
            <a:pPr marL="514350" indent="-514350" eaLnBrk="1" hangingPunct="1">
              <a:lnSpc>
                <a:spcPct val="80000"/>
              </a:lnSpc>
              <a:buFont typeface="Wingdings" panose="05000000000000000000" pitchFamily="2" charset="2"/>
              <a:buNone/>
            </a:pPr>
            <a:r>
              <a:rPr lang="en-GB" altLang="en-US" sz="2500" b="1">
                <a:ea typeface="Arial Unicode MS" panose="020B0604020202020204" pitchFamily="34" charset="-128"/>
                <a:cs typeface="Arial Unicode MS" panose="020B0604020202020204" pitchFamily="34" charset="-128"/>
              </a:rPr>
              <a:t>6    Decoding</a:t>
            </a:r>
            <a:r>
              <a:rPr lang="en-GB" altLang="en-US" sz="2500">
                <a:ea typeface="Arial Unicode MS" panose="020B0604020202020204" pitchFamily="34" charset="-128"/>
                <a:cs typeface="Arial Unicode MS" panose="020B0604020202020204" pitchFamily="34" charset="-128"/>
              </a:rPr>
              <a:t> of a message involves the receiver in trying to assign meaning to the language used as he/she relates the language to his knowledge of terms and vocabulary. </a:t>
            </a:r>
            <a:endParaRPr lang="en-GB" altLang="en-US" sz="2500" b="1">
              <a:ea typeface="Arial Unicode MS" panose="020B0604020202020204" pitchFamily="34" charset="-128"/>
              <a:cs typeface="Arial Unicode MS" panose="020B0604020202020204" pitchFamily="34" charset="-128"/>
            </a:endParaRPr>
          </a:p>
          <a:p>
            <a:pPr marL="876300" lvl="1" indent="-419100" eaLnBrk="1" hangingPunct="1">
              <a:lnSpc>
                <a:spcPct val="80000"/>
              </a:lnSpc>
            </a:pPr>
            <a:endParaRPr lang="en-GB" altLang="en-US" sz="2000" b="1">
              <a:ea typeface="Arial Unicode MS" panose="020B0604020202020204" pitchFamily="34" charset="-128"/>
              <a:cs typeface="Arial Unicode MS" panose="020B0604020202020204" pitchFamily="34" charset="-128"/>
            </a:endParaRPr>
          </a:p>
          <a:p>
            <a:pPr marL="876300" lvl="1" indent="-419100" eaLnBrk="1" hangingPunct="1">
              <a:lnSpc>
                <a:spcPct val="80000"/>
              </a:lnSpc>
            </a:pPr>
            <a:endParaRPr lang="en-GB" altLang="en-US" sz="2000" b="1">
              <a:ea typeface="Arial Unicode MS" panose="020B0604020202020204" pitchFamily="34" charset="-128"/>
              <a:cs typeface="Arial Unicode MS" panose="020B0604020202020204" pitchFamily="34" charset="-128"/>
            </a:endParaRPr>
          </a:p>
        </p:txBody>
      </p:sp>
    </p:spTree>
  </p:cSld>
  <p:clrMapOvr>
    <a:masterClrMapping/>
  </p:clrMapOvr>
  <p:transition>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E702B3A7-437C-46BC-89A5-839A6C3DAD68}"/>
              </a:ext>
            </a:extLst>
          </p:cNvPr>
          <p:cNvSpPr>
            <a:spLocks noGrp="1" noChangeArrowheads="1"/>
          </p:cNvSpPr>
          <p:nvPr>
            <p:ph type="title"/>
          </p:nvPr>
        </p:nvSpPr>
        <p:spPr/>
        <p:txBody>
          <a:bodyPr/>
          <a:lstStyle/>
          <a:p>
            <a:pPr eaLnBrk="1" hangingPunct="1"/>
            <a:r>
              <a:rPr lang="en-US" altLang="en-US"/>
              <a:t>Stages cont…</a:t>
            </a:r>
          </a:p>
        </p:txBody>
      </p:sp>
      <p:sp>
        <p:nvSpPr>
          <p:cNvPr id="26627" name="Rectangle 3">
            <a:extLst>
              <a:ext uri="{FF2B5EF4-FFF2-40B4-BE49-F238E27FC236}">
                <a16:creationId xmlns:a16="http://schemas.microsoft.com/office/drawing/2014/main" id="{EA86553A-EBF6-4DDA-9ABC-83F2FBC99C8E}"/>
              </a:ext>
            </a:extLst>
          </p:cNvPr>
          <p:cNvSpPr>
            <a:spLocks noGrp="1" noChangeArrowheads="1"/>
          </p:cNvSpPr>
          <p:nvPr>
            <p:ph type="body" idx="1"/>
          </p:nvPr>
        </p:nvSpPr>
        <p:spPr>
          <a:xfrm>
            <a:off x="838200" y="1752600"/>
            <a:ext cx="7696200" cy="4038600"/>
          </a:xfrm>
        </p:spPr>
        <p:txBody>
          <a:bodyPr/>
          <a:lstStyle/>
          <a:p>
            <a:pPr lvl="1" eaLnBrk="1" hangingPunct="1">
              <a:lnSpc>
                <a:spcPct val="80000"/>
              </a:lnSpc>
              <a:buFontTx/>
              <a:buNone/>
            </a:pPr>
            <a:r>
              <a:rPr lang="en-GB" altLang="en-US" sz="2200" b="1">
                <a:ea typeface="Arial Unicode MS" panose="020B0604020202020204" pitchFamily="34" charset="-128"/>
                <a:cs typeface="Arial Unicode MS" panose="020B0604020202020204" pitchFamily="34" charset="-128"/>
              </a:rPr>
              <a:t>7.Comprehension:</a:t>
            </a:r>
          </a:p>
          <a:p>
            <a:pPr lvl="1" eaLnBrk="1" hangingPunct="1">
              <a:lnSpc>
                <a:spcPct val="80000"/>
              </a:lnSpc>
              <a:buFontTx/>
              <a:buNone/>
            </a:pPr>
            <a:r>
              <a:rPr lang="en-GB" altLang="en-US" sz="2200" b="1">
                <a:ea typeface="Arial Unicode MS" panose="020B0604020202020204" pitchFamily="34" charset="-128"/>
                <a:cs typeface="Arial Unicode MS" panose="020B0604020202020204" pitchFamily="34" charset="-128"/>
              </a:rPr>
              <a:t>     This  </a:t>
            </a:r>
            <a:r>
              <a:rPr lang="en-GB" altLang="en-US" sz="2200">
                <a:ea typeface="Arial Unicode MS" panose="020B0604020202020204" pitchFamily="34" charset="-128"/>
                <a:cs typeface="Arial Unicode MS" panose="020B0604020202020204" pitchFamily="34" charset="-128"/>
              </a:rPr>
              <a:t>takes place when the receiver tries to spend moments to absorb the meaning and understand the technical jargon used by the sender.</a:t>
            </a:r>
            <a:endParaRPr lang="en-GB" altLang="en-US" sz="2200" b="1">
              <a:ea typeface="Arial Unicode MS" panose="020B0604020202020204" pitchFamily="34" charset="-128"/>
              <a:cs typeface="Arial Unicode MS" panose="020B0604020202020204" pitchFamily="34" charset="-128"/>
            </a:endParaRPr>
          </a:p>
          <a:p>
            <a:pPr lvl="1" eaLnBrk="1" hangingPunct="1">
              <a:lnSpc>
                <a:spcPct val="80000"/>
              </a:lnSpc>
            </a:pPr>
            <a:endParaRPr lang="en-GB" altLang="en-US" sz="2200" b="1">
              <a:ea typeface="Arial Unicode MS" panose="020B0604020202020204" pitchFamily="34" charset="-128"/>
              <a:cs typeface="Arial Unicode MS" panose="020B0604020202020204" pitchFamily="34" charset="-128"/>
            </a:endParaRPr>
          </a:p>
          <a:p>
            <a:pPr lvl="1" eaLnBrk="1" hangingPunct="1">
              <a:lnSpc>
                <a:spcPct val="80000"/>
              </a:lnSpc>
            </a:pPr>
            <a:endParaRPr lang="en-GB" altLang="en-US" sz="2200" b="1">
              <a:ea typeface="Arial Unicode MS" panose="020B0604020202020204" pitchFamily="34" charset="-128"/>
              <a:cs typeface="Arial Unicode MS" panose="020B0604020202020204" pitchFamily="34" charset="-128"/>
            </a:endParaRPr>
          </a:p>
          <a:p>
            <a:pPr lvl="1" eaLnBrk="1" hangingPunct="1">
              <a:lnSpc>
                <a:spcPct val="80000"/>
              </a:lnSpc>
              <a:buFontTx/>
              <a:buNone/>
            </a:pPr>
            <a:r>
              <a:rPr lang="en-GB" altLang="en-US" sz="2200" b="1">
                <a:ea typeface="Arial Unicode MS" panose="020B0604020202020204" pitchFamily="34" charset="-128"/>
                <a:cs typeface="Arial Unicode MS" panose="020B0604020202020204" pitchFamily="34" charset="-128"/>
              </a:rPr>
              <a:t>8. Interpretation</a:t>
            </a:r>
          </a:p>
          <a:p>
            <a:pPr lvl="1" eaLnBrk="1" hangingPunct="1">
              <a:lnSpc>
                <a:spcPct val="80000"/>
              </a:lnSpc>
              <a:buFontTx/>
              <a:buNone/>
            </a:pPr>
            <a:r>
              <a:rPr lang="en-GB" altLang="en-US" sz="2200" b="1">
                <a:ea typeface="Arial Unicode MS" panose="020B0604020202020204" pitchFamily="34" charset="-128"/>
                <a:cs typeface="Arial Unicode MS" panose="020B0604020202020204" pitchFamily="34" charset="-128"/>
              </a:rPr>
              <a:t> </a:t>
            </a:r>
            <a:r>
              <a:rPr lang="en-GB" altLang="en-US" sz="2200">
                <a:ea typeface="Arial Unicode MS" panose="020B0604020202020204" pitchFamily="34" charset="-128"/>
                <a:cs typeface="Arial Unicode MS" panose="020B0604020202020204" pitchFamily="34" charset="-128"/>
              </a:rPr>
              <a:t>   This is  similar to what is loosely termed as reading between the lines. This means that you as a receiver should search out the underlying meaning.</a:t>
            </a:r>
          </a:p>
          <a:p>
            <a:pPr eaLnBrk="1" hangingPunct="1">
              <a:lnSpc>
                <a:spcPct val="80000"/>
              </a:lnSpc>
              <a:buFont typeface="Wingdings" panose="05000000000000000000" pitchFamily="2" charset="2"/>
              <a:buNone/>
            </a:pPr>
            <a:r>
              <a:rPr lang="en-GB" altLang="en-US" sz="2000">
                <a:ea typeface="Arial Unicode MS" panose="020B0604020202020204" pitchFamily="34" charset="-128"/>
                <a:cs typeface="Arial Unicode MS" panose="020B0604020202020204" pitchFamily="34" charset="-128"/>
              </a:rPr>
              <a:t>            Take  sufficient time to reflect on the message For example contemplate this,  </a:t>
            </a:r>
            <a:r>
              <a:rPr lang="en-US" altLang="en-US" sz="2200"/>
              <a:t>‘</a:t>
            </a:r>
            <a:r>
              <a:rPr lang="en-US" altLang="en-US" sz="2200" i="1"/>
              <a:t>I know what you said but exactly what did you mean?’</a:t>
            </a:r>
            <a:endParaRPr lang="en-US" altLang="en-US" sz="2200"/>
          </a:p>
          <a:p>
            <a:pPr eaLnBrk="1" hangingPunct="1">
              <a:lnSpc>
                <a:spcPct val="80000"/>
              </a:lnSpc>
            </a:pPr>
            <a:endParaRPr lang="en-GB" altLang="en-US" sz="2000">
              <a:ea typeface="Arial Unicode MS" panose="020B0604020202020204" pitchFamily="34" charset="-128"/>
              <a:cs typeface="Arial Unicode MS" panose="020B0604020202020204" pitchFamily="34" charset="-128"/>
            </a:endParaRPr>
          </a:p>
          <a:p>
            <a:pPr eaLnBrk="1" hangingPunct="1">
              <a:lnSpc>
                <a:spcPct val="80000"/>
              </a:lnSpc>
            </a:pPr>
            <a:endParaRPr lang="en-GB" altLang="en-US" sz="2000">
              <a:ea typeface="Arial Unicode MS" panose="020B0604020202020204" pitchFamily="34" charset="-128"/>
              <a:cs typeface="Arial Unicode MS" panose="020B0604020202020204" pitchFamily="34" charset="-128"/>
            </a:endParaRPr>
          </a:p>
        </p:txBody>
      </p:sp>
    </p:spTree>
  </p:cSld>
  <p:clrMapOvr>
    <a:masterClrMapping/>
  </p:clrMapOvr>
  <p:transition>
    <p:push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FDDA44CE-C526-4687-8491-DB696B54F252}"/>
              </a:ext>
            </a:extLst>
          </p:cNvPr>
          <p:cNvSpPr>
            <a:spLocks noGrp="1" noChangeArrowheads="1"/>
          </p:cNvSpPr>
          <p:nvPr>
            <p:ph type="title"/>
          </p:nvPr>
        </p:nvSpPr>
        <p:spPr/>
        <p:txBody>
          <a:bodyPr/>
          <a:lstStyle/>
          <a:p>
            <a:pPr eaLnBrk="1" hangingPunct="1"/>
            <a:endParaRPr lang="en-US" altLang="en-US"/>
          </a:p>
        </p:txBody>
      </p:sp>
      <p:sp>
        <p:nvSpPr>
          <p:cNvPr id="27651" name="Rectangle 3">
            <a:extLst>
              <a:ext uri="{FF2B5EF4-FFF2-40B4-BE49-F238E27FC236}">
                <a16:creationId xmlns:a16="http://schemas.microsoft.com/office/drawing/2014/main" id="{EB1D4CBA-9115-4EA5-9DFA-2A6800E2D537}"/>
              </a:ext>
            </a:extLst>
          </p:cNvPr>
          <p:cNvSpPr>
            <a:spLocks noGrp="1" noChangeArrowheads="1"/>
          </p:cNvSpPr>
          <p:nvPr>
            <p:ph type="body" idx="1"/>
          </p:nvPr>
        </p:nvSpPr>
        <p:spPr>
          <a:xfrm>
            <a:off x="304800" y="2133600"/>
            <a:ext cx="7696200" cy="4038600"/>
          </a:xfrm>
        </p:spPr>
        <p:txBody>
          <a:bodyPr/>
          <a:lstStyle/>
          <a:p>
            <a:pPr eaLnBrk="1" hangingPunct="1">
              <a:lnSpc>
                <a:spcPct val="90000"/>
              </a:lnSpc>
              <a:buClr>
                <a:schemeClr val="tx1"/>
              </a:buClr>
              <a:buFont typeface="Wingdings" panose="05000000000000000000" pitchFamily="2" charset="2"/>
              <a:buNone/>
            </a:pPr>
            <a:r>
              <a:rPr lang="en-US" altLang="en-US" sz="2200"/>
              <a:t>9   Feedback or response </a:t>
            </a:r>
          </a:p>
          <a:p>
            <a:pPr eaLnBrk="1" hangingPunct="1">
              <a:lnSpc>
                <a:spcPct val="90000"/>
              </a:lnSpc>
              <a:buClr>
                <a:schemeClr val="tx1"/>
              </a:buClr>
              <a:buFont typeface="Wingdings" panose="05000000000000000000" pitchFamily="2" charset="2"/>
              <a:buNone/>
            </a:pPr>
            <a:r>
              <a:rPr lang="en-US" altLang="en-US" sz="2200"/>
              <a:t>  The receiver r</a:t>
            </a:r>
            <a:r>
              <a:rPr lang="en-GB" altLang="en-US" sz="2000">
                <a:ea typeface="Arial Unicode MS" panose="020B0604020202020204" pitchFamily="34" charset="-128"/>
                <a:cs typeface="Arial Unicode MS" panose="020B0604020202020204" pitchFamily="34" charset="-128"/>
              </a:rPr>
              <a:t>eacts to the message by encoding his  response in a language that the sender can understand. It could be written symbols, spoken or non- verbal  </a:t>
            </a:r>
          </a:p>
          <a:p>
            <a:pPr eaLnBrk="1" hangingPunct="1">
              <a:lnSpc>
                <a:spcPct val="90000"/>
              </a:lnSpc>
              <a:buFont typeface="Wingdings" panose="05000000000000000000" pitchFamily="2" charset="2"/>
              <a:buNone/>
            </a:pPr>
            <a:r>
              <a:rPr lang="en-GB" altLang="en-US" sz="2000">
                <a:ea typeface="Arial Unicode MS" panose="020B0604020202020204" pitchFamily="34" charset="-128"/>
                <a:cs typeface="Arial Unicode MS" panose="020B0604020202020204" pitchFamily="34" charset="-128"/>
              </a:rPr>
              <a:t>  </a:t>
            </a:r>
          </a:p>
          <a:p>
            <a:pPr eaLnBrk="1" hangingPunct="1">
              <a:lnSpc>
                <a:spcPct val="90000"/>
              </a:lnSpc>
              <a:buFont typeface="Wingdings" panose="05000000000000000000" pitchFamily="2" charset="2"/>
              <a:buNone/>
            </a:pPr>
            <a:r>
              <a:rPr lang="en-GB" altLang="en-US" sz="2000">
                <a:ea typeface="Arial Unicode MS" panose="020B0604020202020204" pitchFamily="34" charset="-128"/>
                <a:cs typeface="Arial Unicode MS" panose="020B0604020202020204" pitchFamily="34" charset="-128"/>
              </a:rPr>
              <a:t>He  transmits it back to the originator of the message. The receiver goes through the same communication process as the sender had done.  Only when this cycle is completed, can communication be said to have been effective.</a:t>
            </a:r>
            <a:endParaRPr lang="en-US" altLang="en-US" sz="2000">
              <a:ea typeface="Arial Unicode MS" panose="020B0604020202020204" pitchFamily="34" charset="-128"/>
              <a:cs typeface="Arial Unicode MS" panose="020B0604020202020204" pitchFamily="34" charset="-128"/>
            </a:endParaRPr>
          </a:p>
          <a:p>
            <a:pPr eaLnBrk="1" hangingPunct="1">
              <a:lnSpc>
                <a:spcPct val="90000"/>
              </a:lnSpc>
              <a:buFont typeface="Wingdings" panose="05000000000000000000" pitchFamily="2" charset="2"/>
              <a:buNone/>
            </a:pPr>
            <a:endParaRPr lang="en-US" altLang="en-US" sz="2200"/>
          </a:p>
          <a:p>
            <a:pPr eaLnBrk="1" hangingPunct="1">
              <a:lnSpc>
                <a:spcPct val="90000"/>
              </a:lnSpc>
              <a:buClr>
                <a:schemeClr val="tx1"/>
              </a:buClr>
              <a:buFont typeface="Wingdings" panose="05000000000000000000" pitchFamily="2" charset="2"/>
              <a:buNone/>
            </a:pPr>
            <a:r>
              <a:rPr lang="en-US" altLang="en-US" sz="2200"/>
              <a:t>The best way to know if the message had the desired effect on the receiver is by encouraging feedback.</a:t>
            </a:r>
          </a:p>
          <a:p>
            <a:pPr eaLnBrk="1" hangingPunct="1">
              <a:lnSpc>
                <a:spcPct val="90000"/>
              </a:lnSpc>
              <a:buClr>
                <a:schemeClr val="tx1"/>
              </a:buClr>
              <a:buFont typeface="Wingdings" panose="05000000000000000000" pitchFamily="2" charset="2"/>
              <a:buNone/>
            </a:pPr>
            <a:endParaRPr lang="en-US" altLang="en-US" sz="2200"/>
          </a:p>
        </p:txBody>
      </p:sp>
    </p:spTree>
  </p:cSld>
  <p:clrMapOvr>
    <a:masterClrMapping/>
  </p:clrMapOvr>
  <p:transition>
    <p:push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656164C-B704-424C-8876-9DDA7FAAB5A3}"/>
              </a:ext>
            </a:extLst>
          </p:cNvPr>
          <p:cNvSpPr>
            <a:spLocks noGrp="1" noChangeArrowheads="1"/>
          </p:cNvSpPr>
          <p:nvPr>
            <p:ph type="title"/>
          </p:nvPr>
        </p:nvSpPr>
        <p:spPr/>
        <p:txBody>
          <a:bodyPr/>
          <a:lstStyle/>
          <a:p>
            <a:pPr eaLnBrk="1" hangingPunct="1"/>
            <a:r>
              <a:rPr lang="en-US" altLang="en-US"/>
              <a:t>Feedback cont….</a:t>
            </a:r>
          </a:p>
        </p:txBody>
      </p:sp>
      <p:sp>
        <p:nvSpPr>
          <p:cNvPr id="28675" name="Rectangle 3">
            <a:extLst>
              <a:ext uri="{FF2B5EF4-FFF2-40B4-BE49-F238E27FC236}">
                <a16:creationId xmlns:a16="http://schemas.microsoft.com/office/drawing/2014/main" id="{1499F57A-332F-48E8-A109-A40EA5583AA9}"/>
              </a:ext>
            </a:extLst>
          </p:cNvPr>
          <p:cNvSpPr>
            <a:spLocks noGrp="1" noChangeArrowheads="1"/>
          </p:cNvSpPr>
          <p:nvPr>
            <p:ph type="body" idx="1"/>
          </p:nvPr>
        </p:nvSpPr>
        <p:spPr/>
        <p:txBody>
          <a:bodyPr/>
          <a:lstStyle/>
          <a:p>
            <a:pPr eaLnBrk="1" hangingPunct="1">
              <a:buClr>
                <a:schemeClr val="tx1"/>
              </a:buClr>
              <a:buFont typeface="Wingdings" panose="05000000000000000000" pitchFamily="2" charset="2"/>
              <a:buChar char="Ø"/>
            </a:pPr>
            <a:r>
              <a:rPr lang="en-US" altLang="en-US"/>
              <a:t>Feedback is the way by which the sender finds out</a:t>
            </a:r>
          </a:p>
          <a:p>
            <a:pPr eaLnBrk="1" hangingPunct="1">
              <a:buClr>
                <a:schemeClr val="tx1"/>
              </a:buClr>
              <a:buFont typeface="Wingdings" panose="05000000000000000000" pitchFamily="2" charset="2"/>
              <a:buNone/>
            </a:pPr>
            <a:endParaRPr lang="en-US" altLang="en-US"/>
          </a:p>
          <a:p>
            <a:pPr lvl="1" eaLnBrk="1" hangingPunct="1">
              <a:buClr>
                <a:schemeClr val="tx1"/>
              </a:buClr>
              <a:buSzPct val="75000"/>
              <a:buFont typeface="Wingdings" panose="05000000000000000000" pitchFamily="2" charset="2"/>
              <a:buChar char="v"/>
            </a:pPr>
            <a:r>
              <a:rPr lang="en-US" altLang="en-US"/>
              <a:t>whether the message reached the intended receiver or destination,</a:t>
            </a:r>
          </a:p>
          <a:p>
            <a:pPr lvl="1" eaLnBrk="1" hangingPunct="1">
              <a:buClr>
                <a:schemeClr val="tx1"/>
              </a:buClr>
              <a:buSzPct val="75000"/>
              <a:buFont typeface="Wingdings" panose="05000000000000000000" pitchFamily="2" charset="2"/>
              <a:buChar char="v"/>
            </a:pPr>
            <a:r>
              <a:rPr lang="en-US" altLang="en-US"/>
              <a:t>how successful his message has been,</a:t>
            </a:r>
          </a:p>
          <a:p>
            <a:pPr lvl="1" eaLnBrk="1" hangingPunct="1">
              <a:buClr>
                <a:schemeClr val="tx1"/>
              </a:buClr>
              <a:buSzPct val="75000"/>
              <a:buFont typeface="Wingdings" panose="05000000000000000000" pitchFamily="2" charset="2"/>
              <a:buChar char="v"/>
            </a:pPr>
            <a:r>
              <a:rPr lang="en-US" altLang="en-US"/>
              <a:t>how does the receiver feel about the message,     </a:t>
            </a:r>
          </a:p>
          <a:p>
            <a:pPr eaLnBrk="1" hangingPunct="1">
              <a:buClr>
                <a:schemeClr val="tx1"/>
              </a:buClr>
              <a:buSzPct val="75000"/>
              <a:buFont typeface="Wingdings" panose="05000000000000000000" pitchFamily="2" charset="2"/>
              <a:buChar char="Ø"/>
            </a:pPr>
            <a:endParaRPr lang="en-US" altLang="en-US"/>
          </a:p>
          <a:p>
            <a:pPr eaLnBrk="1" hangingPunct="1">
              <a:buClr>
                <a:schemeClr val="tx1"/>
              </a:buClr>
              <a:buFont typeface="Wingdings" panose="05000000000000000000" pitchFamily="2" charset="2"/>
              <a:buChar char="Ø"/>
            </a:pPr>
            <a:endParaRPr lang="en-US" altLang="en-US" sz="1600"/>
          </a:p>
        </p:txBody>
      </p:sp>
    </p:spTree>
  </p:cSld>
  <p:clrMapOvr>
    <a:masterClrMapping/>
  </p:clrMapOvr>
  <p:transition>
    <p:push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05061BA2-5704-4F7A-8ED7-E1D21FA833E2}"/>
              </a:ext>
            </a:extLst>
          </p:cNvPr>
          <p:cNvSpPr>
            <a:spLocks noGrp="1" noChangeArrowheads="1"/>
          </p:cNvSpPr>
          <p:nvPr>
            <p:ph type="title"/>
          </p:nvPr>
        </p:nvSpPr>
        <p:spPr/>
        <p:txBody>
          <a:bodyPr/>
          <a:lstStyle/>
          <a:p>
            <a:pPr eaLnBrk="1" hangingPunct="1"/>
            <a:r>
              <a:rPr lang="en-US" altLang="en-US"/>
              <a:t>Feedback cont….</a:t>
            </a:r>
          </a:p>
        </p:txBody>
      </p:sp>
      <p:sp>
        <p:nvSpPr>
          <p:cNvPr id="29699" name="Rectangle 3">
            <a:extLst>
              <a:ext uri="{FF2B5EF4-FFF2-40B4-BE49-F238E27FC236}">
                <a16:creationId xmlns:a16="http://schemas.microsoft.com/office/drawing/2014/main" id="{181F2821-E9FF-409C-88D2-BBBBA7AE80E6}"/>
              </a:ext>
            </a:extLst>
          </p:cNvPr>
          <p:cNvSpPr>
            <a:spLocks noGrp="1" noChangeArrowheads="1"/>
          </p:cNvSpPr>
          <p:nvPr>
            <p:ph type="body" idx="1"/>
          </p:nvPr>
        </p:nvSpPr>
        <p:spPr/>
        <p:txBody>
          <a:bodyPr/>
          <a:lstStyle/>
          <a:p>
            <a:pPr eaLnBrk="1" hangingPunct="1">
              <a:lnSpc>
                <a:spcPct val="80000"/>
              </a:lnSpc>
            </a:pPr>
            <a:r>
              <a:rPr lang="en-US" altLang="en-US" sz="2800"/>
              <a:t>Is the receiver ready or prepared to act</a:t>
            </a:r>
          </a:p>
          <a:p>
            <a:pPr eaLnBrk="1" hangingPunct="1">
              <a:lnSpc>
                <a:spcPct val="80000"/>
              </a:lnSpc>
              <a:buFont typeface="Wingdings" panose="05000000000000000000" pitchFamily="2" charset="2"/>
              <a:buNone/>
            </a:pPr>
            <a:r>
              <a:rPr lang="en-US" altLang="en-US" sz="2800"/>
              <a:t>      on the communication.</a:t>
            </a:r>
          </a:p>
          <a:p>
            <a:pPr eaLnBrk="1" hangingPunct="1">
              <a:lnSpc>
                <a:spcPct val="80000"/>
              </a:lnSpc>
              <a:buFontTx/>
              <a:buChar char="o"/>
            </a:pPr>
            <a:r>
              <a:rPr lang="en-US" altLang="en-US" sz="2800"/>
              <a:t>Feedback can be seen as any response from the receiver indicating understanding and acceptance or misunderstanding and non-acceptance of the message</a:t>
            </a:r>
          </a:p>
          <a:p>
            <a:pPr eaLnBrk="1" hangingPunct="1">
              <a:lnSpc>
                <a:spcPct val="80000"/>
              </a:lnSpc>
              <a:buFontTx/>
              <a:buChar char="o"/>
            </a:pPr>
            <a:r>
              <a:rPr lang="en-US" altLang="en-US" sz="2800"/>
              <a:t>Acceptance is positive feedback </a:t>
            </a:r>
          </a:p>
          <a:p>
            <a:pPr eaLnBrk="1" hangingPunct="1">
              <a:lnSpc>
                <a:spcPct val="80000"/>
              </a:lnSpc>
              <a:buFontTx/>
              <a:buChar char="o"/>
            </a:pPr>
            <a:r>
              <a:rPr lang="en-US" altLang="en-US" sz="2800"/>
              <a:t>Non-acceptance is negative feedback</a:t>
            </a:r>
          </a:p>
        </p:txBody>
      </p:sp>
    </p:spTree>
  </p:cSld>
  <p:clrMapOvr>
    <a:masterClrMapping/>
  </p:clrMapOvr>
  <p:transition>
    <p:push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33972B9E-CB58-4391-966B-F4ADF3B97F7A}"/>
              </a:ext>
            </a:extLst>
          </p:cNvPr>
          <p:cNvSpPr>
            <a:spLocks noGrp="1" noChangeArrowheads="1"/>
          </p:cNvSpPr>
          <p:nvPr>
            <p:ph type="title"/>
          </p:nvPr>
        </p:nvSpPr>
        <p:spPr/>
        <p:txBody>
          <a:bodyPr/>
          <a:lstStyle/>
          <a:p>
            <a:pPr eaLnBrk="1" hangingPunct="1"/>
            <a:r>
              <a:rPr lang="en-US" altLang="en-US"/>
              <a:t>Feedback cont…</a:t>
            </a:r>
          </a:p>
        </p:txBody>
      </p:sp>
      <p:sp>
        <p:nvSpPr>
          <p:cNvPr id="30723" name="Rectangle 3">
            <a:extLst>
              <a:ext uri="{FF2B5EF4-FFF2-40B4-BE49-F238E27FC236}">
                <a16:creationId xmlns:a16="http://schemas.microsoft.com/office/drawing/2014/main" id="{523E0C2F-6DEF-4160-8492-7EAEDA57F0E2}"/>
              </a:ext>
            </a:extLst>
          </p:cNvPr>
          <p:cNvSpPr>
            <a:spLocks noGrp="1" noChangeArrowheads="1"/>
          </p:cNvSpPr>
          <p:nvPr>
            <p:ph type="body" idx="1"/>
          </p:nvPr>
        </p:nvSpPr>
        <p:spPr/>
        <p:txBody>
          <a:bodyPr/>
          <a:lstStyle/>
          <a:p>
            <a:pPr eaLnBrk="1" hangingPunct="1">
              <a:lnSpc>
                <a:spcPct val="90000"/>
              </a:lnSpc>
            </a:pPr>
            <a:r>
              <a:rPr lang="en-US" altLang="en-US"/>
              <a:t>For effective communication the feedback must indicate </a:t>
            </a:r>
            <a:r>
              <a:rPr lang="en-US" altLang="en-US" u="sng"/>
              <a:t>what has been understood not only if it has been understood.</a:t>
            </a:r>
          </a:p>
          <a:p>
            <a:pPr eaLnBrk="1" hangingPunct="1">
              <a:lnSpc>
                <a:spcPct val="90000"/>
              </a:lnSpc>
            </a:pPr>
            <a:r>
              <a:rPr lang="en-US" altLang="en-US"/>
              <a:t>If feedback is not provided promptly and unambiguously, then the communication process is likely to be frustrated. The receiver must then strive to give quick feedback.</a:t>
            </a:r>
          </a:p>
        </p:txBody>
      </p:sp>
    </p:spTree>
  </p:cSld>
  <p:clrMapOvr>
    <a:masterClrMapping/>
  </p:clrMapOvr>
  <p:transition>
    <p:push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80525574-6925-43DD-8AB1-27D5C6BCE464}"/>
              </a:ext>
            </a:extLst>
          </p:cNvPr>
          <p:cNvSpPr>
            <a:spLocks noGrp="1" noChangeArrowheads="1"/>
          </p:cNvSpPr>
          <p:nvPr>
            <p:ph type="title"/>
          </p:nvPr>
        </p:nvSpPr>
        <p:spPr/>
        <p:txBody>
          <a:bodyPr/>
          <a:lstStyle/>
          <a:p>
            <a:pPr eaLnBrk="1" hangingPunct="1"/>
            <a:r>
              <a:rPr lang="en-US" altLang="en-US"/>
              <a:t>Essentials of communication</a:t>
            </a:r>
          </a:p>
        </p:txBody>
      </p:sp>
      <p:sp>
        <p:nvSpPr>
          <p:cNvPr id="31747" name="Rectangle 3">
            <a:extLst>
              <a:ext uri="{FF2B5EF4-FFF2-40B4-BE49-F238E27FC236}">
                <a16:creationId xmlns:a16="http://schemas.microsoft.com/office/drawing/2014/main" id="{B9C08EA5-66CF-49F1-9667-EFB194CF4348}"/>
              </a:ext>
            </a:extLst>
          </p:cNvPr>
          <p:cNvSpPr>
            <a:spLocks noGrp="1" noChangeArrowheads="1"/>
          </p:cNvSpPr>
          <p:nvPr>
            <p:ph type="body" idx="1"/>
          </p:nvPr>
        </p:nvSpPr>
        <p:spPr/>
        <p:txBody>
          <a:bodyPr/>
          <a:lstStyle/>
          <a:p>
            <a:pPr eaLnBrk="1" hangingPunct="1">
              <a:buFont typeface="Wingdings" panose="05000000000000000000" pitchFamily="2" charset="2"/>
              <a:buNone/>
            </a:pPr>
            <a:endParaRPr lang="en-GB" altLang="en-US" b="1"/>
          </a:p>
          <a:p>
            <a:pPr eaLnBrk="1" hangingPunct="1"/>
            <a:r>
              <a:rPr lang="en-GB" altLang="en-US"/>
              <a:t>As an effective communicator, you should understand the following essentials of communication: the subject, audience, purpose, appropriate channel, and proper presentation (packaging).</a:t>
            </a:r>
            <a:endParaRPr lang="en-US" altLang="en-US"/>
          </a:p>
        </p:txBody>
      </p:sp>
    </p:spTree>
  </p:cSld>
  <p:clrMapOvr>
    <a:masterClrMapping/>
  </p:clrMapOvr>
  <p:transition>
    <p:push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8643A372-B51E-4363-8BDA-BE16D4770A58}"/>
              </a:ext>
            </a:extLst>
          </p:cNvPr>
          <p:cNvSpPr>
            <a:spLocks noGrp="1" noChangeArrowheads="1"/>
          </p:cNvSpPr>
          <p:nvPr>
            <p:ph type="title"/>
          </p:nvPr>
        </p:nvSpPr>
        <p:spPr/>
        <p:txBody>
          <a:bodyPr/>
          <a:lstStyle/>
          <a:p>
            <a:pPr eaLnBrk="1" hangingPunct="1"/>
            <a:r>
              <a:rPr lang="en-US" altLang="en-US"/>
              <a:t>Essentials cont… </a:t>
            </a:r>
          </a:p>
        </p:txBody>
      </p:sp>
      <p:sp>
        <p:nvSpPr>
          <p:cNvPr id="32771" name="Rectangle 3">
            <a:extLst>
              <a:ext uri="{FF2B5EF4-FFF2-40B4-BE49-F238E27FC236}">
                <a16:creationId xmlns:a16="http://schemas.microsoft.com/office/drawing/2014/main" id="{F92660BD-623C-453C-9720-E8F945EED85E}"/>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en-GB" altLang="en-US" sz="2400" b="1"/>
              <a:t>SUBJECT</a:t>
            </a:r>
          </a:p>
          <a:p>
            <a:pPr eaLnBrk="1" hangingPunct="1">
              <a:lnSpc>
                <a:spcPct val="80000"/>
              </a:lnSpc>
            </a:pPr>
            <a:endParaRPr lang="en-GB" altLang="en-US" sz="2400" b="1"/>
          </a:p>
          <a:p>
            <a:pPr eaLnBrk="1" hangingPunct="1">
              <a:lnSpc>
                <a:spcPct val="80000"/>
              </a:lnSpc>
            </a:pPr>
            <a:r>
              <a:rPr lang="en-GB" altLang="en-US" sz="2400" b="1"/>
              <a:t>The Subject</a:t>
            </a:r>
            <a:r>
              <a:rPr lang="en-GB" altLang="en-US" sz="2400"/>
              <a:t>, also known as the content of communication, is the information that you would like to be understood by your receiver. In other words you should ask yourself the following questions before you send or initiate the process of communication:</a:t>
            </a:r>
          </a:p>
          <a:p>
            <a:pPr eaLnBrk="1" hangingPunct="1">
              <a:lnSpc>
                <a:spcPct val="80000"/>
              </a:lnSpc>
            </a:pPr>
            <a:r>
              <a:rPr lang="en-GB" altLang="en-US" sz="2400"/>
              <a:t>What exactly do I want to say?</a:t>
            </a:r>
          </a:p>
          <a:p>
            <a:pPr eaLnBrk="1" hangingPunct="1">
              <a:lnSpc>
                <a:spcPct val="80000"/>
              </a:lnSpc>
            </a:pPr>
            <a:r>
              <a:rPr lang="en-GB" altLang="en-US" sz="2400"/>
              <a:t>What exactly do I need to say?</a:t>
            </a:r>
          </a:p>
          <a:p>
            <a:pPr eaLnBrk="1" hangingPunct="1">
              <a:lnSpc>
                <a:spcPct val="80000"/>
              </a:lnSpc>
            </a:pPr>
            <a:r>
              <a:rPr lang="en-GB" altLang="en-US" sz="2400"/>
              <a:t>What does my audience need to know?</a:t>
            </a:r>
            <a:endParaRPr lang="en-US" altLang="en-US" sz="2400"/>
          </a:p>
        </p:txBody>
      </p:sp>
    </p:spTree>
  </p:cSld>
  <p:clrMapOvr>
    <a:masterClrMapping/>
  </p:clrMapOvr>
  <p:transition>
    <p:push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128F05D1-B5C4-4750-B4C8-5F8A80B2A2D1}"/>
              </a:ext>
            </a:extLst>
          </p:cNvPr>
          <p:cNvSpPr>
            <a:spLocks noGrp="1" noChangeArrowheads="1"/>
          </p:cNvSpPr>
          <p:nvPr>
            <p:ph type="title"/>
          </p:nvPr>
        </p:nvSpPr>
        <p:spPr>
          <a:xfrm>
            <a:off x="-228600" y="304800"/>
            <a:ext cx="7696200" cy="1143000"/>
          </a:xfrm>
        </p:spPr>
        <p:txBody>
          <a:bodyPr/>
          <a:lstStyle/>
          <a:p>
            <a:pPr eaLnBrk="1" hangingPunct="1"/>
            <a:r>
              <a:rPr lang="en-US" altLang="en-US"/>
              <a:t>ESSENTIALS CONT..</a:t>
            </a:r>
          </a:p>
        </p:txBody>
      </p:sp>
      <p:sp>
        <p:nvSpPr>
          <p:cNvPr id="33795" name="Rectangle 3">
            <a:extLst>
              <a:ext uri="{FF2B5EF4-FFF2-40B4-BE49-F238E27FC236}">
                <a16:creationId xmlns:a16="http://schemas.microsoft.com/office/drawing/2014/main" id="{C733E90F-7A92-4AC1-BF0F-B4FAB1B57EC8}"/>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700" b="1"/>
              <a:t>    AUDIENCE</a:t>
            </a:r>
          </a:p>
          <a:p>
            <a:pPr eaLnBrk="1" hangingPunct="1"/>
            <a:endParaRPr lang="en-GB" altLang="en-US" sz="2700" b="1"/>
          </a:p>
          <a:p>
            <a:pPr eaLnBrk="1" hangingPunct="1">
              <a:buFont typeface="Wingdings" panose="05000000000000000000" pitchFamily="2" charset="2"/>
              <a:buNone/>
            </a:pPr>
            <a:r>
              <a:rPr lang="en-GB" altLang="en-US" sz="2700" b="1"/>
              <a:t>    The Audience</a:t>
            </a:r>
            <a:r>
              <a:rPr lang="en-GB" altLang="en-US" sz="2700"/>
              <a:t> is the receiver of your message and you need to have enough information about them. For example, you need to know their personality, age, status, education, political inclination, etc. How are they likely to react to the content of your message?</a:t>
            </a:r>
            <a:endParaRPr lang="en-US" altLang="en-US" sz="2700"/>
          </a:p>
        </p:txBody>
      </p:sp>
    </p:spTree>
  </p:cSld>
  <p:clrMapOvr>
    <a:masterClrMapping/>
  </p:clrMapOvr>
  <p:transition>
    <p:push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2600837-AC3B-4521-9A7F-070D3BDC97B9}"/>
              </a:ext>
            </a:extLst>
          </p:cNvPr>
          <p:cNvSpPr>
            <a:spLocks noGrp="1" noChangeArrowheads="1"/>
          </p:cNvSpPr>
          <p:nvPr>
            <p:ph type="title"/>
          </p:nvPr>
        </p:nvSpPr>
        <p:spPr/>
        <p:txBody>
          <a:bodyPr/>
          <a:lstStyle/>
          <a:p>
            <a:pPr eaLnBrk="1" hangingPunct="1"/>
            <a:r>
              <a:rPr lang="en-US" altLang="en-US"/>
              <a:t>Essentials cont..</a:t>
            </a:r>
          </a:p>
        </p:txBody>
      </p:sp>
      <p:sp>
        <p:nvSpPr>
          <p:cNvPr id="34819" name="Rectangle 3">
            <a:extLst>
              <a:ext uri="{FF2B5EF4-FFF2-40B4-BE49-F238E27FC236}">
                <a16:creationId xmlns:a16="http://schemas.microsoft.com/office/drawing/2014/main" id="{8D0C7226-FFA7-463F-8B04-69AB29D9474A}"/>
              </a:ext>
            </a:extLst>
          </p:cNvPr>
          <p:cNvSpPr>
            <a:spLocks noGrp="1" noChangeArrowheads="1"/>
          </p:cNvSpPr>
          <p:nvPr>
            <p:ph type="body" idx="1"/>
          </p:nvPr>
        </p:nvSpPr>
        <p:spPr/>
        <p:txBody>
          <a:bodyPr/>
          <a:lstStyle/>
          <a:p>
            <a:pPr eaLnBrk="1" hangingPunct="1">
              <a:lnSpc>
                <a:spcPct val="80000"/>
              </a:lnSpc>
            </a:pPr>
            <a:r>
              <a:rPr lang="en-GB" altLang="en-US" sz="2000"/>
              <a:t>PURPOSE</a:t>
            </a:r>
          </a:p>
          <a:p>
            <a:pPr eaLnBrk="1" hangingPunct="1">
              <a:lnSpc>
                <a:spcPct val="80000"/>
              </a:lnSpc>
            </a:pPr>
            <a:endParaRPr lang="en-GB" altLang="en-US" sz="2000"/>
          </a:p>
          <a:p>
            <a:pPr eaLnBrk="1" hangingPunct="1">
              <a:lnSpc>
                <a:spcPct val="80000"/>
              </a:lnSpc>
            </a:pPr>
            <a:r>
              <a:rPr lang="en-GB" altLang="en-US" sz="2000"/>
              <a:t>To establish</a:t>
            </a:r>
            <a:r>
              <a:rPr lang="en-GB" altLang="en-US" sz="2000" b="1"/>
              <a:t> the purpose </a:t>
            </a:r>
            <a:r>
              <a:rPr lang="en-GB" altLang="en-US" sz="2000"/>
              <a:t>of communication</a:t>
            </a:r>
            <a:r>
              <a:rPr lang="en-GB" altLang="en-US" sz="2000" b="1"/>
              <a:t> </a:t>
            </a:r>
            <a:r>
              <a:rPr lang="en-GB" altLang="en-US" sz="2000"/>
              <a:t>you have to ask yourself the following questions:</a:t>
            </a:r>
          </a:p>
          <a:p>
            <a:pPr eaLnBrk="1" hangingPunct="1">
              <a:lnSpc>
                <a:spcPct val="80000"/>
              </a:lnSpc>
            </a:pPr>
            <a:r>
              <a:rPr lang="en-GB" altLang="en-US" sz="2000"/>
              <a:t>Why am I communicating?</a:t>
            </a:r>
          </a:p>
          <a:p>
            <a:pPr eaLnBrk="1" hangingPunct="1">
              <a:lnSpc>
                <a:spcPct val="80000"/>
              </a:lnSpc>
            </a:pPr>
            <a:r>
              <a:rPr lang="en-GB" altLang="en-US" sz="2000"/>
              <a:t>What is my real reason for writing, speaking or gesticulating?</a:t>
            </a:r>
          </a:p>
          <a:p>
            <a:pPr eaLnBrk="1" hangingPunct="1">
              <a:lnSpc>
                <a:spcPct val="80000"/>
              </a:lnSpc>
            </a:pPr>
            <a:r>
              <a:rPr lang="en-GB" altLang="en-US" sz="2000"/>
              <a:t>What do I hope to achieve? Is it to change the attitude of the audience, or change their opinion? </a:t>
            </a:r>
          </a:p>
          <a:p>
            <a:pPr eaLnBrk="1" hangingPunct="1">
              <a:lnSpc>
                <a:spcPct val="80000"/>
              </a:lnSpc>
            </a:pPr>
            <a:r>
              <a:rPr lang="en-GB" altLang="en-US" sz="2000"/>
              <a:t>What do I want the audience to do as a result of my communication?  </a:t>
            </a:r>
          </a:p>
          <a:p>
            <a:pPr eaLnBrk="1" hangingPunct="1">
              <a:lnSpc>
                <a:spcPct val="80000"/>
              </a:lnSpc>
            </a:pPr>
            <a:r>
              <a:rPr lang="en-GB" altLang="en-US" sz="2000"/>
              <a:t>In other words do I want to persuade, inform, influence, educate, advice entertain, provoke, stimulate thought, or castigate.</a:t>
            </a:r>
            <a:endParaRPr lang="en-US" altLang="en-US" sz="2000"/>
          </a:p>
        </p:txBody>
      </p:sp>
    </p:spTree>
  </p:cSld>
  <p:clrMapOvr>
    <a:masterClrMapping/>
  </p:clrMapOvr>
  <p:transition>
    <p:push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89A7C2F1-6E91-4097-A61A-000FE5CBAE33}"/>
              </a:ext>
            </a:extLst>
          </p:cNvPr>
          <p:cNvSpPr>
            <a:spLocks noGrp="1" noChangeArrowheads="1"/>
          </p:cNvSpPr>
          <p:nvPr>
            <p:ph type="title"/>
          </p:nvPr>
        </p:nvSpPr>
        <p:spPr/>
        <p:txBody>
          <a:bodyPr/>
          <a:lstStyle/>
          <a:p>
            <a:pPr eaLnBrk="1" hangingPunct="1"/>
            <a:r>
              <a:rPr lang="en-US" altLang="en-US"/>
              <a:t>ESSENTIALS CONT..</a:t>
            </a:r>
          </a:p>
        </p:txBody>
      </p:sp>
      <p:sp>
        <p:nvSpPr>
          <p:cNvPr id="35843" name="Rectangle 3">
            <a:extLst>
              <a:ext uri="{FF2B5EF4-FFF2-40B4-BE49-F238E27FC236}">
                <a16:creationId xmlns:a16="http://schemas.microsoft.com/office/drawing/2014/main" id="{131D13F1-920D-46E6-A145-953A364CEEE8}"/>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700" b="1"/>
              <a:t>   Appropriate channel</a:t>
            </a:r>
          </a:p>
          <a:p>
            <a:pPr eaLnBrk="1" hangingPunct="1"/>
            <a:r>
              <a:rPr lang="en-GB" altLang="en-US" sz="2700" b="1"/>
              <a:t>This </a:t>
            </a:r>
            <a:r>
              <a:rPr lang="en-GB" altLang="en-US" sz="2700"/>
              <a:t>is the vehicle by which the message is passed on to the audience. </a:t>
            </a:r>
          </a:p>
          <a:p>
            <a:pPr eaLnBrk="1" hangingPunct="1"/>
            <a:r>
              <a:rPr lang="en-GB" altLang="en-US" sz="2700"/>
              <a:t> Am I going to communicate by use of words, pictures or use both?</a:t>
            </a:r>
          </a:p>
          <a:p>
            <a:pPr eaLnBrk="1" hangingPunct="1"/>
            <a:r>
              <a:rPr lang="en-GB" altLang="en-US" sz="2700"/>
              <a:t> Which medium of communication will be most appreciated by my audience – spoken or written, a letter or personal chat?</a:t>
            </a:r>
            <a:endParaRPr lang="en-US" altLang="en-US" sz="2700"/>
          </a:p>
        </p:txBody>
      </p:sp>
    </p:spTree>
  </p:cSld>
  <p:clrMapOvr>
    <a:masterClrMapping/>
  </p:clrMapOvr>
  <p:transition>
    <p:push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75CC4B1-E476-43BF-A295-0B4A21437555}"/>
              </a:ext>
            </a:extLst>
          </p:cNvPr>
          <p:cNvSpPr>
            <a:spLocks noGrp="1" noChangeArrowheads="1"/>
          </p:cNvSpPr>
          <p:nvPr>
            <p:ph type="title"/>
          </p:nvPr>
        </p:nvSpPr>
        <p:spPr/>
        <p:txBody>
          <a:bodyPr/>
          <a:lstStyle/>
          <a:p>
            <a:pPr eaLnBrk="1" hangingPunct="1"/>
            <a:r>
              <a:rPr lang="en-US" altLang="en-US"/>
              <a:t>ESSENTIALS CONT..</a:t>
            </a:r>
          </a:p>
        </p:txBody>
      </p:sp>
      <p:sp>
        <p:nvSpPr>
          <p:cNvPr id="36867" name="Rectangle 3">
            <a:extLst>
              <a:ext uri="{FF2B5EF4-FFF2-40B4-BE49-F238E27FC236}">
                <a16:creationId xmlns:a16="http://schemas.microsoft.com/office/drawing/2014/main" id="{B8B4C8BD-E2AA-425B-AC72-744DC9285465}"/>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700" b="1"/>
              <a:t>    Proper presentation/Packaging </a:t>
            </a:r>
          </a:p>
          <a:p>
            <a:pPr eaLnBrk="1" hangingPunct="1"/>
            <a:r>
              <a:rPr lang="en-GB" altLang="en-US" sz="2700"/>
              <a:t>This is the means by which you will achieve the most desired response from your audience. </a:t>
            </a:r>
          </a:p>
          <a:p>
            <a:pPr eaLnBrk="1" hangingPunct="1"/>
            <a:r>
              <a:rPr lang="en-GB" altLang="en-US" sz="2700"/>
              <a:t> Ask yourself:</a:t>
            </a:r>
          </a:p>
          <a:p>
            <a:pPr eaLnBrk="1" hangingPunct="1"/>
            <a:r>
              <a:rPr lang="en-GB" altLang="en-US" sz="2700"/>
              <a:t> What is the best way to organize the points you want to drive home to your audience? </a:t>
            </a:r>
          </a:p>
          <a:p>
            <a:pPr eaLnBrk="1" hangingPunct="1"/>
            <a:r>
              <a:rPr lang="en-GB" altLang="en-US" sz="2700"/>
              <a:t>What words should I use to create the right tone?</a:t>
            </a:r>
            <a:endParaRPr lang="en-US" altLang="en-US" sz="2700"/>
          </a:p>
        </p:txBody>
      </p:sp>
    </p:spTree>
  </p:cSld>
  <p:clrMapOvr>
    <a:masterClrMapping/>
  </p:clrMapOvr>
  <p:transition>
    <p:push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A0F0E6BA-72E0-461A-8F80-2D3516B13801}"/>
              </a:ext>
            </a:extLst>
          </p:cNvPr>
          <p:cNvSpPr>
            <a:spLocks noGrp="1" noChangeArrowheads="1"/>
          </p:cNvSpPr>
          <p:nvPr>
            <p:ph type="title"/>
          </p:nvPr>
        </p:nvSpPr>
        <p:spPr/>
        <p:txBody>
          <a:bodyPr/>
          <a:lstStyle/>
          <a:p>
            <a:pPr eaLnBrk="1" hangingPunct="1"/>
            <a:r>
              <a:rPr lang="en-GB" altLang="en-US" b="1"/>
              <a:t>BARRIERS TO EFFECTIVE COMMUNICATION</a:t>
            </a:r>
            <a:endParaRPr lang="en-US" altLang="en-US" b="1"/>
          </a:p>
        </p:txBody>
      </p:sp>
      <p:sp>
        <p:nvSpPr>
          <p:cNvPr id="37891" name="Rectangle 3">
            <a:extLst>
              <a:ext uri="{FF2B5EF4-FFF2-40B4-BE49-F238E27FC236}">
                <a16:creationId xmlns:a16="http://schemas.microsoft.com/office/drawing/2014/main" id="{C41910F5-3FC4-4D06-B9F5-7BBFDB7B6DE6}"/>
              </a:ext>
            </a:extLst>
          </p:cNvPr>
          <p:cNvSpPr>
            <a:spLocks noGrp="1" noChangeArrowheads="1"/>
          </p:cNvSpPr>
          <p:nvPr>
            <p:ph type="body" idx="1"/>
          </p:nvPr>
        </p:nvSpPr>
        <p:spPr/>
        <p:txBody>
          <a:bodyPr/>
          <a:lstStyle/>
          <a:p>
            <a:pPr eaLnBrk="1" hangingPunct="1">
              <a:buFont typeface="Wingdings" panose="05000000000000000000" pitchFamily="2" charset="2"/>
              <a:buChar char="Ø"/>
            </a:pPr>
            <a:r>
              <a:rPr lang="en-GB" altLang="en-US" sz="2700"/>
              <a:t>   However carefully an act of communication is planned, it is inevitable that breakdowns will sometimes occur.</a:t>
            </a:r>
          </a:p>
          <a:p>
            <a:pPr eaLnBrk="1" hangingPunct="1">
              <a:buFont typeface="Wingdings" panose="05000000000000000000" pitchFamily="2" charset="2"/>
              <a:buChar char="Ø"/>
            </a:pPr>
            <a:r>
              <a:rPr lang="en-GB" altLang="en-US" sz="2700"/>
              <a:t> Some of these breakdowns or barriers arise in the process of communication mainly from;</a:t>
            </a:r>
          </a:p>
          <a:p>
            <a:pPr eaLnBrk="1" hangingPunct="1">
              <a:buFont typeface="Wingdings" panose="05000000000000000000" pitchFamily="2" charset="2"/>
              <a:buChar char="Ø"/>
            </a:pPr>
            <a:r>
              <a:rPr lang="en-GB" altLang="en-US" sz="2700"/>
              <a:t> the sender</a:t>
            </a:r>
          </a:p>
          <a:p>
            <a:pPr eaLnBrk="1" hangingPunct="1">
              <a:buFont typeface="Wingdings" panose="05000000000000000000" pitchFamily="2" charset="2"/>
              <a:buChar char="Ø"/>
            </a:pPr>
            <a:r>
              <a:rPr lang="en-GB" altLang="en-US" sz="2700"/>
              <a:t> the receiver,</a:t>
            </a:r>
          </a:p>
          <a:p>
            <a:pPr eaLnBrk="1" hangingPunct="1">
              <a:buFont typeface="Wingdings" panose="05000000000000000000" pitchFamily="2" charset="2"/>
              <a:buChar char="Ø"/>
            </a:pPr>
            <a:r>
              <a:rPr lang="en-GB" altLang="en-US" sz="2700"/>
              <a:t> external factors.</a:t>
            </a:r>
            <a:endParaRPr lang="en-US" altLang="en-US" sz="2700"/>
          </a:p>
        </p:txBody>
      </p:sp>
    </p:spTree>
  </p:cSld>
  <p:clrMapOvr>
    <a:masterClrMapping/>
  </p:clrMapOvr>
  <p:transition>
    <p:push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7C72ACA-8D6C-45D3-BCCE-9E5CBC20ED7E}"/>
              </a:ext>
            </a:extLst>
          </p:cNvPr>
          <p:cNvSpPr>
            <a:spLocks noGrp="1" noChangeArrowheads="1"/>
          </p:cNvSpPr>
          <p:nvPr>
            <p:ph type="title"/>
          </p:nvPr>
        </p:nvSpPr>
        <p:spPr/>
        <p:txBody>
          <a:bodyPr/>
          <a:lstStyle/>
          <a:p>
            <a:pPr eaLnBrk="1" hangingPunct="1"/>
            <a:r>
              <a:rPr lang="en-GB" altLang="en-US" b="1"/>
              <a:t>Barriers caused by the Sender</a:t>
            </a:r>
            <a:endParaRPr lang="en-US" altLang="en-US" b="1"/>
          </a:p>
        </p:txBody>
      </p:sp>
      <p:sp>
        <p:nvSpPr>
          <p:cNvPr id="38915" name="Rectangle 3">
            <a:extLst>
              <a:ext uri="{FF2B5EF4-FFF2-40B4-BE49-F238E27FC236}">
                <a16:creationId xmlns:a16="http://schemas.microsoft.com/office/drawing/2014/main" id="{CA42CE81-AA5F-4803-B934-DC00390792A3}"/>
              </a:ext>
            </a:extLst>
          </p:cNvPr>
          <p:cNvSpPr>
            <a:spLocks noGrp="1" noChangeArrowheads="1"/>
          </p:cNvSpPr>
          <p:nvPr>
            <p:ph type="body" idx="1"/>
          </p:nvPr>
        </p:nvSpPr>
        <p:spPr/>
        <p:txBody>
          <a:bodyPr/>
          <a:lstStyle/>
          <a:p>
            <a:pPr marL="639763" indent="-639763" eaLnBrk="1" hangingPunct="1">
              <a:lnSpc>
                <a:spcPct val="80000"/>
              </a:lnSpc>
              <a:buFont typeface="Wingdings" panose="05000000000000000000" pitchFamily="2" charset="2"/>
              <a:buNone/>
            </a:pPr>
            <a:r>
              <a:rPr lang="en-GB" altLang="en-US" sz="2200"/>
              <a:t> </a:t>
            </a:r>
            <a:endParaRPr lang="en-GB" altLang="en-US" sz="2200" b="1" i="1"/>
          </a:p>
          <a:p>
            <a:pPr marL="639763" indent="-639763" eaLnBrk="1" hangingPunct="1">
              <a:lnSpc>
                <a:spcPct val="80000"/>
              </a:lnSpc>
              <a:buFont typeface="Wingdings" panose="05000000000000000000" pitchFamily="2" charset="2"/>
              <a:buNone/>
            </a:pPr>
            <a:r>
              <a:rPr lang="en-GB" altLang="en-US" sz="2200" b="1" i="1"/>
              <a:t>       Sender’s lack of awareness of receiver’s needs</a:t>
            </a:r>
          </a:p>
          <a:p>
            <a:pPr marL="639763" indent="-639763" eaLnBrk="1" hangingPunct="1">
              <a:lnSpc>
                <a:spcPct val="80000"/>
              </a:lnSpc>
              <a:buFont typeface="Wingdings" panose="05000000000000000000" pitchFamily="2" charset="2"/>
              <a:buNone/>
            </a:pPr>
            <a:endParaRPr lang="en-GB" altLang="en-US" sz="2200"/>
          </a:p>
          <a:p>
            <a:pPr marL="639763" indent="-639763" eaLnBrk="1" hangingPunct="1">
              <a:lnSpc>
                <a:spcPct val="80000"/>
              </a:lnSpc>
              <a:buClr>
                <a:schemeClr val="tx1"/>
              </a:buClr>
              <a:buFont typeface="Wingdings" panose="05000000000000000000" pitchFamily="2" charset="2"/>
              <a:buChar char="Ø"/>
            </a:pPr>
            <a:r>
              <a:rPr lang="en-GB" altLang="en-US" sz="2200"/>
              <a:t>       A breakdown in the communication process can occur if the sender is unaware of the receiver’s needs or does not know the exact aim of the communication.</a:t>
            </a:r>
          </a:p>
          <a:p>
            <a:pPr marL="639763" indent="-639763" eaLnBrk="1" hangingPunct="1">
              <a:lnSpc>
                <a:spcPct val="80000"/>
              </a:lnSpc>
              <a:buClr>
                <a:schemeClr val="tx1"/>
              </a:buClr>
              <a:buFont typeface="Wingdings" panose="05000000000000000000" pitchFamily="2" charset="2"/>
              <a:buChar char="Ø"/>
            </a:pPr>
            <a:r>
              <a:rPr lang="en-GB" altLang="en-US" sz="2200"/>
              <a:t>    </a:t>
            </a:r>
          </a:p>
          <a:p>
            <a:pPr marL="639763" indent="-639763" eaLnBrk="1" hangingPunct="1">
              <a:lnSpc>
                <a:spcPct val="80000"/>
              </a:lnSpc>
              <a:buClr>
                <a:schemeClr val="tx1"/>
              </a:buClr>
              <a:buFont typeface="Wingdings" panose="05000000000000000000" pitchFamily="2" charset="2"/>
              <a:buChar char="Ø"/>
            </a:pPr>
            <a:r>
              <a:rPr lang="en-GB" altLang="en-US" sz="2200"/>
              <a:t>        If the sender does not have a clear idea of what the communication aims to achieve before encoding the message, there will be a breakdown. </a:t>
            </a:r>
          </a:p>
          <a:p>
            <a:pPr marL="639763" indent="-639763" eaLnBrk="1" hangingPunct="1">
              <a:lnSpc>
                <a:spcPct val="80000"/>
              </a:lnSpc>
              <a:buClr>
                <a:schemeClr val="tx1"/>
              </a:buClr>
              <a:buFont typeface="Wingdings" panose="05000000000000000000" pitchFamily="2" charset="2"/>
              <a:buChar char="Ø"/>
            </a:pPr>
            <a:r>
              <a:rPr lang="en-GB" altLang="en-US" sz="2200"/>
              <a:t>         In the same way if the message is inaccurate, breakdown will result.</a:t>
            </a:r>
            <a:endParaRPr lang="en-US" altLang="en-US" sz="2200"/>
          </a:p>
        </p:txBody>
      </p:sp>
    </p:spTree>
  </p:cSld>
  <p:clrMapOvr>
    <a:masterClrMapping/>
  </p:clrMapOvr>
  <p:transition>
    <p:push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B39FE21A-796E-480B-B25C-909C59411420}"/>
              </a:ext>
            </a:extLst>
          </p:cNvPr>
          <p:cNvSpPr>
            <a:spLocks noGrp="1" noChangeArrowheads="1"/>
          </p:cNvSpPr>
          <p:nvPr>
            <p:ph type="title"/>
          </p:nvPr>
        </p:nvSpPr>
        <p:spPr/>
        <p:txBody>
          <a:bodyPr/>
          <a:lstStyle/>
          <a:p>
            <a:pPr eaLnBrk="1" hangingPunct="1"/>
            <a:r>
              <a:rPr lang="en-US" altLang="en-US"/>
              <a:t>Barriers….</a:t>
            </a:r>
          </a:p>
        </p:txBody>
      </p:sp>
      <p:sp>
        <p:nvSpPr>
          <p:cNvPr id="39939" name="Rectangle 3">
            <a:extLst>
              <a:ext uri="{FF2B5EF4-FFF2-40B4-BE49-F238E27FC236}">
                <a16:creationId xmlns:a16="http://schemas.microsoft.com/office/drawing/2014/main" id="{A3B2F73D-EFB9-410B-A293-DB7AD099CF4D}"/>
              </a:ext>
            </a:extLst>
          </p:cNvPr>
          <p:cNvSpPr>
            <a:spLocks noGrp="1" noChangeArrowheads="1"/>
          </p:cNvSpPr>
          <p:nvPr>
            <p:ph type="body" idx="1"/>
          </p:nvPr>
        </p:nvSpPr>
        <p:spPr/>
        <p:txBody>
          <a:bodyPr/>
          <a:lstStyle/>
          <a:p>
            <a:pPr marL="639763" indent="-639763" eaLnBrk="1" hangingPunct="1">
              <a:lnSpc>
                <a:spcPct val="80000"/>
              </a:lnSpc>
              <a:buFont typeface="Wingdings" panose="05000000000000000000" pitchFamily="2" charset="2"/>
              <a:buNone/>
            </a:pPr>
            <a:r>
              <a:rPr lang="en-GB" altLang="en-US" sz="2000" b="1" i="1"/>
              <a:t>Language</a:t>
            </a:r>
            <a:endParaRPr lang="en-GB" altLang="en-US" sz="2000"/>
          </a:p>
          <a:p>
            <a:pPr marL="639763" indent="-639763" eaLnBrk="1" hangingPunct="1">
              <a:lnSpc>
                <a:spcPct val="80000"/>
              </a:lnSpc>
              <a:buClr>
                <a:schemeClr val="tx1"/>
              </a:buClr>
              <a:buFont typeface="Wingdings" panose="05000000000000000000" pitchFamily="2" charset="2"/>
              <a:buChar char="Ø"/>
            </a:pPr>
            <a:r>
              <a:rPr lang="en-GB" altLang="en-US" sz="2000"/>
              <a:t>	If the language used by the sender is unfamiliar to the receiver there will be a breakdown in communication.</a:t>
            </a:r>
          </a:p>
          <a:p>
            <a:pPr marL="639763" indent="-639763" eaLnBrk="1" hangingPunct="1">
              <a:lnSpc>
                <a:spcPct val="80000"/>
              </a:lnSpc>
              <a:buClr>
                <a:schemeClr val="tx1"/>
              </a:buClr>
              <a:buFont typeface="Wingdings" panose="05000000000000000000" pitchFamily="2" charset="2"/>
              <a:buNone/>
            </a:pPr>
            <a:r>
              <a:rPr lang="en-GB" altLang="en-US" sz="2000"/>
              <a:t> </a:t>
            </a:r>
          </a:p>
          <a:p>
            <a:pPr marL="639763" indent="-639763" eaLnBrk="1" hangingPunct="1">
              <a:lnSpc>
                <a:spcPct val="80000"/>
              </a:lnSpc>
              <a:buClr>
                <a:schemeClr val="tx1"/>
              </a:buClr>
              <a:buFont typeface="Wingdings" panose="05000000000000000000" pitchFamily="2" charset="2"/>
              <a:buChar char="Ø"/>
            </a:pPr>
            <a:r>
              <a:rPr lang="en-GB" altLang="en-US" sz="2000"/>
              <a:t>         A breakdown in communication is not only caused by what is said but also by how it is said.</a:t>
            </a:r>
          </a:p>
          <a:p>
            <a:pPr marL="639763" indent="-639763" eaLnBrk="1" hangingPunct="1">
              <a:lnSpc>
                <a:spcPct val="80000"/>
              </a:lnSpc>
              <a:buClr>
                <a:schemeClr val="tx1"/>
              </a:buClr>
              <a:buFont typeface="Wingdings" panose="05000000000000000000" pitchFamily="2" charset="2"/>
              <a:buNone/>
            </a:pPr>
            <a:r>
              <a:rPr lang="en-GB" altLang="en-US" sz="2000"/>
              <a:t> </a:t>
            </a:r>
          </a:p>
          <a:p>
            <a:pPr marL="639763" indent="-639763" eaLnBrk="1" hangingPunct="1">
              <a:lnSpc>
                <a:spcPct val="80000"/>
              </a:lnSpc>
              <a:buClr>
                <a:schemeClr val="tx1"/>
              </a:buClr>
              <a:buFont typeface="Wingdings" panose="05000000000000000000" pitchFamily="2" charset="2"/>
              <a:buChar char="Ø"/>
            </a:pPr>
            <a:r>
              <a:rPr lang="en-GB" altLang="en-US" sz="2000"/>
              <a:t>         Facial expressions, gestures and the way in which a message is conveyed can also result in a receiver gaining a false impression.  </a:t>
            </a:r>
          </a:p>
          <a:p>
            <a:pPr marL="639763" indent="-639763" eaLnBrk="1" hangingPunct="1">
              <a:lnSpc>
                <a:spcPct val="80000"/>
              </a:lnSpc>
              <a:buClr>
                <a:schemeClr val="tx1"/>
              </a:buClr>
              <a:buFont typeface="Wingdings" panose="05000000000000000000" pitchFamily="2" charset="2"/>
              <a:buChar char="Ø"/>
            </a:pPr>
            <a:endParaRPr lang="en-GB" altLang="en-US" sz="2000"/>
          </a:p>
          <a:p>
            <a:pPr marL="639763" indent="-639763" eaLnBrk="1" hangingPunct="1">
              <a:lnSpc>
                <a:spcPct val="80000"/>
              </a:lnSpc>
              <a:buClr>
                <a:schemeClr val="tx1"/>
              </a:buClr>
              <a:buFont typeface="Wingdings" panose="05000000000000000000" pitchFamily="2" charset="2"/>
              <a:buChar char="Ø"/>
            </a:pPr>
            <a:r>
              <a:rPr lang="en-GB" altLang="en-US" sz="2000"/>
              <a:t>        The tone of voice can also be detected even in a written message.</a:t>
            </a:r>
            <a:endParaRPr lang="en-US" altLang="en-US" sz="2000"/>
          </a:p>
        </p:txBody>
      </p:sp>
    </p:spTree>
  </p:cSld>
  <p:clrMapOvr>
    <a:masterClrMapping/>
  </p:clrMapOvr>
  <p:transition>
    <p:push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B042F722-E68A-4EDE-BD64-C95740F8EF80}"/>
              </a:ext>
            </a:extLst>
          </p:cNvPr>
          <p:cNvSpPr>
            <a:spLocks noGrp="1" noChangeArrowheads="1"/>
          </p:cNvSpPr>
          <p:nvPr>
            <p:ph type="title"/>
          </p:nvPr>
        </p:nvSpPr>
        <p:spPr/>
        <p:txBody>
          <a:bodyPr/>
          <a:lstStyle/>
          <a:p>
            <a:pPr eaLnBrk="1" hangingPunct="1"/>
            <a:r>
              <a:rPr lang="en-US" altLang="en-US"/>
              <a:t>BARRIERS…</a:t>
            </a:r>
          </a:p>
        </p:txBody>
      </p:sp>
      <p:sp>
        <p:nvSpPr>
          <p:cNvPr id="40963" name="Rectangle 3">
            <a:extLst>
              <a:ext uri="{FF2B5EF4-FFF2-40B4-BE49-F238E27FC236}">
                <a16:creationId xmlns:a16="http://schemas.microsoft.com/office/drawing/2014/main" id="{DFED8E0C-956F-488E-BA98-14AF673C111D}"/>
              </a:ext>
            </a:extLst>
          </p:cNvPr>
          <p:cNvSpPr>
            <a:spLocks noGrp="1" noChangeArrowheads="1"/>
          </p:cNvSpPr>
          <p:nvPr>
            <p:ph type="body" idx="1"/>
          </p:nvPr>
        </p:nvSpPr>
        <p:spPr/>
        <p:txBody>
          <a:bodyPr/>
          <a:lstStyle/>
          <a:p>
            <a:pPr marL="639763" indent="-639763" eaLnBrk="1" hangingPunct="1">
              <a:lnSpc>
                <a:spcPct val="80000"/>
              </a:lnSpc>
              <a:buFont typeface="Wingdings" panose="05000000000000000000" pitchFamily="2" charset="2"/>
              <a:buNone/>
            </a:pPr>
            <a:r>
              <a:rPr lang="en-GB" altLang="en-US" sz="2200" b="1" i="1"/>
              <a:t>Use of the wrong medium</a:t>
            </a:r>
            <a:endParaRPr lang="en-GB" altLang="en-US" sz="2200"/>
          </a:p>
          <a:p>
            <a:pPr marL="639763" indent="-639763" eaLnBrk="1" hangingPunct="1">
              <a:lnSpc>
                <a:spcPct val="80000"/>
              </a:lnSpc>
            </a:pPr>
            <a:r>
              <a:rPr lang="en-GB" altLang="en-US" sz="2200"/>
              <a:t>	If the medium chosen is not appropriate for the message, the message can be delayed or distorted.</a:t>
            </a:r>
          </a:p>
          <a:p>
            <a:pPr marL="639763" indent="-639763" eaLnBrk="1" hangingPunct="1">
              <a:lnSpc>
                <a:spcPct val="80000"/>
              </a:lnSpc>
            </a:pPr>
            <a:r>
              <a:rPr lang="en-GB" altLang="en-US" sz="2200"/>
              <a:t> </a:t>
            </a:r>
          </a:p>
          <a:p>
            <a:pPr marL="639763" indent="-639763" eaLnBrk="1" hangingPunct="1">
              <a:lnSpc>
                <a:spcPct val="80000"/>
              </a:lnSpc>
            </a:pPr>
            <a:r>
              <a:rPr lang="en-GB" altLang="en-US" sz="2200"/>
              <a:t> For example, if you had to tell a group of employees about their new salaries each of which was different, it would be tactless to type a notice and display it on a notice-board instead of sending personal letters to those concerned.</a:t>
            </a:r>
          </a:p>
          <a:p>
            <a:pPr marL="639763" indent="-639763" eaLnBrk="1" hangingPunct="1">
              <a:lnSpc>
                <a:spcPct val="80000"/>
              </a:lnSpc>
            </a:pPr>
            <a:r>
              <a:rPr lang="en-GB" altLang="en-US" sz="2200"/>
              <a:t> </a:t>
            </a:r>
          </a:p>
          <a:p>
            <a:pPr marL="639763" indent="-639763" eaLnBrk="1" hangingPunct="1">
              <a:lnSpc>
                <a:spcPct val="80000"/>
              </a:lnSpc>
            </a:pPr>
            <a:r>
              <a:rPr lang="en-GB" altLang="en-US" sz="2200"/>
              <a:t> A careful choice of the medium in the above example would avoid any misunderstanding.</a:t>
            </a:r>
            <a:endParaRPr lang="en-US" altLang="en-US" sz="2200"/>
          </a:p>
        </p:txBody>
      </p:sp>
    </p:spTree>
  </p:cSld>
  <p:clrMapOvr>
    <a:masterClrMapping/>
  </p:clrMapOvr>
  <p:transition>
    <p:push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04F4992F-CFDE-4181-A44F-85C6BD27FD3E}"/>
              </a:ext>
            </a:extLst>
          </p:cNvPr>
          <p:cNvSpPr>
            <a:spLocks noGrp="1" noChangeArrowheads="1"/>
          </p:cNvSpPr>
          <p:nvPr>
            <p:ph type="title"/>
          </p:nvPr>
        </p:nvSpPr>
        <p:spPr/>
        <p:txBody>
          <a:bodyPr/>
          <a:lstStyle/>
          <a:p>
            <a:pPr eaLnBrk="1" hangingPunct="1"/>
            <a:r>
              <a:rPr lang="en-US" altLang="en-US"/>
              <a:t>BARRIERS…</a:t>
            </a:r>
          </a:p>
        </p:txBody>
      </p:sp>
      <p:sp>
        <p:nvSpPr>
          <p:cNvPr id="41987" name="Rectangle 3">
            <a:extLst>
              <a:ext uri="{FF2B5EF4-FFF2-40B4-BE49-F238E27FC236}">
                <a16:creationId xmlns:a16="http://schemas.microsoft.com/office/drawing/2014/main" id="{319FDC84-1A72-4FAF-9380-84869E663E9E}"/>
              </a:ext>
            </a:extLst>
          </p:cNvPr>
          <p:cNvSpPr>
            <a:spLocks noGrp="1" noChangeArrowheads="1"/>
          </p:cNvSpPr>
          <p:nvPr>
            <p:ph type="body" idx="1"/>
          </p:nvPr>
        </p:nvSpPr>
        <p:spPr/>
        <p:txBody>
          <a:bodyPr/>
          <a:lstStyle/>
          <a:p>
            <a:pPr marL="639763" indent="-639763" eaLnBrk="1" hangingPunct="1">
              <a:lnSpc>
                <a:spcPct val="90000"/>
              </a:lnSpc>
              <a:buFont typeface="Wingdings" panose="05000000000000000000" pitchFamily="2" charset="2"/>
              <a:buNone/>
            </a:pPr>
            <a:r>
              <a:rPr lang="en-GB" altLang="en-US" sz="2800" b="1" i="1"/>
              <a:t>Poor Timing</a:t>
            </a:r>
            <a:endParaRPr lang="en-GB" altLang="en-US" sz="2800"/>
          </a:p>
          <a:p>
            <a:pPr marL="639763" indent="-639763" eaLnBrk="1" hangingPunct="1">
              <a:lnSpc>
                <a:spcPct val="90000"/>
              </a:lnSpc>
            </a:pPr>
            <a:r>
              <a:rPr lang="en-GB" altLang="en-US" sz="2800"/>
              <a:t>	Deciding on the most appropriate time to communicate is as important as knowing what medium to use.</a:t>
            </a:r>
          </a:p>
          <a:p>
            <a:pPr marL="639763" indent="-639763" eaLnBrk="1" hangingPunct="1">
              <a:lnSpc>
                <a:spcPct val="90000"/>
              </a:lnSpc>
              <a:buFont typeface="Wingdings" panose="05000000000000000000" pitchFamily="2" charset="2"/>
              <a:buNone/>
            </a:pPr>
            <a:r>
              <a:rPr lang="en-GB" altLang="en-US" sz="2800"/>
              <a:t>  </a:t>
            </a:r>
          </a:p>
          <a:p>
            <a:pPr marL="639763" indent="-639763" eaLnBrk="1" hangingPunct="1">
              <a:lnSpc>
                <a:spcPct val="90000"/>
              </a:lnSpc>
            </a:pPr>
            <a:r>
              <a:rPr lang="en-GB" altLang="en-US" sz="2800"/>
              <a:t>Ensure that the receiver has enough time to pay careful attention to a message in order to understand the message and give the expected feedback. </a:t>
            </a:r>
            <a:endParaRPr lang="en-US" altLang="en-US" sz="2800"/>
          </a:p>
        </p:txBody>
      </p:sp>
    </p:spTree>
  </p:cSld>
  <p:clrMapOvr>
    <a:masterClrMapping/>
  </p:clrMapOvr>
  <p:transition>
    <p:push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E3C1C5D3-1CFE-4A62-92CD-D59972C8B1D3}"/>
              </a:ext>
            </a:extLst>
          </p:cNvPr>
          <p:cNvSpPr>
            <a:spLocks noGrp="1"/>
          </p:cNvSpPr>
          <p:nvPr>
            <p:ph type="title"/>
          </p:nvPr>
        </p:nvSpPr>
        <p:spPr/>
        <p:txBody>
          <a:bodyPr/>
          <a:lstStyle/>
          <a:p>
            <a:endParaRPr lang="en-US" altLang="en-US"/>
          </a:p>
        </p:txBody>
      </p:sp>
      <p:sp>
        <p:nvSpPr>
          <p:cNvPr id="43011" name="Content Placeholder 2">
            <a:extLst>
              <a:ext uri="{FF2B5EF4-FFF2-40B4-BE49-F238E27FC236}">
                <a16:creationId xmlns:a16="http://schemas.microsoft.com/office/drawing/2014/main" id="{BF50E5DF-4BA7-4101-B4D0-40160155687D}"/>
              </a:ext>
            </a:extLst>
          </p:cNvPr>
          <p:cNvSpPr>
            <a:spLocks noGrp="1"/>
          </p:cNvSpPr>
          <p:nvPr>
            <p:ph idx="1"/>
          </p:nvPr>
        </p:nvSpPr>
        <p:spPr/>
        <p:txBody>
          <a:bodyPr/>
          <a:lstStyle/>
          <a:p>
            <a:endParaRPr lang="en-US" altLang="en-US"/>
          </a:p>
        </p:txBody>
      </p:sp>
    </p:spTree>
  </p:cSld>
  <p:clrMapOvr>
    <a:masterClrMapping/>
  </p:clrMapOvr>
  <p:transition>
    <p:push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A874F43E-CAC9-46DA-AED9-791A70CB64BE}"/>
              </a:ext>
            </a:extLst>
          </p:cNvPr>
          <p:cNvSpPr>
            <a:spLocks noGrp="1" noChangeArrowheads="1"/>
          </p:cNvSpPr>
          <p:nvPr>
            <p:ph type="title"/>
          </p:nvPr>
        </p:nvSpPr>
        <p:spPr/>
        <p:txBody>
          <a:bodyPr/>
          <a:lstStyle/>
          <a:p>
            <a:pPr eaLnBrk="1" hangingPunct="1"/>
            <a:r>
              <a:rPr lang="en-US" altLang="en-US"/>
              <a:t>Barriers…</a:t>
            </a:r>
          </a:p>
        </p:txBody>
      </p:sp>
      <p:sp>
        <p:nvSpPr>
          <p:cNvPr id="44035" name="Rectangle 3">
            <a:extLst>
              <a:ext uri="{FF2B5EF4-FFF2-40B4-BE49-F238E27FC236}">
                <a16:creationId xmlns:a16="http://schemas.microsoft.com/office/drawing/2014/main" id="{EEC908B8-12F1-4B2F-8648-6B3CB3A30F57}"/>
              </a:ext>
            </a:extLst>
          </p:cNvPr>
          <p:cNvSpPr>
            <a:spLocks noGrp="1" noChangeArrowheads="1"/>
          </p:cNvSpPr>
          <p:nvPr>
            <p:ph type="body" idx="1"/>
          </p:nvPr>
        </p:nvSpPr>
        <p:spPr/>
        <p:txBody>
          <a:bodyPr/>
          <a:lstStyle/>
          <a:p>
            <a:pPr marL="639763" indent="-639763" eaLnBrk="1" hangingPunct="1">
              <a:lnSpc>
                <a:spcPct val="90000"/>
              </a:lnSpc>
              <a:buFont typeface="Wingdings" panose="05000000000000000000" pitchFamily="2" charset="2"/>
              <a:buNone/>
            </a:pPr>
            <a:r>
              <a:rPr lang="en-GB" altLang="en-US" sz="2800" b="1" i="1"/>
              <a:t>Information overload</a:t>
            </a:r>
            <a:endParaRPr lang="en-GB" altLang="en-US" sz="2800"/>
          </a:p>
          <a:p>
            <a:pPr marL="639763" indent="-639763" eaLnBrk="1" hangingPunct="1">
              <a:lnSpc>
                <a:spcPct val="90000"/>
              </a:lnSpc>
            </a:pPr>
            <a:r>
              <a:rPr lang="en-GB" altLang="en-US" sz="2800"/>
              <a:t>	The message the sender wishes to communicate should contain the right amount of information to avoid an overload.</a:t>
            </a:r>
          </a:p>
          <a:p>
            <a:pPr marL="639763" indent="-639763" eaLnBrk="1" hangingPunct="1">
              <a:lnSpc>
                <a:spcPct val="90000"/>
              </a:lnSpc>
            </a:pPr>
            <a:endParaRPr lang="en-GB" altLang="en-US" sz="2800"/>
          </a:p>
          <a:p>
            <a:pPr marL="639763" indent="-639763" eaLnBrk="1" hangingPunct="1">
              <a:lnSpc>
                <a:spcPct val="90000"/>
              </a:lnSpc>
            </a:pPr>
            <a:r>
              <a:rPr lang="en-GB" altLang="en-US" sz="2800"/>
              <a:t> Too much information is as bad as too little information because it reduces audience’s ability to concentrate effectively on the most important messages.    </a:t>
            </a:r>
            <a:endParaRPr lang="en-GB" altLang="en-US" sz="2800" b="1"/>
          </a:p>
          <a:p>
            <a:pPr marL="639763" indent="-639763" eaLnBrk="1" hangingPunct="1">
              <a:lnSpc>
                <a:spcPct val="90000"/>
              </a:lnSpc>
            </a:pPr>
            <a:endParaRPr lang="en-US" altLang="en-US" sz="2800"/>
          </a:p>
        </p:txBody>
      </p:sp>
    </p:spTree>
  </p:cSld>
  <p:clrMapOvr>
    <a:masterClrMapping/>
  </p:clrMapOvr>
  <p:transition>
    <p:push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4096400-FF9D-4731-9A5A-A3B520FC191E}"/>
              </a:ext>
            </a:extLst>
          </p:cNvPr>
          <p:cNvSpPr>
            <a:spLocks noGrp="1" noChangeArrowheads="1"/>
          </p:cNvSpPr>
          <p:nvPr>
            <p:ph type="title"/>
          </p:nvPr>
        </p:nvSpPr>
        <p:spPr/>
        <p:txBody>
          <a:bodyPr/>
          <a:lstStyle/>
          <a:p>
            <a:pPr eaLnBrk="1" hangingPunct="1"/>
            <a:r>
              <a:rPr lang="en-GB" altLang="en-US"/>
              <a:t> </a:t>
            </a:r>
            <a:r>
              <a:rPr lang="en-GB" altLang="en-US" b="1"/>
              <a:t>Barriers caused by the Receiver</a:t>
            </a:r>
            <a:endParaRPr lang="en-US" altLang="en-US" b="1"/>
          </a:p>
        </p:txBody>
      </p:sp>
      <p:sp>
        <p:nvSpPr>
          <p:cNvPr id="45059" name="Rectangle 3">
            <a:extLst>
              <a:ext uri="{FF2B5EF4-FFF2-40B4-BE49-F238E27FC236}">
                <a16:creationId xmlns:a16="http://schemas.microsoft.com/office/drawing/2014/main" id="{287400E2-B7DE-4790-AC0C-0FB0517CDBA0}"/>
              </a:ext>
            </a:extLst>
          </p:cNvPr>
          <p:cNvSpPr>
            <a:spLocks noGrp="1" noChangeArrowheads="1"/>
          </p:cNvSpPr>
          <p:nvPr>
            <p:ph type="body" idx="1"/>
          </p:nvPr>
        </p:nvSpPr>
        <p:spPr/>
        <p:txBody>
          <a:bodyPr/>
          <a:lstStyle/>
          <a:p>
            <a:pPr marL="639763" indent="-639763" eaLnBrk="1" hangingPunct="1">
              <a:lnSpc>
                <a:spcPct val="80000"/>
              </a:lnSpc>
              <a:buFont typeface="Wingdings" panose="05000000000000000000" pitchFamily="2" charset="2"/>
              <a:buNone/>
            </a:pPr>
            <a:r>
              <a:rPr lang="en-GB" altLang="en-US" sz="2400" b="1" i="1"/>
              <a:t>Poor listening skills</a:t>
            </a:r>
          </a:p>
          <a:p>
            <a:pPr marL="639763" indent="-639763" eaLnBrk="1" hangingPunct="1">
              <a:lnSpc>
                <a:spcPct val="80000"/>
              </a:lnSpc>
              <a:buFont typeface="Wingdings" panose="05000000000000000000" pitchFamily="2" charset="2"/>
              <a:buNone/>
            </a:pPr>
            <a:r>
              <a:rPr lang="en-GB" altLang="en-US" sz="2400" i="1"/>
              <a:t>  </a:t>
            </a:r>
            <a:endParaRPr lang="en-GB" altLang="en-US" sz="2400"/>
          </a:p>
          <a:p>
            <a:pPr marL="639763" indent="-639763" eaLnBrk="1" hangingPunct="1">
              <a:lnSpc>
                <a:spcPct val="80000"/>
              </a:lnSpc>
              <a:buClr>
                <a:schemeClr val="tx1"/>
              </a:buClr>
              <a:buFont typeface="Wingdings" panose="05000000000000000000" pitchFamily="2" charset="2"/>
              <a:buChar char="Ø"/>
            </a:pPr>
            <a:r>
              <a:rPr lang="en-GB" altLang="en-US" sz="2400"/>
              <a:t>  The receiver may deliberately refuse to listen to an incoming message or listen to only parts of it.</a:t>
            </a:r>
          </a:p>
          <a:p>
            <a:pPr marL="639763" indent="-639763" eaLnBrk="1" hangingPunct="1">
              <a:lnSpc>
                <a:spcPct val="80000"/>
              </a:lnSpc>
              <a:buClr>
                <a:schemeClr val="tx1"/>
              </a:buClr>
              <a:buFont typeface="Wingdings" panose="05000000000000000000" pitchFamily="2" charset="2"/>
              <a:buChar char="Ø"/>
            </a:pPr>
            <a:endParaRPr lang="en-GB" altLang="en-US" sz="2400"/>
          </a:p>
          <a:p>
            <a:pPr marL="639763" indent="-639763" eaLnBrk="1" hangingPunct="1">
              <a:lnSpc>
                <a:spcPct val="80000"/>
              </a:lnSpc>
              <a:buClr>
                <a:schemeClr val="tx1"/>
              </a:buClr>
              <a:buFont typeface="Wingdings" panose="05000000000000000000" pitchFamily="2" charset="2"/>
              <a:buChar char="Ø"/>
            </a:pPr>
            <a:r>
              <a:rPr lang="en-GB" altLang="en-US" sz="2400"/>
              <a:t>   This is what is known as selective listening.</a:t>
            </a:r>
          </a:p>
          <a:p>
            <a:pPr marL="639763" indent="-639763" eaLnBrk="1" hangingPunct="1">
              <a:lnSpc>
                <a:spcPct val="80000"/>
              </a:lnSpc>
              <a:buClr>
                <a:schemeClr val="tx1"/>
              </a:buClr>
              <a:buFont typeface="Wingdings" panose="05000000000000000000" pitchFamily="2" charset="2"/>
              <a:buChar char="Ø"/>
            </a:pPr>
            <a:endParaRPr lang="en-GB" altLang="en-US" sz="2400"/>
          </a:p>
          <a:p>
            <a:pPr marL="639763" indent="-639763" eaLnBrk="1" hangingPunct="1">
              <a:lnSpc>
                <a:spcPct val="80000"/>
              </a:lnSpc>
              <a:buClr>
                <a:schemeClr val="tx1"/>
              </a:buClr>
              <a:buFont typeface="Wingdings" panose="05000000000000000000" pitchFamily="2" charset="2"/>
              <a:buChar char="Ø"/>
            </a:pPr>
            <a:r>
              <a:rPr lang="en-GB" altLang="en-US" sz="2400"/>
              <a:t>      lack of concentration, lack of interest, difficulty in comprehending the content, poor mental attitude and cultural differences between the sender and the receiver also cause  poor listening and a breakdown in communication.</a:t>
            </a:r>
            <a:endParaRPr lang="en-US" altLang="en-US" sz="2400"/>
          </a:p>
        </p:txBody>
      </p:sp>
    </p:spTree>
  </p:cSld>
  <p:clrMapOvr>
    <a:masterClrMapping/>
  </p:clrMapOvr>
  <p:transition>
    <p:push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64FDC650-09EA-4517-9C90-34D8E7092F29}"/>
              </a:ext>
            </a:extLst>
          </p:cNvPr>
          <p:cNvSpPr>
            <a:spLocks noGrp="1" noChangeArrowheads="1"/>
          </p:cNvSpPr>
          <p:nvPr>
            <p:ph type="title"/>
          </p:nvPr>
        </p:nvSpPr>
        <p:spPr/>
        <p:txBody>
          <a:bodyPr/>
          <a:lstStyle/>
          <a:p>
            <a:pPr eaLnBrk="1" hangingPunct="1"/>
            <a:r>
              <a:rPr lang="en-US" altLang="en-US"/>
              <a:t>Barriers caused by receiver</a:t>
            </a:r>
          </a:p>
        </p:txBody>
      </p:sp>
      <p:sp>
        <p:nvSpPr>
          <p:cNvPr id="46083" name="Rectangle 3">
            <a:extLst>
              <a:ext uri="{FF2B5EF4-FFF2-40B4-BE49-F238E27FC236}">
                <a16:creationId xmlns:a16="http://schemas.microsoft.com/office/drawing/2014/main" id="{D50C9A1C-821B-45C3-9848-FE0F263EE5CE}"/>
              </a:ext>
            </a:extLst>
          </p:cNvPr>
          <p:cNvSpPr>
            <a:spLocks noGrp="1" noChangeArrowheads="1"/>
          </p:cNvSpPr>
          <p:nvPr>
            <p:ph type="body" idx="1"/>
          </p:nvPr>
        </p:nvSpPr>
        <p:spPr/>
        <p:txBody>
          <a:bodyPr/>
          <a:lstStyle/>
          <a:p>
            <a:pPr marL="639763" indent="-639763" eaLnBrk="1" hangingPunct="1">
              <a:lnSpc>
                <a:spcPct val="90000"/>
              </a:lnSpc>
              <a:buFont typeface="Wingdings" panose="05000000000000000000" pitchFamily="2" charset="2"/>
              <a:buNone/>
            </a:pPr>
            <a:r>
              <a:rPr lang="en-GB" altLang="en-US" sz="2800" b="1" i="1"/>
              <a:t>Prejudice</a:t>
            </a:r>
            <a:r>
              <a:rPr lang="en-GB" altLang="en-US" sz="2800" i="1"/>
              <a:t>  </a:t>
            </a:r>
            <a:endParaRPr lang="en-GB" altLang="en-US" sz="2800"/>
          </a:p>
          <a:p>
            <a:pPr marL="639763" indent="-639763" eaLnBrk="1" hangingPunct="1">
              <a:lnSpc>
                <a:spcPct val="90000"/>
              </a:lnSpc>
            </a:pPr>
            <a:r>
              <a:rPr lang="en-GB" altLang="en-US" sz="2800"/>
              <a:t>	Prejudice means preformed attitude towards the sender, the message or both.</a:t>
            </a:r>
          </a:p>
          <a:p>
            <a:pPr marL="639763" indent="-639763" eaLnBrk="1" hangingPunct="1">
              <a:lnSpc>
                <a:spcPct val="90000"/>
              </a:lnSpc>
              <a:buFont typeface="Wingdings" panose="05000000000000000000" pitchFamily="2" charset="2"/>
              <a:buNone/>
            </a:pPr>
            <a:r>
              <a:rPr lang="en-GB" altLang="en-US" sz="2800"/>
              <a:t> </a:t>
            </a:r>
          </a:p>
          <a:p>
            <a:pPr marL="639763" indent="-639763" eaLnBrk="1" hangingPunct="1">
              <a:lnSpc>
                <a:spcPct val="90000"/>
              </a:lnSpc>
            </a:pPr>
            <a:r>
              <a:rPr lang="en-GB" altLang="en-US" sz="2800"/>
              <a:t>Prejudice may arise from the difference between the sender and receiver owing to their differing social status, education, or age</a:t>
            </a:r>
          </a:p>
          <a:p>
            <a:pPr marL="639763" indent="-639763" eaLnBrk="1" hangingPunct="1">
              <a:lnSpc>
                <a:spcPct val="90000"/>
              </a:lnSpc>
              <a:buFont typeface="Wingdings" panose="05000000000000000000" pitchFamily="2" charset="2"/>
              <a:buNone/>
            </a:pPr>
            <a:r>
              <a:rPr lang="en-GB" altLang="en-US" sz="2800"/>
              <a:t> </a:t>
            </a:r>
            <a:endParaRPr lang="en-GB" altLang="en-US" sz="2800" b="1" i="1"/>
          </a:p>
        </p:txBody>
      </p:sp>
    </p:spTree>
  </p:cSld>
  <p:clrMapOvr>
    <a:masterClrMapping/>
  </p:clrMapOvr>
  <p:transition>
    <p:push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75D7AC3C-99F0-4318-97E5-F126CBBFF19B}"/>
              </a:ext>
            </a:extLst>
          </p:cNvPr>
          <p:cNvSpPr>
            <a:spLocks noGrp="1" noChangeArrowheads="1"/>
          </p:cNvSpPr>
          <p:nvPr>
            <p:ph type="title"/>
          </p:nvPr>
        </p:nvSpPr>
        <p:spPr/>
        <p:txBody>
          <a:bodyPr/>
          <a:lstStyle/>
          <a:p>
            <a:pPr eaLnBrk="1" hangingPunct="1"/>
            <a:r>
              <a:rPr lang="en-US" altLang="en-US"/>
              <a:t>Barriers caused by receiver</a:t>
            </a:r>
          </a:p>
        </p:txBody>
      </p:sp>
      <p:sp>
        <p:nvSpPr>
          <p:cNvPr id="47107" name="Rectangle 3">
            <a:extLst>
              <a:ext uri="{FF2B5EF4-FFF2-40B4-BE49-F238E27FC236}">
                <a16:creationId xmlns:a16="http://schemas.microsoft.com/office/drawing/2014/main" id="{8C87F9E6-7846-4C72-9B71-C88A78D4D70D}"/>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800" b="1" i="1"/>
              <a:t>Lack of feedback</a:t>
            </a:r>
          </a:p>
          <a:p>
            <a:pPr eaLnBrk="1" hangingPunct="1">
              <a:buFont typeface="Wingdings" panose="05000000000000000000" pitchFamily="2" charset="2"/>
              <a:buNone/>
            </a:pPr>
            <a:endParaRPr lang="en-GB" altLang="en-US" sz="2800"/>
          </a:p>
          <a:p>
            <a:pPr eaLnBrk="1" hangingPunct="1"/>
            <a:r>
              <a:rPr lang="en-GB" altLang="en-US" sz="2800"/>
              <a:t>If receiver fails to give feedback to the sender or he gives a delayed feedback, this will automatically result to a breakdown in communication.</a:t>
            </a:r>
            <a:endParaRPr lang="en-US" altLang="en-US" sz="2800"/>
          </a:p>
          <a:p>
            <a:pPr eaLnBrk="1" hangingPunct="1"/>
            <a:endParaRPr lang="en-US" altLang="en-US"/>
          </a:p>
        </p:txBody>
      </p:sp>
    </p:spTree>
  </p:cSld>
  <p:clrMapOvr>
    <a:masterClrMapping/>
  </p:clrMapOvr>
  <p:transition>
    <p:push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BD839948-C2C4-4B4F-8499-8CFA6E0B2EB6}"/>
              </a:ext>
            </a:extLst>
          </p:cNvPr>
          <p:cNvSpPr>
            <a:spLocks noGrp="1" noChangeArrowheads="1"/>
          </p:cNvSpPr>
          <p:nvPr>
            <p:ph type="title"/>
          </p:nvPr>
        </p:nvSpPr>
        <p:spPr/>
        <p:txBody>
          <a:bodyPr/>
          <a:lstStyle/>
          <a:p>
            <a:pPr eaLnBrk="1" hangingPunct="1"/>
            <a:r>
              <a:rPr lang="en-GB" altLang="en-US" sz="2900" b="1"/>
              <a:t>Barriers caused by external factors</a:t>
            </a:r>
            <a:br>
              <a:rPr lang="en-GB" altLang="en-US" sz="2900" b="1"/>
            </a:br>
            <a:endParaRPr lang="en-US" altLang="en-US" sz="2900" b="1"/>
          </a:p>
        </p:txBody>
      </p:sp>
      <p:sp>
        <p:nvSpPr>
          <p:cNvPr id="48131" name="Rectangle 3">
            <a:extLst>
              <a:ext uri="{FF2B5EF4-FFF2-40B4-BE49-F238E27FC236}">
                <a16:creationId xmlns:a16="http://schemas.microsoft.com/office/drawing/2014/main" id="{ABB02213-5E4B-497B-B36C-CAF8114199EA}"/>
              </a:ext>
            </a:extLst>
          </p:cNvPr>
          <p:cNvSpPr>
            <a:spLocks noGrp="1" noChangeArrowheads="1"/>
          </p:cNvSpPr>
          <p:nvPr>
            <p:ph type="body" idx="1"/>
          </p:nvPr>
        </p:nvSpPr>
        <p:spPr/>
        <p:txBody>
          <a:bodyPr/>
          <a:lstStyle/>
          <a:p>
            <a:pPr marL="639763" indent="-639763" eaLnBrk="1" hangingPunct="1">
              <a:buFont typeface="Wingdings" panose="05000000000000000000" pitchFamily="2" charset="2"/>
              <a:buNone/>
            </a:pPr>
            <a:r>
              <a:rPr lang="en-GB" altLang="en-US" sz="2800" b="1" i="1"/>
              <a:t>Noise</a:t>
            </a:r>
            <a:r>
              <a:rPr lang="en-GB" altLang="en-US" sz="2800" i="1"/>
              <a:t>	</a:t>
            </a:r>
            <a:endParaRPr lang="en-GB" altLang="en-US" sz="2800"/>
          </a:p>
          <a:p>
            <a:pPr marL="639763" indent="-639763" eaLnBrk="1" hangingPunct="1"/>
            <a:r>
              <a:rPr lang="en-GB" altLang="en-US" sz="2800"/>
              <a:t>This can be physical noise in a room, a poor telephone connection, or other forms of interference like poor handwriting. The noise competes with the message causing breakdown. </a:t>
            </a:r>
          </a:p>
          <a:p>
            <a:pPr marL="639763" indent="-639763" eaLnBrk="1" hangingPunct="1">
              <a:buFont typeface="Wingdings" panose="05000000000000000000" pitchFamily="2" charset="2"/>
              <a:buNone/>
            </a:pPr>
            <a:endParaRPr lang="en-GB" altLang="en-US" sz="2800" b="1" i="1"/>
          </a:p>
          <a:p>
            <a:pPr marL="639763" indent="-639763" eaLnBrk="1" hangingPunct="1">
              <a:buFont typeface="Wingdings" panose="05000000000000000000" pitchFamily="2" charset="2"/>
              <a:buNone/>
            </a:pPr>
            <a:r>
              <a:rPr lang="en-GB" altLang="en-US" sz="2800" b="1" i="1"/>
              <a:t>  </a:t>
            </a:r>
          </a:p>
        </p:txBody>
      </p:sp>
    </p:spTree>
  </p:cSld>
  <p:clrMapOvr>
    <a:masterClrMapping/>
  </p:clrMapOvr>
  <p:transition>
    <p:push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3542BD8F-7F56-4587-8718-EEAE90CC2EAA}"/>
              </a:ext>
            </a:extLst>
          </p:cNvPr>
          <p:cNvSpPr>
            <a:spLocks noGrp="1" noChangeArrowheads="1"/>
          </p:cNvSpPr>
          <p:nvPr>
            <p:ph type="title"/>
          </p:nvPr>
        </p:nvSpPr>
        <p:spPr/>
        <p:txBody>
          <a:bodyPr/>
          <a:lstStyle/>
          <a:p>
            <a:pPr eaLnBrk="1" hangingPunct="1"/>
            <a:r>
              <a:rPr lang="en-US" altLang="en-US"/>
              <a:t>Barriers caused by external factors</a:t>
            </a:r>
          </a:p>
        </p:txBody>
      </p:sp>
      <p:sp>
        <p:nvSpPr>
          <p:cNvPr id="49155" name="Rectangle 3">
            <a:extLst>
              <a:ext uri="{FF2B5EF4-FFF2-40B4-BE49-F238E27FC236}">
                <a16:creationId xmlns:a16="http://schemas.microsoft.com/office/drawing/2014/main" id="{C374DD9E-A659-42F8-9DFB-3F40AE233D34}"/>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None/>
            </a:pPr>
            <a:r>
              <a:rPr lang="en-GB" altLang="en-US" sz="2400" b="1" i="1"/>
              <a:t>Physical distance</a:t>
            </a:r>
            <a:r>
              <a:rPr lang="en-GB" altLang="en-US" sz="2400" i="1"/>
              <a:t>	</a:t>
            </a:r>
            <a:endParaRPr lang="en-GB" altLang="en-US" sz="2400"/>
          </a:p>
          <a:p>
            <a:pPr eaLnBrk="1" hangingPunct="1">
              <a:lnSpc>
                <a:spcPct val="90000"/>
              </a:lnSpc>
            </a:pPr>
            <a:r>
              <a:rPr lang="en-GB" altLang="en-US" sz="2400"/>
              <a:t>The geographical distance between the sender and the receiver may also be a source of communication breakdown.</a:t>
            </a:r>
          </a:p>
          <a:p>
            <a:pPr eaLnBrk="1" hangingPunct="1">
              <a:lnSpc>
                <a:spcPct val="90000"/>
              </a:lnSpc>
            </a:pPr>
            <a:r>
              <a:rPr lang="en-GB" altLang="en-US" sz="2400"/>
              <a:t>  It has been noticed that people tend to communicate more often when within close range but communication becomes strained as the physical distance widens.</a:t>
            </a:r>
          </a:p>
          <a:p>
            <a:pPr eaLnBrk="1" hangingPunct="1">
              <a:lnSpc>
                <a:spcPct val="90000"/>
              </a:lnSpc>
            </a:pPr>
            <a:r>
              <a:rPr lang="en-GB" altLang="en-US" sz="2400"/>
              <a:t> </a:t>
            </a:r>
          </a:p>
          <a:p>
            <a:pPr eaLnBrk="1" hangingPunct="1">
              <a:lnSpc>
                <a:spcPct val="90000"/>
              </a:lnSpc>
            </a:pPr>
            <a:r>
              <a:rPr lang="en-GB" altLang="en-US" sz="2400"/>
              <a:t> There is a saying  that goes, “Out of sight out of mind”.</a:t>
            </a:r>
            <a:endParaRPr lang="en-GB" altLang="en-US" sz="2400" b="1" i="1"/>
          </a:p>
          <a:p>
            <a:pPr eaLnBrk="1" hangingPunct="1">
              <a:lnSpc>
                <a:spcPct val="90000"/>
              </a:lnSpc>
            </a:pPr>
            <a:endParaRPr lang="en-US" altLang="en-US" sz="2700"/>
          </a:p>
        </p:txBody>
      </p:sp>
    </p:spTree>
  </p:cSld>
  <p:clrMapOvr>
    <a:masterClrMapping/>
  </p:clrMapOvr>
  <p:transition>
    <p:push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2514A73B-39BF-4542-810A-1E29CFC45D9F}"/>
              </a:ext>
            </a:extLst>
          </p:cNvPr>
          <p:cNvSpPr>
            <a:spLocks noGrp="1" noChangeArrowheads="1"/>
          </p:cNvSpPr>
          <p:nvPr>
            <p:ph type="title"/>
          </p:nvPr>
        </p:nvSpPr>
        <p:spPr/>
        <p:txBody>
          <a:bodyPr/>
          <a:lstStyle/>
          <a:p>
            <a:pPr eaLnBrk="1" hangingPunct="1"/>
            <a:r>
              <a:rPr lang="en-US" altLang="en-US"/>
              <a:t>Barriers caused by external factors</a:t>
            </a:r>
          </a:p>
        </p:txBody>
      </p:sp>
      <p:sp>
        <p:nvSpPr>
          <p:cNvPr id="50179" name="Rectangle 3">
            <a:extLst>
              <a:ext uri="{FF2B5EF4-FFF2-40B4-BE49-F238E27FC236}">
                <a16:creationId xmlns:a16="http://schemas.microsoft.com/office/drawing/2014/main" id="{3F61B9E8-F1AB-406F-A600-1B0DF22B5079}"/>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400" b="1" i="1"/>
              <a:t>Too many steps in the communication process</a:t>
            </a:r>
          </a:p>
          <a:p>
            <a:pPr eaLnBrk="1" hangingPunct="1">
              <a:buFont typeface="Wingdings" panose="05000000000000000000" pitchFamily="2" charset="2"/>
              <a:buNone/>
            </a:pPr>
            <a:endParaRPr lang="en-GB" altLang="en-US" sz="2400"/>
          </a:p>
          <a:p>
            <a:pPr eaLnBrk="1" hangingPunct="1">
              <a:buClr>
                <a:schemeClr val="tx1"/>
              </a:buClr>
              <a:buFont typeface="Wingdings" panose="05000000000000000000" pitchFamily="2" charset="2"/>
              <a:buChar char="Ø"/>
            </a:pPr>
            <a:r>
              <a:rPr lang="en-GB" altLang="en-US" sz="2400"/>
              <a:t>If an oral message is channelled through many people, the message is likely to get distorted. </a:t>
            </a:r>
          </a:p>
          <a:p>
            <a:pPr eaLnBrk="1" hangingPunct="1">
              <a:buClr>
                <a:schemeClr val="tx1"/>
              </a:buClr>
              <a:buFont typeface="Wingdings" panose="05000000000000000000" pitchFamily="2" charset="2"/>
              <a:buChar char="Ø"/>
            </a:pPr>
            <a:endParaRPr lang="en-GB" altLang="en-US" sz="2400"/>
          </a:p>
          <a:p>
            <a:pPr eaLnBrk="1" hangingPunct="1">
              <a:buClr>
                <a:schemeClr val="tx1"/>
              </a:buClr>
              <a:buFont typeface="Wingdings" panose="05000000000000000000" pitchFamily="2" charset="2"/>
              <a:buChar char="Ø"/>
            </a:pPr>
            <a:r>
              <a:rPr lang="en-GB" altLang="en-US" sz="2400"/>
              <a:t> In written communication, for example, a letter passing through many bureaucratic steps in an organization may not reach the correct destination in the desired time for appropriate action to be taken.</a:t>
            </a:r>
            <a:endParaRPr lang="en-US" altLang="en-US" sz="2400"/>
          </a:p>
          <a:p>
            <a:pPr eaLnBrk="1" hangingPunct="1">
              <a:buClr>
                <a:schemeClr val="tx1"/>
              </a:buClr>
              <a:buFont typeface="Wingdings" panose="05000000000000000000" pitchFamily="2" charset="2"/>
              <a:buChar char="Ø"/>
            </a:pPr>
            <a:endParaRPr lang="en-US" altLang="en-US" sz="2700"/>
          </a:p>
        </p:txBody>
      </p:sp>
    </p:spTree>
  </p:cSld>
  <p:clrMapOvr>
    <a:masterClrMapping/>
  </p:clrMapOvr>
  <p:transition>
    <p:push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A772EFC8-8E3E-49C4-B681-C8EC0EABC196}"/>
              </a:ext>
            </a:extLst>
          </p:cNvPr>
          <p:cNvSpPr>
            <a:spLocks noGrp="1" noChangeArrowheads="1"/>
          </p:cNvSpPr>
          <p:nvPr>
            <p:ph type="title"/>
          </p:nvPr>
        </p:nvSpPr>
        <p:spPr/>
        <p:txBody>
          <a:bodyPr/>
          <a:lstStyle/>
          <a:p>
            <a:pPr eaLnBrk="1" hangingPunct="1"/>
            <a:endParaRPr lang="en-US" altLang="en-US"/>
          </a:p>
        </p:txBody>
      </p:sp>
      <p:sp>
        <p:nvSpPr>
          <p:cNvPr id="51203" name="Rectangle 3">
            <a:extLst>
              <a:ext uri="{FF2B5EF4-FFF2-40B4-BE49-F238E27FC236}">
                <a16:creationId xmlns:a16="http://schemas.microsoft.com/office/drawing/2014/main" id="{02DD4CC8-AC45-4087-A74C-E2AA59B921C6}"/>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700" b="1" i="1"/>
              <a:t>Too many steps in the communication process</a:t>
            </a:r>
            <a:endParaRPr lang="en-GB" altLang="en-US" sz="2700"/>
          </a:p>
          <a:p>
            <a:pPr eaLnBrk="1" hangingPunct="1"/>
            <a:r>
              <a:rPr lang="en-GB" altLang="en-US" sz="2700"/>
              <a:t>If an oral message is channelled through many people, the message is likely to get distorted</a:t>
            </a:r>
          </a:p>
          <a:p>
            <a:pPr eaLnBrk="1" hangingPunct="1"/>
            <a:r>
              <a:rPr lang="en-GB" altLang="en-US" sz="2700"/>
              <a:t>In written communication, for example, a letter passing through many bureaucratic steps in an organization may not reach the correct destination in the desired time for appropriate action to be taken.</a:t>
            </a:r>
            <a:endParaRPr lang="en-US" altLang="en-US" sz="2700"/>
          </a:p>
          <a:p>
            <a:pPr eaLnBrk="1" hangingPunct="1"/>
            <a:endParaRPr lang="en-US" altLang="en-US" sz="2700"/>
          </a:p>
        </p:txBody>
      </p:sp>
    </p:spTree>
  </p:cSld>
  <p:clrMapOvr>
    <a:masterClrMapping/>
  </p:clrMapOvr>
  <p:transition>
    <p:push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85CB3CAC-03B2-4A7D-80F7-60ECBF7C996C}"/>
              </a:ext>
            </a:extLst>
          </p:cNvPr>
          <p:cNvSpPr>
            <a:spLocks noGrp="1"/>
          </p:cNvSpPr>
          <p:nvPr>
            <p:ph type="title"/>
          </p:nvPr>
        </p:nvSpPr>
        <p:spPr/>
        <p:txBody>
          <a:bodyPr/>
          <a:lstStyle/>
          <a:p>
            <a:r>
              <a:rPr lang="en-US" altLang="en-US"/>
              <a:t>PRINCIPLES OF COMMUNICATION</a:t>
            </a:r>
          </a:p>
        </p:txBody>
      </p:sp>
      <p:sp>
        <p:nvSpPr>
          <p:cNvPr id="3" name="Content Placeholder 2">
            <a:extLst>
              <a:ext uri="{FF2B5EF4-FFF2-40B4-BE49-F238E27FC236}">
                <a16:creationId xmlns:a16="http://schemas.microsoft.com/office/drawing/2014/main" id="{65EACF73-1838-4279-9724-6C0606E2B251}"/>
              </a:ext>
            </a:extLst>
          </p:cNvPr>
          <p:cNvSpPr>
            <a:spLocks noGrp="1"/>
          </p:cNvSpPr>
          <p:nvPr>
            <p:ph idx="1"/>
          </p:nvPr>
        </p:nvSpPr>
        <p:spPr/>
        <p:txBody>
          <a:bodyPr/>
          <a:lstStyle/>
          <a:p>
            <a:pPr>
              <a:defRPr/>
            </a:pPr>
            <a:r>
              <a:rPr lang="en-US" dirty="0"/>
              <a:t>Whatever it is you intent to communicate you should observe the following 7 (seven) principles of communication;</a:t>
            </a:r>
          </a:p>
          <a:p>
            <a:pPr marL="0" indent="0">
              <a:buFont typeface="Wingdings" panose="05000000000000000000" pitchFamily="2" charset="2"/>
              <a:buNone/>
              <a:defRPr/>
            </a:pPr>
            <a:r>
              <a:rPr lang="en-US" dirty="0"/>
              <a:t> 1. Completeness; think  who, what, where, when, how</a:t>
            </a:r>
          </a:p>
          <a:p>
            <a:pPr marL="0" indent="0">
              <a:buFont typeface="Wingdings" panose="05000000000000000000" pitchFamily="2" charset="2"/>
              <a:buNone/>
              <a:defRPr/>
            </a:pPr>
            <a:r>
              <a:rPr lang="en-US" dirty="0"/>
              <a:t>a) Who you want to communicate with(superior, </a:t>
            </a:r>
            <a:r>
              <a:rPr lang="en-US" dirty="0" err="1"/>
              <a:t>subordinates,students</a:t>
            </a:r>
            <a:r>
              <a:rPr lang="en-US" dirty="0"/>
              <a:t>, teachers. Set your tone right and say the right things</a:t>
            </a:r>
          </a:p>
        </p:txBody>
      </p:sp>
    </p:spTree>
  </p:cSld>
  <p:clrMapOvr>
    <a:masterClrMapping/>
  </p:clrMapOvr>
  <p:transition>
    <p:push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5B52E6C8-B599-4440-9E06-A833C2790FED}"/>
              </a:ext>
            </a:extLst>
          </p:cNvPr>
          <p:cNvSpPr>
            <a:spLocks noGrp="1"/>
          </p:cNvSpPr>
          <p:nvPr>
            <p:ph type="title"/>
          </p:nvPr>
        </p:nvSpPr>
        <p:spPr>
          <a:xfrm>
            <a:off x="762000" y="-571500"/>
            <a:ext cx="7696200" cy="1143000"/>
          </a:xfrm>
        </p:spPr>
        <p:txBody>
          <a:bodyPr/>
          <a:lstStyle/>
          <a:p>
            <a:endParaRPr lang="en-US" altLang="en-US"/>
          </a:p>
        </p:txBody>
      </p:sp>
      <p:sp>
        <p:nvSpPr>
          <p:cNvPr id="3" name="Content Placeholder 2">
            <a:extLst>
              <a:ext uri="{FF2B5EF4-FFF2-40B4-BE49-F238E27FC236}">
                <a16:creationId xmlns:a16="http://schemas.microsoft.com/office/drawing/2014/main" id="{BE39EDBC-1753-43DA-B748-47A2F8BFB825}"/>
              </a:ext>
            </a:extLst>
          </p:cNvPr>
          <p:cNvSpPr>
            <a:spLocks noGrp="1"/>
          </p:cNvSpPr>
          <p:nvPr>
            <p:ph idx="1"/>
          </p:nvPr>
        </p:nvSpPr>
        <p:spPr>
          <a:xfrm>
            <a:off x="685800" y="762000"/>
            <a:ext cx="7696200" cy="4267200"/>
          </a:xfrm>
        </p:spPr>
        <p:txBody>
          <a:bodyPr/>
          <a:lstStyle/>
          <a:p>
            <a:pPr>
              <a:defRPr/>
            </a:pPr>
            <a:r>
              <a:rPr lang="en-US" dirty="0"/>
              <a:t>What you want to him/her to do and what you what to achieve</a:t>
            </a:r>
          </a:p>
          <a:p>
            <a:pPr>
              <a:defRPr/>
            </a:pPr>
            <a:r>
              <a:rPr lang="en-US" dirty="0"/>
              <a:t>Where to put  your ideas and instructions (good flow </a:t>
            </a:r>
            <a:r>
              <a:rPr lang="en-US" dirty="0" err="1"/>
              <a:t>allowes</a:t>
            </a:r>
            <a:r>
              <a:rPr lang="en-US" dirty="0"/>
              <a:t> reader to progressively understand your ideas.</a:t>
            </a:r>
          </a:p>
          <a:p>
            <a:pPr>
              <a:defRPr/>
            </a:pPr>
            <a:r>
              <a:rPr lang="en-US" dirty="0"/>
              <a:t>When should you deliver the information. Deliver at the right time</a:t>
            </a:r>
          </a:p>
          <a:p>
            <a:pPr>
              <a:defRPr/>
            </a:pPr>
            <a:r>
              <a:rPr lang="en-US" dirty="0"/>
              <a:t>How to achieve your objectives if you have to ask your reader or listener to perform certain then, state clearly the steps to achieve that you get there things done</a:t>
            </a:r>
          </a:p>
          <a:p>
            <a:pPr marL="0" indent="0">
              <a:buFont typeface="Wingdings" panose="05000000000000000000" pitchFamily="2" charset="2"/>
              <a:buNone/>
              <a:defRPr/>
            </a:pPr>
            <a:endParaRPr lang="en-US" dirty="0"/>
          </a:p>
        </p:txBody>
      </p:sp>
    </p:spTree>
  </p:cSld>
  <p:clrMapOvr>
    <a:masterClrMapping/>
  </p:clrMapOvr>
  <p:transition>
    <p:push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E84596B7-5DF4-4F92-9681-84FDE550EF2D}"/>
              </a:ext>
            </a:extLst>
          </p:cNvPr>
          <p:cNvSpPr>
            <a:spLocks noGrp="1"/>
          </p:cNvSpPr>
          <p:nvPr>
            <p:ph type="title"/>
          </p:nvPr>
        </p:nvSpPr>
        <p:spPr>
          <a:xfrm>
            <a:off x="762000" y="-571500"/>
            <a:ext cx="7696200" cy="1143000"/>
          </a:xfrm>
        </p:spPr>
        <p:txBody>
          <a:bodyPr/>
          <a:lstStyle/>
          <a:p>
            <a:endParaRPr lang="en-US" altLang="en-US"/>
          </a:p>
        </p:txBody>
      </p:sp>
      <p:sp>
        <p:nvSpPr>
          <p:cNvPr id="54275" name="Content Placeholder 2">
            <a:extLst>
              <a:ext uri="{FF2B5EF4-FFF2-40B4-BE49-F238E27FC236}">
                <a16:creationId xmlns:a16="http://schemas.microsoft.com/office/drawing/2014/main" id="{51792214-4FFF-4876-A211-0A359DFE8D76}"/>
              </a:ext>
            </a:extLst>
          </p:cNvPr>
          <p:cNvSpPr>
            <a:spLocks noGrp="1"/>
          </p:cNvSpPr>
          <p:nvPr>
            <p:ph idx="1"/>
          </p:nvPr>
        </p:nvSpPr>
        <p:spPr>
          <a:xfrm>
            <a:off x="762000" y="609600"/>
            <a:ext cx="7696200" cy="4038600"/>
          </a:xfrm>
        </p:spPr>
        <p:txBody>
          <a:bodyPr/>
          <a:lstStyle/>
          <a:p>
            <a:r>
              <a:rPr lang="en-US" altLang="en-US"/>
              <a:t>Conciseness; conciseness is saying what you have to say in fewest possible words without sacrificing the quality. By eliminating unnecessary words you help to make important ideas stand out.</a:t>
            </a:r>
          </a:p>
          <a:p>
            <a:r>
              <a:rPr lang="en-US" altLang="en-US"/>
              <a:t> Consideration; consideration means that you prepare every message with the recipient in your mind and put your self in his/her shoes(place). Try to visualise your listerner/readers with their desires problems emotion, circumstances and probable reactions to your requests_ the human touch,empathy and understandin</a:t>
            </a:r>
          </a:p>
        </p:txBody>
      </p:sp>
    </p:spTree>
  </p:cSld>
  <p:clrMapOvr>
    <a:masterClrMapping/>
  </p:clrMapOvr>
  <p:transition>
    <p:push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9919D976-5DDF-444C-A1AD-521AAC58923F}"/>
              </a:ext>
            </a:extLst>
          </p:cNvPr>
          <p:cNvSpPr>
            <a:spLocks noGrp="1"/>
          </p:cNvSpPr>
          <p:nvPr>
            <p:ph type="title"/>
          </p:nvPr>
        </p:nvSpPr>
        <p:spPr>
          <a:xfrm>
            <a:off x="838200" y="-457200"/>
            <a:ext cx="7696200" cy="1143000"/>
          </a:xfrm>
        </p:spPr>
        <p:txBody>
          <a:bodyPr/>
          <a:lstStyle/>
          <a:p>
            <a:endParaRPr lang="en-US" altLang="en-US"/>
          </a:p>
        </p:txBody>
      </p:sp>
      <p:sp>
        <p:nvSpPr>
          <p:cNvPr id="55299" name="Content Placeholder 2">
            <a:extLst>
              <a:ext uri="{FF2B5EF4-FFF2-40B4-BE49-F238E27FC236}">
                <a16:creationId xmlns:a16="http://schemas.microsoft.com/office/drawing/2014/main" id="{286DEE81-13BA-4D10-A12F-7DE103EDB0C7}"/>
              </a:ext>
            </a:extLst>
          </p:cNvPr>
          <p:cNvSpPr>
            <a:spLocks noGrp="1"/>
          </p:cNvSpPr>
          <p:nvPr>
            <p:ph idx="1"/>
          </p:nvPr>
        </p:nvSpPr>
        <p:spPr>
          <a:xfrm>
            <a:off x="762000" y="762000"/>
            <a:ext cx="7696200" cy="4038600"/>
          </a:xfrm>
        </p:spPr>
        <p:txBody>
          <a:bodyPr/>
          <a:lstStyle/>
          <a:p>
            <a:r>
              <a:rPr lang="en-US" altLang="en-US"/>
              <a:t>Concreteness- communicating concretely means being specific, definite and vivid rather then vague and general. Use specific facts and figure.</a:t>
            </a:r>
          </a:p>
          <a:p>
            <a:r>
              <a:rPr lang="en-US" altLang="en-US"/>
              <a:t>Clarity; this means getting your message across so the receiver will understand what you are try to convey. You want that person to interpret your word with the same meaning you have in your mind. Individuals experiences are never identical and words have different persons. Include examples, illustrations</a:t>
            </a:r>
          </a:p>
        </p:txBody>
      </p:sp>
    </p:spTree>
  </p:cSld>
  <p:clrMapOvr>
    <a:masterClrMapping/>
  </p:clrMapOvr>
  <p:transition>
    <p:push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F5CD6E71-00DB-4332-BC2A-CF7EA98DC716}"/>
              </a:ext>
            </a:extLst>
          </p:cNvPr>
          <p:cNvSpPr>
            <a:spLocks noGrp="1"/>
          </p:cNvSpPr>
          <p:nvPr>
            <p:ph type="title"/>
          </p:nvPr>
        </p:nvSpPr>
        <p:spPr>
          <a:xfrm>
            <a:off x="762000" y="-152400"/>
            <a:ext cx="7696200" cy="533400"/>
          </a:xfrm>
        </p:spPr>
        <p:txBody>
          <a:bodyPr/>
          <a:lstStyle/>
          <a:p>
            <a:endParaRPr lang="en-US" altLang="en-US"/>
          </a:p>
        </p:txBody>
      </p:sp>
      <p:sp>
        <p:nvSpPr>
          <p:cNvPr id="56323" name="Content Placeholder 2">
            <a:extLst>
              <a:ext uri="{FF2B5EF4-FFF2-40B4-BE49-F238E27FC236}">
                <a16:creationId xmlns:a16="http://schemas.microsoft.com/office/drawing/2014/main" id="{3184F1A7-1F65-4F49-9CF5-F59866069464}"/>
              </a:ext>
            </a:extLst>
          </p:cNvPr>
          <p:cNvSpPr>
            <a:spLocks noGrp="1"/>
          </p:cNvSpPr>
          <p:nvPr>
            <p:ph idx="1"/>
          </p:nvPr>
        </p:nvSpPr>
        <p:spPr>
          <a:xfrm>
            <a:off x="762000" y="457200"/>
            <a:ext cx="7772400" cy="4343400"/>
          </a:xfrm>
        </p:spPr>
        <p:txBody>
          <a:bodyPr/>
          <a:lstStyle/>
          <a:p>
            <a:r>
              <a:rPr lang="en-US" altLang="en-US"/>
              <a:t>Correctness; the term correctness means the writer should use the right level  of language- include accurate facts, words etc</a:t>
            </a:r>
          </a:p>
          <a:p>
            <a:r>
              <a:rPr lang="en-US" altLang="en-US"/>
              <a:t>Courtesy- courtesy message helps to strengthen friendship, business etc. It  is not merely thoughtful and appreciative. </a:t>
            </a:r>
          </a:p>
        </p:txBody>
      </p:sp>
    </p:spTree>
  </p:cSld>
  <p:clrMapOvr>
    <a:masterClrMapping/>
  </p:clrMapOvr>
  <p:transition>
    <p:push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FDE5572-4479-4C3C-9DD9-107684668D68}"/>
              </a:ext>
            </a:extLst>
          </p:cNvPr>
          <p:cNvSpPr>
            <a:spLocks noGrp="1" noChangeArrowheads="1"/>
          </p:cNvSpPr>
          <p:nvPr>
            <p:ph type="title"/>
          </p:nvPr>
        </p:nvSpPr>
        <p:spPr/>
        <p:txBody>
          <a:bodyPr/>
          <a:lstStyle/>
          <a:p>
            <a:pPr eaLnBrk="1" hangingPunct="1"/>
            <a:r>
              <a:rPr lang="en-GB" altLang="en-US" b="1"/>
              <a:t>PRINCIPLES OF EFFECTIVE COMMUNICATION</a:t>
            </a:r>
            <a:endParaRPr lang="en-US" altLang="en-US" b="1"/>
          </a:p>
        </p:txBody>
      </p:sp>
      <p:sp>
        <p:nvSpPr>
          <p:cNvPr id="57347" name="Rectangle 3">
            <a:extLst>
              <a:ext uri="{FF2B5EF4-FFF2-40B4-BE49-F238E27FC236}">
                <a16:creationId xmlns:a16="http://schemas.microsoft.com/office/drawing/2014/main" id="{EC94ECD3-A10C-4194-B9EB-1BAA2C9977AD}"/>
              </a:ext>
            </a:extLst>
          </p:cNvPr>
          <p:cNvSpPr>
            <a:spLocks noGrp="1" noChangeArrowheads="1"/>
          </p:cNvSpPr>
          <p:nvPr>
            <p:ph type="body" idx="1"/>
          </p:nvPr>
        </p:nvSpPr>
        <p:spPr/>
        <p:txBody>
          <a:bodyPr/>
          <a:lstStyle/>
          <a:p>
            <a:pPr marL="639763" indent="-639763" eaLnBrk="1" hangingPunct="1">
              <a:buFont typeface="Wingdings" panose="05000000000000000000" pitchFamily="2" charset="2"/>
              <a:buNone/>
            </a:pPr>
            <a:r>
              <a:rPr lang="en-GB" altLang="en-US" sz="2400"/>
              <a:t>        Whatever it is you intend to communicate, you should observe the following principles of communication:</a:t>
            </a:r>
          </a:p>
          <a:p>
            <a:pPr marL="639763" indent="-639763" eaLnBrk="1" hangingPunct="1">
              <a:buFont typeface="Wingdings" panose="05000000000000000000" pitchFamily="2" charset="2"/>
              <a:buNone/>
            </a:pPr>
            <a:r>
              <a:rPr lang="en-GB" altLang="en-US" sz="2400"/>
              <a:t> </a:t>
            </a:r>
            <a:endParaRPr lang="en-US" altLang="en-US" sz="2400"/>
          </a:p>
          <a:p>
            <a:pPr marL="639763" indent="-639763" eaLnBrk="1" hangingPunct="1">
              <a:buClr>
                <a:schemeClr val="tx1"/>
              </a:buClr>
              <a:buFont typeface="Wingdings" panose="05000000000000000000" pitchFamily="2" charset="2"/>
              <a:buNone/>
            </a:pPr>
            <a:r>
              <a:rPr lang="en-GB" altLang="en-US" sz="2400" b="1"/>
              <a:t> Clear objectives</a:t>
            </a:r>
          </a:p>
          <a:p>
            <a:pPr marL="639763" indent="-639763" eaLnBrk="1" hangingPunct="1">
              <a:buClr>
                <a:schemeClr val="tx1"/>
              </a:buClr>
              <a:buFont typeface="Wingdings" panose="05000000000000000000" pitchFamily="2" charset="2"/>
              <a:buChar char="Ø"/>
            </a:pPr>
            <a:r>
              <a:rPr lang="en-GB" altLang="en-US" sz="2400" b="1"/>
              <a:t> These </a:t>
            </a:r>
            <a:r>
              <a:rPr lang="en-GB" altLang="en-US" sz="2400"/>
              <a:t>form the backbone of effective communication. As a communicator you should understand the </a:t>
            </a:r>
            <a:r>
              <a:rPr lang="en-GB" altLang="en-US" sz="2400" b="1">
                <a:ea typeface="Arial Unicode MS" panose="020B0604020202020204" pitchFamily="34" charset="-128"/>
                <a:cs typeface="Arial Unicode MS" panose="020B0604020202020204" pitchFamily="34" charset="-128"/>
              </a:rPr>
              <a:t>why, what, when, where, how and</a:t>
            </a:r>
            <a:r>
              <a:rPr lang="en-GB" altLang="en-US" sz="2400"/>
              <a:t> </a:t>
            </a:r>
            <a:r>
              <a:rPr lang="en-GB" altLang="en-US" sz="2400" b="1">
                <a:ea typeface="Arial Unicode MS" panose="020B0604020202020204" pitchFamily="34" charset="-128"/>
                <a:cs typeface="Arial Unicode MS" panose="020B0604020202020204" pitchFamily="34" charset="-128"/>
              </a:rPr>
              <a:t>who</a:t>
            </a:r>
            <a:r>
              <a:rPr lang="en-GB" altLang="en-US" sz="2400"/>
              <a:t> of your communication.</a:t>
            </a:r>
          </a:p>
        </p:txBody>
      </p:sp>
    </p:spTree>
  </p:cSld>
  <p:clrMapOvr>
    <a:masterClrMapping/>
  </p:clrMapOvr>
  <p:transition>
    <p:push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9E01730B-220E-4456-9B82-2ACCF7919F0D}"/>
              </a:ext>
            </a:extLst>
          </p:cNvPr>
          <p:cNvSpPr>
            <a:spLocks noGrp="1" noChangeArrowheads="1"/>
          </p:cNvSpPr>
          <p:nvPr>
            <p:ph type="title"/>
          </p:nvPr>
        </p:nvSpPr>
        <p:spPr/>
        <p:txBody>
          <a:bodyPr/>
          <a:lstStyle/>
          <a:p>
            <a:pPr eaLnBrk="1" hangingPunct="1"/>
            <a:r>
              <a:rPr lang="en-US" altLang="en-US"/>
              <a:t>Principles cont….</a:t>
            </a:r>
          </a:p>
        </p:txBody>
      </p:sp>
      <p:sp>
        <p:nvSpPr>
          <p:cNvPr id="58371" name="Rectangle 3">
            <a:extLst>
              <a:ext uri="{FF2B5EF4-FFF2-40B4-BE49-F238E27FC236}">
                <a16:creationId xmlns:a16="http://schemas.microsoft.com/office/drawing/2014/main" id="{17BD70B5-BDD4-4336-BCFA-FB08E27675E4}"/>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400" b="1"/>
              <a:t>Logical </a:t>
            </a:r>
            <a:r>
              <a:rPr lang="en-GB" altLang="en-US" sz="2400"/>
              <a:t>presentation</a:t>
            </a:r>
          </a:p>
          <a:p>
            <a:pPr eaLnBrk="1" hangingPunct="1">
              <a:buFont typeface="Wingdings" panose="05000000000000000000" pitchFamily="2" charset="2"/>
              <a:buNone/>
            </a:pPr>
            <a:r>
              <a:rPr lang="en-GB" altLang="en-US" sz="2400"/>
              <a:t> </a:t>
            </a:r>
          </a:p>
          <a:p>
            <a:pPr eaLnBrk="1" hangingPunct="1">
              <a:buFont typeface="Wingdings" panose="05000000000000000000" pitchFamily="2" charset="2"/>
              <a:buNone/>
            </a:pPr>
            <a:r>
              <a:rPr lang="en-GB" altLang="en-US" sz="2400" b="1"/>
              <a:t>    Logical </a:t>
            </a:r>
            <a:r>
              <a:rPr lang="en-GB" altLang="en-US" sz="2400"/>
              <a:t>presentation of information makes it easy for the audience to follow the communicator’s line of argument and helps in getting the audience to agree with the communicator. </a:t>
            </a:r>
          </a:p>
          <a:p>
            <a:pPr eaLnBrk="1" hangingPunct="1">
              <a:buFont typeface="Wingdings" panose="05000000000000000000" pitchFamily="2" charset="2"/>
              <a:buNone/>
            </a:pPr>
            <a:r>
              <a:rPr lang="en-GB" altLang="en-US" sz="2400"/>
              <a:t>    The presentation must be arranged in such a way that it has an introduction, middle and a conclusion.  </a:t>
            </a:r>
            <a:endParaRPr lang="en-US" altLang="en-US" sz="2400"/>
          </a:p>
          <a:p>
            <a:pPr eaLnBrk="1" hangingPunct="1"/>
            <a:endParaRPr lang="en-US" altLang="en-US" sz="2700"/>
          </a:p>
        </p:txBody>
      </p:sp>
    </p:spTree>
  </p:cSld>
  <p:clrMapOvr>
    <a:masterClrMapping/>
  </p:clrMapOvr>
  <p:transition>
    <p:push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CE223451-2980-4D96-A16F-11A07B3BAF5B}"/>
              </a:ext>
            </a:extLst>
          </p:cNvPr>
          <p:cNvSpPr>
            <a:spLocks noGrp="1" noChangeArrowheads="1"/>
          </p:cNvSpPr>
          <p:nvPr>
            <p:ph type="title"/>
          </p:nvPr>
        </p:nvSpPr>
        <p:spPr/>
        <p:txBody>
          <a:bodyPr/>
          <a:lstStyle/>
          <a:p>
            <a:pPr eaLnBrk="1" hangingPunct="1"/>
            <a:endParaRPr lang="en-US" altLang="en-US"/>
          </a:p>
        </p:txBody>
      </p:sp>
      <p:sp>
        <p:nvSpPr>
          <p:cNvPr id="59395" name="Rectangle 3">
            <a:extLst>
              <a:ext uri="{FF2B5EF4-FFF2-40B4-BE49-F238E27FC236}">
                <a16:creationId xmlns:a16="http://schemas.microsoft.com/office/drawing/2014/main" id="{0E127579-9B8C-45C6-8031-C43FC15E4A7F}"/>
              </a:ext>
            </a:extLst>
          </p:cNvPr>
          <p:cNvSpPr>
            <a:spLocks noGrp="1" noChangeArrowheads="1"/>
          </p:cNvSpPr>
          <p:nvPr>
            <p:ph type="body" idx="1"/>
          </p:nvPr>
        </p:nvSpPr>
        <p:spPr/>
        <p:txBody>
          <a:bodyPr/>
          <a:lstStyle/>
          <a:p>
            <a:pPr marL="639763" indent="-639763" eaLnBrk="1" hangingPunct="1">
              <a:lnSpc>
                <a:spcPct val="90000"/>
              </a:lnSpc>
              <a:buFont typeface="Wingdings" panose="05000000000000000000" pitchFamily="2" charset="2"/>
              <a:buNone/>
            </a:pPr>
            <a:r>
              <a:rPr lang="en-GB" altLang="en-US" b="1"/>
              <a:t>3. Precision</a:t>
            </a:r>
            <a:r>
              <a:rPr lang="en-GB" altLang="en-US"/>
              <a:t> in communication means talking about something definite.</a:t>
            </a:r>
          </a:p>
          <a:p>
            <a:pPr marL="639763" indent="-639763" eaLnBrk="1" hangingPunct="1">
              <a:lnSpc>
                <a:spcPct val="90000"/>
              </a:lnSpc>
            </a:pPr>
            <a:r>
              <a:rPr lang="en-GB" altLang="en-US"/>
              <a:t> The more precise your communication to your audience, the less there is room for misunderstanding.  For example, if you are to give direction, the person receiving the instructions must be clear about what he/she must do.</a:t>
            </a:r>
            <a:endParaRPr lang="en-US" altLang="en-US"/>
          </a:p>
        </p:txBody>
      </p:sp>
    </p:spTree>
  </p:cSld>
  <p:clrMapOvr>
    <a:masterClrMapping/>
  </p:clrMapOvr>
  <p:transition>
    <p:push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00F3C488-0327-4481-8FCF-24BF3AE44CF5}"/>
              </a:ext>
            </a:extLst>
          </p:cNvPr>
          <p:cNvSpPr>
            <a:spLocks noGrp="1" noChangeArrowheads="1"/>
          </p:cNvSpPr>
          <p:nvPr>
            <p:ph type="title"/>
          </p:nvPr>
        </p:nvSpPr>
        <p:spPr/>
        <p:txBody>
          <a:bodyPr/>
          <a:lstStyle/>
          <a:p>
            <a:pPr eaLnBrk="1" hangingPunct="1"/>
            <a:endParaRPr lang="en-US" altLang="en-US"/>
          </a:p>
        </p:txBody>
      </p:sp>
      <p:sp>
        <p:nvSpPr>
          <p:cNvPr id="60419" name="Rectangle 3">
            <a:extLst>
              <a:ext uri="{FF2B5EF4-FFF2-40B4-BE49-F238E27FC236}">
                <a16:creationId xmlns:a16="http://schemas.microsoft.com/office/drawing/2014/main" id="{EBEEAE70-1A1D-4DFC-A38D-874B4342D541}"/>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700" b="1"/>
              <a:t>5  Brevity</a:t>
            </a:r>
            <a:r>
              <a:rPr lang="en-GB" altLang="en-US" sz="2700"/>
              <a:t> means getting the most meaning from the fewest number of words. </a:t>
            </a:r>
          </a:p>
          <a:p>
            <a:pPr eaLnBrk="1" hangingPunct="1"/>
            <a:r>
              <a:rPr lang="en-GB" altLang="en-US" sz="2700"/>
              <a:t> It simply means economical use of words planned to express an idea as best as possible and avoiding repetitiveness and poor organization. </a:t>
            </a:r>
          </a:p>
          <a:p>
            <a:pPr eaLnBrk="1" hangingPunct="1"/>
            <a:r>
              <a:rPr lang="en-GB" altLang="en-US" sz="2700"/>
              <a:t>Thomas Jefferson once said, </a:t>
            </a:r>
            <a:r>
              <a:rPr lang="en-GB" altLang="en-US" sz="2700" i="1"/>
              <a:t>“The most valuable of all talents is that of never using two words when one will do.”</a:t>
            </a:r>
            <a:r>
              <a:rPr lang="en-GB" altLang="en-US" sz="2700"/>
              <a:t> </a:t>
            </a:r>
            <a:endParaRPr lang="en-US" altLang="en-US" sz="2700"/>
          </a:p>
          <a:p>
            <a:pPr eaLnBrk="1" hangingPunct="1"/>
            <a:endParaRPr lang="en-US" altLang="en-US" sz="2700"/>
          </a:p>
        </p:txBody>
      </p:sp>
    </p:spTree>
  </p:cSld>
  <p:clrMapOvr>
    <a:masterClrMapping/>
  </p:clrMapOvr>
  <p:transition>
    <p:push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78F00C58-F8C6-41B2-BEBA-BE504866F2B5}"/>
              </a:ext>
            </a:extLst>
          </p:cNvPr>
          <p:cNvSpPr>
            <a:spLocks noGrp="1" noChangeArrowheads="1"/>
          </p:cNvSpPr>
          <p:nvPr>
            <p:ph type="title"/>
          </p:nvPr>
        </p:nvSpPr>
        <p:spPr/>
        <p:txBody>
          <a:bodyPr/>
          <a:lstStyle/>
          <a:p>
            <a:pPr eaLnBrk="1" hangingPunct="1"/>
            <a:endParaRPr lang="en-US" altLang="en-US"/>
          </a:p>
        </p:txBody>
      </p:sp>
      <p:sp>
        <p:nvSpPr>
          <p:cNvPr id="61443" name="Rectangle 3">
            <a:extLst>
              <a:ext uri="{FF2B5EF4-FFF2-40B4-BE49-F238E27FC236}">
                <a16:creationId xmlns:a16="http://schemas.microsoft.com/office/drawing/2014/main" id="{CECAEDB4-87D0-4370-9288-E694C22B263F}"/>
              </a:ext>
            </a:extLst>
          </p:cNvPr>
          <p:cNvSpPr>
            <a:spLocks noGrp="1" noChangeArrowheads="1"/>
          </p:cNvSpPr>
          <p:nvPr>
            <p:ph type="body" idx="1"/>
          </p:nvPr>
        </p:nvSpPr>
        <p:spPr/>
        <p:txBody>
          <a:bodyPr/>
          <a:lstStyle/>
          <a:p>
            <a:pPr marL="639763" indent="-639763" algn="just" eaLnBrk="1" hangingPunct="1">
              <a:lnSpc>
                <a:spcPct val="80000"/>
              </a:lnSpc>
              <a:buFont typeface="Wingdings" panose="05000000000000000000" pitchFamily="2" charset="2"/>
              <a:buNone/>
            </a:pPr>
            <a:r>
              <a:rPr lang="en-GB" altLang="en-US" sz="2700" b="1"/>
              <a:t>Accuracy:   </a:t>
            </a:r>
          </a:p>
          <a:p>
            <a:pPr marL="639763" indent="-639763" algn="just" eaLnBrk="1" hangingPunct="1">
              <a:lnSpc>
                <a:spcPct val="80000"/>
              </a:lnSpc>
              <a:buFont typeface="Wingdings" panose="05000000000000000000" pitchFamily="2" charset="2"/>
              <a:buChar char="Ø"/>
            </a:pPr>
            <a:r>
              <a:rPr lang="en-GB" altLang="en-US" sz="2700" b="1"/>
              <a:t>     </a:t>
            </a:r>
            <a:r>
              <a:rPr lang="en-GB" altLang="en-US" sz="2700"/>
              <a:t>For you to communicate effectively, you will need to be certain that the information you pass on in writing or orally says exactly what you want to communicate. </a:t>
            </a:r>
          </a:p>
          <a:p>
            <a:pPr marL="639763" indent="-639763" algn="just" eaLnBrk="1" hangingPunct="1">
              <a:lnSpc>
                <a:spcPct val="80000"/>
              </a:lnSpc>
              <a:buFont typeface="Wingdings" panose="05000000000000000000" pitchFamily="2" charset="2"/>
              <a:buChar char="Ø"/>
            </a:pPr>
            <a:r>
              <a:rPr lang="en-GB" altLang="en-US" sz="2700"/>
              <a:t>      The information should be factual, up-to-date, valid and reliable, devoid of errors and unverifiable generalizations. </a:t>
            </a:r>
          </a:p>
          <a:p>
            <a:pPr marL="639763" indent="-639763" algn="just" eaLnBrk="1" hangingPunct="1">
              <a:lnSpc>
                <a:spcPct val="80000"/>
              </a:lnSpc>
              <a:buFont typeface="Wingdings" panose="05000000000000000000" pitchFamily="2" charset="2"/>
              <a:buChar char="Ø"/>
            </a:pPr>
            <a:r>
              <a:rPr lang="en-GB" altLang="en-US" sz="2700"/>
              <a:t>      Be alert to any possible sources of misunderstanding such as ambiguous and stereotyped statements.</a:t>
            </a:r>
            <a:endParaRPr lang="en-US" altLang="en-US" sz="2700"/>
          </a:p>
          <a:p>
            <a:pPr marL="639763" indent="-639763" eaLnBrk="1" hangingPunct="1">
              <a:lnSpc>
                <a:spcPct val="80000"/>
              </a:lnSpc>
              <a:buFont typeface="Wingdings" panose="05000000000000000000" pitchFamily="2" charset="2"/>
              <a:buChar char="Ø"/>
            </a:pPr>
            <a:endParaRPr lang="en-US" altLang="en-US" sz="2700"/>
          </a:p>
        </p:txBody>
      </p:sp>
    </p:spTree>
  </p:cSld>
  <p:clrMapOvr>
    <a:masterClrMapping/>
  </p:clrMapOvr>
  <p:transition>
    <p:push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DB93E57C-6CD9-43E9-B9E8-F76686E64AEC}"/>
              </a:ext>
            </a:extLst>
          </p:cNvPr>
          <p:cNvSpPr>
            <a:spLocks noGrp="1" noChangeArrowheads="1"/>
          </p:cNvSpPr>
          <p:nvPr>
            <p:ph type="title"/>
          </p:nvPr>
        </p:nvSpPr>
        <p:spPr/>
        <p:txBody>
          <a:bodyPr/>
          <a:lstStyle/>
          <a:p>
            <a:pPr eaLnBrk="1" hangingPunct="1"/>
            <a:r>
              <a:rPr lang="en-US" altLang="en-US"/>
              <a:t>Principles cont..</a:t>
            </a:r>
          </a:p>
        </p:txBody>
      </p:sp>
      <p:sp>
        <p:nvSpPr>
          <p:cNvPr id="62467" name="Rectangle 3">
            <a:extLst>
              <a:ext uri="{FF2B5EF4-FFF2-40B4-BE49-F238E27FC236}">
                <a16:creationId xmlns:a16="http://schemas.microsoft.com/office/drawing/2014/main" id="{1CC6F70F-8B37-4353-A98E-C65C793707F9}"/>
              </a:ext>
            </a:extLst>
          </p:cNvPr>
          <p:cNvSpPr>
            <a:spLocks noGrp="1" noChangeArrowheads="1"/>
          </p:cNvSpPr>
          <p:nvPr>
            <p:ph type="body" idx="1"/>
          </p:nvPr>
        </p:nvSpPr>
        <p:spPr/>
        <p:txBody>
          <a:bodyPr/>
          <a:lstStyle/>
          <a:p>
            <a:pPr marL="639763" indent="-639763" algn="just" eaLnBrk="1" hangingPunct="1">
              <a:lnSpc>
                <a:spcPct val="90000"/>
              </a:lnSpc>
              <a:buFont typeface="Wingdings" panose="05000000000000000000" pitchFamily="2" charset="2"/>
              <a:buNone/>
            </a:pPr>
            <a:r>
              <a:rPr lang="en-GB" altLang="en-US" sz="2700" b="1"/>
              <a:t>Clarity</a:t>
            </a:r>
          </a:p>
          <a:p>
            <a:pPr marL="639763" indent="-639763" algn="just" eaLnBrk="1" hangingPunct="1">
              <a:lnSpc>
                <a:spcPct val="90000"/>
              </a:lnSpc>
              <a:buFont typeface="Wingdings" panose="05000000000000000000" pitchFamily="2" charset="2"/>
              <a:buChar char="Ø"/>
            </a:pPr>
            <a:r>
              <a:rPr lang="en-GB" altLang="en-US" sz="2700"/>
              <a:t> This in communication refers to the use of simple words whose meaning is straightforward and can be understood by your audience easily.</a:t>
            </a:r>
          </a:p>
          <a:p>
            <a:pPr marL="639763" indent="-639763" algn="just" eaLnBrk="1" hangingPunct="1">
              <a:lnSpc>
                <a:spcPct val="90000"/>
              </a:lnSpc>
              <a:buFont typeface="Wingdings" panose="05000000000000000000" pitchFamily="2" charset="2"/>
              <a:buNone/>
            </a:pPr>
            <a:endParaRPr lang="en-GB" altLang="en-US" sz="2700"/>
          </a:p>
          <a:p>
            <a:pPr marL="639763" indent="-639763" algn="just" eaLnBrk="1" hangingPunct="1">
              <a:lnSpc>
                <a:spcPct val="90000"/>
              </a:lnSpc>
              <a:buFont typeface="Wingdings" panose="05000000000000000000" pitchFamily="2" charset="2"/>
              <a:buChar char="Ø"/>
            </a:pPr>
            <a:r>
              <a:rPr lang="en-GB" altLang="en-US" sz="2700"/>
              <a:t> You should avoid long complex sentences and highly technical language, jargon and colloquialisms.</a:t>
            </a:r>
            <a:endParaRPr lang="en-US" altLang="en-US" sz="2700"/>
          </a:p>
          <a:p>
            <a:pPr marL="639763" indent="-639763" eaLnBrk="1" hangingPunct="1">
              <a:lnSpc>
                <a:spcPct val="90000"/>
              </a:lnSpc>
              <a:buFont typeface="Wingdings" panose="05000000000000000000" pitchFamily="2" charset="2"/>
              <a:buChar char="Ø"/>
            </a:pPr>
            <a:endParaRPr lang="en-US" altLang="en-US" sz="2700"/>
          </a:p>
        </p:txBody>
      </p:sp>
    </p:spTree>
  </p:cSld>
  <p:clrMapOvr>
    <a:masterClrMapping/>
  </p:clrMapOvr>
  <p:transition>
    <p:push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8D7C9A13-D8E6-48DF-908C-1DC8B0BEE5C0}"/>
              </a:ext>
            </a:extLst>
          </p:cNvPr>
          <p:cNvSpPr>
            <a:spLocks noGrp="1" noChangeArrowheads="1"/>
          </p:cNvSpPr>
          <p:nvPr>
            <p:ph type="title"/>
          </p:nvPr>
        </p:nvSpPr>
        <p:spPr/>
        <p:txBody>
          <a:bodyPr/>
          <a:lstStyle/>
          <a:p>
            <a:pPr eaLnBrk="1" hangingPunct="1"/>
            <a:r>
              <a:rPr lang="en-GB" altLang="en-US" b="1"/>
              <a:t>CHANNELS OF COMMUNICATION</a:t>
            </a:r>
            <a:endParaRPr lang="en-US" altLang="en-US" b="1"/>
          </a:p>
        </p:txBody>
      </p:sp>
      <p:sp>
        <p:nvSpPr>
          <p:cNvPr id="63491" name="Rectangle 3">
            <a:extLst>
              <a:ext uri="{FF2B5EF4-FFF2-40B4-BE49-F238E27FC236}">
                <a16:creationId xmlns:a16="http://schemas.microsoft.com/office/drawing/2014/main" id="{13DE2B2F-0FD5-4888-97FE-628819781760}"/>
              </a:ext>
            </a:extLst>
          </p:cNvPr>
          <p:cNvSpPr>
            <a:spLocks noGrp="1" noChangeArrowheads="1"/>
          </p:cNvSpPr>
          <p:nvPr>
            <p:ph type="body" idx="1"/>
          </p:nvPr>
        </p:nvSpPr>
        <p:spPr/>
        <p:txBody>
          <a:bodyPr/>
          <a:lstStyle/>
          <a:p>
            <a:pPr marL="639763" indent="-639763" eaLnBrk="1" hangingPunct="1">
              <a:lnSpc>
                <a:spcPct val="80000"/>
              </a:lnSpc>
              <a:buFont typeface="Wingdings" panose="05000000000000000000" pitchFamily="2" charset="2"/>
              <a:buNone/>
            </a:pPr>
            <a:r>
              <a:rPr lang="en-GB" altLang="en-US" sz="2000"/>
              <a:t>      In every organization/institution there are formal and informal lines of communication</a:t>
            </a:r>
          </a:p>
          <a:p>
            <a:pPr marL="639763" indent="-639763" eaLnBrk="1" hangingPunct="1">
              <a:lnSpc>
                <a:spcPct val="80000"/>
              </a:lnSpc>
              <a:buFont typeface="Wingdings" panose="05000000000000000000" pitchFamily="2" charset="2"/>
              <a:buNone/>
            </a:pPr>
            <a:endParaRPr lang="en-GB" altLang="en-US" sz="2000" b="1"/>
          </a:p>
          <a:p>
            <a:pPr marL="639763" indent="-639763" eaLnBrk="1" hangingPunct="1">
              <a:lnSpc>
                <a:spcPct val="80000"/>
              </a:lnSpc>
              <a:buFont typeface="Wingdings" panose="05000000000000000000" pitchFamily="2" charset="2"/>
              <a:buNone/>
            </a:pPr>
            <a:r>
              <a:rPr lang="en-GB" altLang="en-US" sz="2000" b="1"/>
              <a:t>Informal Communication Channels</a:t>
            </a:r>
          </a:p>
          <a:p>
            <a:pPr marL="639763" indent="-639763" eaLnBrk="1" hangingPunct="1">
              <a:lnSpc>
                <a:spcPct val="80000"/>
              </a:lnSpc>
              <a:buFont typeface="Wingdings" panose="05000000000000000000" pitchFamily="2" charset="2"/>
              <a:buNone/>
            </a:pPr>
            <a:endParaRPr lang="en-GB" altLang="en-US" sz="2000" b="1"/>
          </a:p>
          <a:p>
            <a:pPr marL="639763" indent="-639763" eaLnBrk="1" hangingPunct="1">
              <a:lnSpc>
                <a:spcPct val="80000"/>
              </a:lnSpc>
            </a:pPr>
            <a:r>
              <a:rPr lang="en-GB" altLang="en-US" sz="2000"/>
              <a:t>Every organization has an informal channel of communication that supplements official channels.</a:t>
            </a:r>
          </a:p>
          <a:p>
            <a:pPr marL="639763" indent="-639763" eaLnBrk="1" hangingPunct="1">
              <a:lnSpc>
                <a:spcPct val="80000"/>
              </a:lnSpc>
            </a:pPr>
            <a:r>
              <a:rPr lang="en-GB" altLang="en-US" sz="2000"/>
              <a:t> </a:t>
            </a:r>
          </a:p>
          <a:p>
            <a:pPr marL="639763" indent="-639763" eaLnBrk="1" hangingPunct="1">
              <a:lnSpc>
                <a:spcPct val="80000"/>
              </a:lnSpc>
            </a:pPr>
            <a:r>
              <a:rPr lang="en-GB" altLang="en-US" sz="2000"/>
              <a:t> As people go about their work, they have social conversations with their friends in the office and they discuss many things.</a:t>
            </a:r>
          </a:p>
          <a:p>
            <a:pPr marL="639763" indent="-639763" eaLnBrk="1" hangingPunct="1">
              <a:lnSpc>
                <a:spcPct val="80000"/>
              </a:lnSpc>
            </a:pPr>
            <a:r>
              <a:rPr lang="en-GB" altLang="en-US" sz="2000"/>
              <a:t> </a:t>
            </a:r>
          </a:p>
          <a:p>
            <a:pPr marL="639763" indent="-639763" eaLnBrk="1" hangingPunct="1">
              <a:lnSpc>
                <a:spcPct val="80000"/>
              </a:lnSpc>
            </a:pPr>
            <a:r>
              <a:rPr lang="en-GB" altLang="en-US" sz="2000"/>
              <a:t> Although many of these conversations deal with personal matters, official matters are also discussed.</a:t>
            </a:r>
            <a:endParaRPr lang="en-US" altLang="en-US" sz="2000"/>
          </a:p>
        </p:txBody>
      </p:sp>
    </p:spTree>
  </p:cSld>
  <p:clrMapOvr>
    <a:masterClrMapping/>
  </p:clrMapOvr>
  <p:transition>
    <p:push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298A614C-C6C0-4B86-AAA8-A20167BF0319}"/>
              </a:ext>
            </a:extLst>
          </p:cNvPr>
          <p:cNvSpPr>
            <a:spLocks noGrp="1" noChangeArrowheads="1"/>
          </p:cNvSpPr>
          <p:nvPr>
            <p:ph type="title"/>
          </p:nvPr>
        </p:nvSpPr>
        <p:spPr/>
        <p:txBody>
          <a:bodyPr/>
          <a:lstStyle/>
          <a:p>
            <a:pPr eaLnBrk="1" hangingPunct="1"/>
            <a:r>
              <a:rPr lang="en-US" altLang="en-US"/>
              <a:t>Informal comm…</a:t>
            </a:r>
          </a:p>
        </p:txBody>
      </p:sp>
      <p:sp>
        <p:nvSpPr>
          <p:cNvPr id="64515" name="Rectangle 3">
            <a:extLst>
              <a:ext uri="{FF2B5EF4-FFF2-40B4-BE49-F238E27FC236}">
                <a16:creationId xmlns:a16="http://schemas.microsoft.com/office/drawing/2014/main" id="{C40DE24B-39F2-4904-8B83-FD2B7CB94D9C}"/>
              </a:ext>
            </a:extLst>
          </p:cNvPr>
          <p:cNvSpPr>
            <a:spLocks noGrp="1" noChangeArrowheads="1"/>
          </p:cNvSpPr>
          <p:nvPr>
            <p:ph type="body" idx="1"/>
          </p:nvPr>
        </p:nvSpPr>
        <p:spPr/>
        <p:txBody>
          <a:bodyPr/>
          <a:lstStyle/>
          <a:p>
            <a:pPr eaLnBrk="1" hangingPunct="1">
              <a:lnSpc>
                <a:spcPct val="90000"/>
              </a:lnSpc>
              <a:buClr>
                <a:schemeClr val="tx1"/>
              </a:buClr>
              <a:buFont typeface="Wingdings" panose="05000000000000000000" pitchFamily="2" charset="2"/>
              <a:buChar char="Ø"/>
            </a:pPr>
            <a:r>
              <a:rPr lang="en-GB" altLang="en-US" sz="2200"/>
              <a:t>The informal communication network carries information along the unofficial lines of the organization. </a:t>
            </a:r>
          </a:p>
          <a:p>
            <a:pPr eaLnBrk="1" hangingPunct="1">
              <a:lnSpc>
                <a:spcPct val="90000"/>
              </a:lnSpc>
              <a:buClr>
                <a:schemeClr val="tx1"/>
              </a:buClr>
              <a:buFont typeface="Wingdings" panose="05000000000000000000" pitchFamily="2" charset="2"/>
              <a:buChar char="Ø"/>
            </a:pPr>
            <a:r>
              <a:rPr lang="en-GB" altLang="en-US" sz="2200"/>
              <a:t> There are no laid down rules and regulations to be followed. </a:t>
            </a:r>
          </a:p>
          <a:p>
            <a:pPr eaLnBrk="1" hangingPunct="1">
              <a:lnSpc>
                <a:spcPct val="90000"/>
              </a:lnSpc>
              <a:buClr>
                <a:schemeClr val="tx1"/>
              </a:buClr>
              <a:buFont typeface="Wingdings" panose="05000000000000000000" pitchFamily="2" charset="2"/>
              <a:buChar char="Ø"/>
            </a:pPr>
            <a:r>
              <a:rPr lang="en-GB" altLang="en-US" sz="2200"/>
              <a:t> Most of this informal communication takes the form of grapevine (rumours). </a:t>
            </a:r>
          </a:p>
          <a:p>
            <a:pPr eaLnBrk="1" hangingPunct="1">
              <a:lnSpc>
                <a:spcPct val="90000"/>
              </a:lnSpc>
              <a:buClr>
                <a:schemeClr val="tx1"/>
              </a:buClr>
              <a:buFont typeface="Wingdings" panose="05000000000000000000" pitchFamily="2" charset="2"/>
              <a:buChar char="Ø"/>
            </a:pPr>
            <a:r>
              <a:rPr lang="en-GB" altLang="en-US" sz="2200"/>
              <a:t> The grapevine type of communication thrives where the formal communication channels are closed.  </a:t>
            </a:r>
          </a:p>
          <a:p>
            <a:pPr eaLnBrk="1" hangingPunct="1">
              <a:lnSpc>
                <a:spcPct val="90000"/>
              </a:lnSpc>
              <a:buClr>
                <a:schemeClr val="tx1"/>
              </a:buClr>
              <a:buFont typeface="Wingdings" panose="05000000000000000000" pitchFamily="2" charset="2"/>
              <a:buChar char="Ø"/>
            </a:pPr>
            <a:r>
              <a:rPr lang="en-GB" altLang="en-US" sz="2200"/>
              <a:t>Top executives are sometimes worried about this informal communication network possibly because it threatens their power to control information. </a:t>
            </a:r>
            <a:endParaRPr lang="en-US" altLang="en-US" sz="2200"/>
          </a:p>
        </p:txBody>
      </p:sp>
    </p:spTree>
  </p:cSld>
  <p:clrMapOvr>
    <a:masterClrMapping/>
  </p:clrMapOvr>
  <p:transition>
    <p:push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96A0CF20-E66A-4BF0-B48D-5039BFE161AF}"/>
              </a:ext>
            </a:extLst>
          </p:cNvPr>
          <p:cNvSpPr>
            <a:spLocks noGrp="1" noChangeArrowheads="1"/>
          </p:cNvSpPr>
          <p:nvPr>
            <p:ph type="title"/>
          </p:nvPr>
        </p:nvSpPr>
        <p:spPr/>
        <p:txBody>
          <a:bodyPr/>
          <a:lstStyle/>
          <a:p>
            <a:pPr eaLnBrk="1" hangingPunct="1"/>
            <a:r>
              <a:rPr lang="en-US" altLang="en-US"/>
              <a:t>informal comm….</a:t>
            </a:r>
          </a:p>
        </p:txBody>
      </p:sp>
      <p:sp>
        <p:nvSpPr>
          <p:cNvPr id="65539" name="Rectangle 3">
            <a:extLst>
              <a:ext uri="{FF2B5EF4-FFF2-40B4-BE49-F238E27FC236}">
                <a16:creationId xmlns:a16="http://schemas.microsoft.com/office/drawing/2014/main" id="{FA20FD3E-A9AC-498D-98DC-1CAC6232B76F}"/>
              </a:ext>
            </a:extLst>
          </p:cNvPr>
          <p:cNvSpPr>
            <a:spLocks noGrp="1" noChangeArrowheads="1"/>
          </p:cNvSpPr>
          <p:nvPr>
            <p:ph type="body" idx="1"/>
          </p:nvPr>
        </p:nvSpPr>
        <p:spPr>
          <a:xfrm>
            <a:off x="609600" y="2057400"/>
            <a:ext cx="7696200" cy="4038600"/>
          </a:xfrm>
        </p:spPr>
        <p:txBody>
          <a:bodyPr/>
          <a:lstStyle/>
          <a:p>
            <a:pPr eaLnBrk="1" hangingPunct="1">
              <a:lnSpc>
                <a:spcPct val="90000"/>
              </a:lnSpc>
              <a:buClr>
                <a:schemeClr val="tx1"/>
              </a:buClr>
              <a:buFont typeface="Wingdings" panose="05000000000000000000" pitchFamily="2" charset="2"/>
              <a:buChar char="Ø"/>
            </a:pPr>
            <a:r>
              <a:rPr lang="en-GB" altLang="en-US" sz="2200"/>
              <a:t>Attempts to quash it have the opposite effect.</a:t>
            </a:r>
          </a:p>
          <a:p>
            <a:pPr eaLnBrk="1" hangingPunct="1">
              <a:lnSpc>
                <a:spcPct val="90000"/>
              </a:lnSpc>
              <a:buClr>
                <a:schemeClr val="tx1"/>
              </a:buClr>
              <a:buFont typeface="Wingdings" panose="05000000000000000000" pitchFamily="2" charset="2"/>
              <a:buChar char="Ø"/>
            </a:pPr>
            <a:r>
              <a:rPr lang="en-GB" altLang="en-US" sz="2200"/>
              <a:t>Instead of trying to eliminate the grapevine, the executive should make sure that the official information is released on time.</a:t>
            </a:r>
          </a:p>
          <a:p>
            <a:pPr eaLnBrk="1" hangingPunct="1">
              <a:lnSpc>
                <a:spcPct val="90000"/>
              </a:lnSpc>
              <a:buClr>
                <a:schemeClr val="tx1"/>
              </a:buClr>
              <a:buFont typeface="Wingdings" panose="05000000000000000000" pitchFamily="2" charset="2"/>
              <a:buChar char="Ø"/>
            </a:pPr>
            <a:r>
              <a:rPr lang="en-GB" altLang="en-US" sz="2200"/>
              <a:t>They can also use the grape vine to get informed about what is happening at lower levels of the organizational structure.  </a:t>
            </a:r>
          </a:p>
          <a:p>
            <a:pPr eaLnBrk="1" hangingPunct="1">
              <a:lnSpc>
                <a:spcPct val="90000"/>
              </a:lnSpc>
              <a:buClr>
                <a:schemeClr val="tx1"/>
              </a:buClr>
              <a:buFont typeface="Wingdings" panose="05000000000000000000" pitchFamily="2" charset="2"/>
              <a:buChar char="Ø"/>
            </a:pPr>
            <a:r>
              <a:rPr lang="en-GB" altLang="en-US" sz="2200"/>
              <a:t>The management may initiate the grapevine to achieve an organizational purpose in communication. For example, to weigh the response towards a policy decision that they intent to institute.</a:t>
            </a:r>
            <a:endParaRPr lang="en-US" altLang="en-US" sz="2200"/>
          </a:p>
        </p:txBody>
      </p:sp>
    </p:spTree>
  </p:cSld>
  <p:clrMapOvr>
    <a:masterClrMapping/>
  </p:clrMapOvr>
  <p:transition>
    <p:push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6EECE1D7-24BD-4ED6-A8BB-AD441FB05DE6}"/>
              </a:ext>
            </a:extLst>
          </p:cNvPr>
          <p:cNvSpPr>
            <a:spLocks noGrp="1" noChangeArrowheads="1"/>
          </p:cNvSpPr>
          <p:nvPr>
            <p:ph type="title"/>
          </p:nvPr>
        </p:nvSpPr>
        <p:spPr/>
        <p:txBody>
          <a:bodyPr/>
          <a:lstStyle/>
          <a:p>
            <a:pPr eaLnBrk="1" hangingPunct="1"/>
            <a:r>
              <a:rPr lang="en-GB" altLang="en-US" b="1"/>
              <a:t>Formal Communication Channels</a:t>
            </a:r>
            <a:endParaRPr lang="en-US" altLang="en-US" b="1"/>
          </a:p>
        </p:txBody>
      </p:sp>
      <p:sp>
        <p:nvSpPr>
          <p:cNvPr id="66563" name="Rectangle 3">
            <a:extLst>
              <a:ext uri="{FF2B5EF4-FFF2-40B4-BE49-F238E27FC236}">
                <a16:creationId xmlns:a16="http://schemas.microsoft.com/office/drawing/2014/main" id="{99FB5DA7-BF6A-426D-BAA1-3C8FD423211A}"/>
              </a:ext>
            </a:extLst>
          </p:cNvPr>
          <p:cNvSpPr>
            <a:spLocks noGrp="1" noChangeArrowheads="1"/>
          </p:cNvSpPr>
          <p:nvPr>
            <p:ph type="body" idx="1"/>
          </p:nvPr>
        </p:nvSpPr>
        <p:spPr/>
        <p:txBody>
          <a:bodyPr/>
          <a:lstStyle/>
          <a:p>
            <a:pPr marL="639763" indent="-639763" eaLnBrk="1" hangingPunct="1">
              <a:lnSpc>
                <a:spcPct val="80000"/>
              </a:lnSpc>
              <a:buFont typeface="Wingdings" panose="05000000000000000000" pitchFamily="2" charset="2"/>
              <a:buNone/>
            </a:pPr>
            <a:endParaRPr lang="en-GB" altLang="en-US" sz="2000"/>
          </a:p>
          <a:p>
            <a:pPr marL="639763" indent="-639763" eaLnBrk="1" hangingPunct="1">
              <a:lnSpc>
                <a:spcPct val="80000"/>
              </a:lnSpc>
              <a:buClr>
                <a:schemeClr val="tx1"/>
              </a:buClr>
              <a:buFont typeface="Wingdings" panose="05000000000000000000" pitchFamily="2" charset="2"/>
              <a:buChar char="Ø"/>
            </a:pPr>
            <a:r>
              <a:rPr lang="en-GB" altLang="en-US" sz="2000"/>
              <a:t>Formal channels of communication are those in which there are well-established rules and regulations on how communication should be carried out. </a:t>
            </a:r>
          </a:p>
          <a:p>
            <a:pPr marL="639763" indent="-639763" eaLnBrk="1" hangingPunct="1">
              <a:lnSpc>
                <a:spcPct val="80000"/>
              </a:lnSpc>
              <a:buClr>
                <a:schemeClr val="tx1"/>
              </a:buClr>
              <a:buFont typeface="Wingdings" panose="05000000000000000000" pitchFamily="2" charset="2"/>
              <a:buChar char="Ø"/>
            </a:pPr>
            <a:r>
              <a:rPr lang="en-GB" altLang="en-US" sz="2000"/>
              <a:t> It can be </a:t>
            </a:r>
            <a:r>
              <a:rPr lang="en-GB" altLang="en-US" sz="2000" b="1">
                <a:ea typeface="Arial Unicode MS" panose="020B0604020202020204" pitchFamily="34" charset="-128"/>
                <a:cs typeface="Arial Unicode MS" panose="020B0604020202020204" pitchFamily="34" charset="-128"/>
              </a:rPr>
              <a:t>downward, up-ward and horizontal</a:t>
            </a:r>
            <a:r>
              <a:rPr lang="en-GB" altLang="en-US" sz="2000"/>
              <a:t>.</a:t>
            </a:r>
          </a:p>
          <a:p>
            <a:pPr marL="639763" indent="-639763" eaLnBrk="1" hangingPunct="1">
              <a:lnSpc>
                <a:spcPct val="80000"/>
              </a:lnSpc>
              <a:buClr>
                <a:schemeClr val="tx1"/>
              </a:buClr>
              <a:buFont typeface="Wingdings" panose="05000000000000000000" pitchFamily="2" charset="2"/>
              <a:buChar char="Ø"/>
            </a:pPr>
            <a:endParaRPr lang="en-US" altLang="en-US" sz="2000"/>
          </a:p>
          <a:p>
            <a:pPr marL="639763" indent="-639763" eaLnBrk="1" hangingPunct="1">
              <a:lnSpc>
                <a:spcPct val="80000"/>
              </a:lnSpc>
              <a:buClr>
                <a:schemeClr val="tx1"/>
              </a:buClr>
              <a:buFont typeface="Wingdings" panose="05000000000000000000" pitchFamily="2" charset="2"/>
              <a:buNone/>
            </a:pPr>
            <a:r>
              <a:rPr lang="en-GB" altLang="en-US" sz="2000" b="1" i="1"/>
              <a:t>      Downward Communication</a:t>
            </a:r>
          </a:p>
          <a:p>
            <a:pPr marL="639763" indent="-639763" eaLnBrk="1" hangingPunct="1">
              <a:lnSpc>
                <a:spcPct val="80000"/>
              </a:lnSpc>
              <a:buClr>
                <a:schemeClr val="tx1"/>
              </a:buClr>
              <a:buFont typeface="Wingdings" panose="05000000000000000000" pitchFamily="2" charset="2"/>
              <a:buChar char="Ø"/>
            </a:pPr>
            <a:endParaRPr lang="en-US" altLang="en-US" sz="2000"/>
          </a:p>
          <a:p>
            <a:pPr marL="639763" indent="-639763" eaLnBrk="1" hangingPunct="1">
              <a:lnSpc>
                <a:spcPct val="80000"/>
              </a:lnSpc>
              <a:buClr>
                <a:schemeClr val="tx1"/>
              </a:buClr>
              <a:buFont typeface="Wingdings" panose="05000000000000000000" pitchFamily="2" charset="2"/>
              <a:buChar char="Ø"/>
            </a:pPr>
            <a:r>
              <a:rPr lang="en-GB" altLang="en-US" sz="2000"/>
              <a:t>This is where the manager or those in authority transmit information to the subordinate or to lower level employees.</a:t>
            </a:r>
          </a:p>
          <a:p>
            <a:pPr marL="639763" indent="-639763" eaLnBrk="1" hangingPunct="1">
              <a:lnSpc>
                <a:spcPct val="80000"/>
              </a:lnSpc>
              <a:buClr>
                <a:schemeClr val="tx1"/>
              </a:buClr>
              <a:buFont typeface="Wingdings" panose="05000000000000000000" pitchFamily="2" charset="2"/>
              <a:buChar char="Ø"/>
            </a:pPr>
            <a:r>
              <a:rPr lang="en-GB" altLang="en-US" sz="2000"/>
              <a:t> Managers direct and control the activities of lower-level employees by sending messages down through formal channels.  </a:t>
            </a:r>
            <a:endParaRPr lang="en-US" altLang="en-US" sz="2000"/>
          </a:p>
        </p:txBody>
      </p:sp>
    </p:spTree>
  </p:cSld>
  <p:clrMapOvr>
    <a:masterClrMapping/>
  </p:clrMapOvr>
  <p:transition>
    <p:push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441CDBBD-2DC1-4634-B11C-C4EB10A67D64}"/>
              </a:ext>
            </a:extLst>
          </p:cNvPr>
          <p:cNvSpPr>
            <a:spLocks noGrp="1" noChangeArrowheads="1"/>
          </p:cNvSpPr>
          <p:nvPr>
            <p:ph type="title"/>
          </p:nvPr>
        </p:nvSpPr>
        <p:spPr/>
        <p:txBody>
          <a:bodyPr/>
          <a:lstStyle/>
          <a:p>
            <a:pPr eaLnBrk="1" hangingPunct="1"/>
            <a:r>
              <a:rPr lang="en-US" altLang="en-US"/>
              <a:t>Formal communication cont…</a:t>
            </a:r>
          </a:p>
        </p:txBody>
      </p:sp>
      <p:sp>
        <p:nvSpPr>
          <p:cNvPr id="67587" name="Rectangle 3">
            <a:extLst>
              <a:ext uri="{FF2B5EF4-FFF2-40B4-BE49-F238E27FC236}">
                <a16:creationId xmlns:a16="http://schemas.microsoft.com/office/drawing/2014/main" id="{FAC3C62F-52AA-4EDD-B5EE-764C34631444}"/>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en-GB" altLang="en-US" sz="2700"/>
              <a:t>  The message may take the form of:</a:t>
            </a:r>
          </a:p>
          <a:p>
            <a:pPr eaLnBrk="1" hangingPunct="1">
              <a:lnSpc>
                <a:spcPct val="80000"/>
              </a:lnSpc>
            </a:pPr>
            <a:r>
              <a:rPr lang="en-GB" altLang="en-US" sz="2700"/>
              <a:t>A formal meeting</a:t>
            </a:r>
          </a:p>
          <a:p>
            <a:pPr eaLnBrk="1" hangingPunct="1">
              <a:lnSpc>
                <a:spcPct val="80000"/>
              </a:lnSpc>
            </a:pPr>
            <a:r>
              <a:rPr lang="en-GB" altLang="en-US" sz="2700"/>
              <a:t>Interviews</a:t>
            </a:r>
          </a:p>
          <a:p>
            <a:pPr eaLnBrk="1" hangingPunct="1">
              <a:lnSpc>
                <a:spcPct val="80000"/>
              </a:lnSpc>
            </a:pPr>
            <a:r>
              <a:rPr lang="en-GB" altLang="en-US" sz="2700"/>
              <a:t>Memorandum</a:t>
            </a:r>
          </a:p>
          <a:p>
            <a:pPr eaLnBrk="1" hangingPunct="1">
              <a:lnSpc>
                <a:spcPct val="80000"/>
              </a:lnSpc>
            </a:pPr>
            <a:r>
              <a:rPr lang="en-GB" altLang="en-US" sz="2700"/>
              <a:t>Circulars</a:t>
            </a:r>
          </a:p>
          <a:p>
            <a:pPr eaLnBrk="1" hangingPunct="1">
              <a:lnSpc>
                <a:spcPct val="80000"/>
              </a:lnSpc>
            </a:pPr>
            <a:r>
              <a:rPr lang="en-GB" altLang="en-US" sz="2700"/>
              <a:t>Notices</a:t>
            </a:r>
          </a:p>
          <a:p>
            <a:pPr eaLnBrk="1" hangingPunct="1">
              <a:lnSpc>
                <a:spcPct val="80000"/>
              </a:lnSpc>
            </a:pPr>
            <a:r>
              <a:rPr lang="en-GB" altLang="en-US" sz="2700"/>
              <a:t>Letters</a:t>
            </a:r>
          </a:p>
          <a:p>
            <a:pPr eaLnBrk="1" hangingPunct="1">
              <a:lnSpc>
                <a:spcPct val="80000"/>
              </a:lnSpc>
            </a:pPr>
            <a:r>
              <a:rPr lang="en-GB" altLang="en-US" sz="2700"/>
              <a:t>Reports</a:t>
            </a:r>
          </a:p>
          <a:p>
            <a:pPr eaLnBrk="1" hangingPunct="1">
              <a:lnSpc>
                <a:spcPct val="80000"/>
              </a:lnSpc>
            </a:pPr>
            <a:r>
              <a:rPr lang="en-GB" altLang="en-US" sz="2700"/>
              <a:t>Policy directives</a:t>
            </a:r>
            <a:endParaRPr lang="en-US" altLang="en-US" sz="2700"/>
          </a:p>
        </p:txBody>
      </p:sp>
    </p:spTree>
  </p:cSld>
  <p:clrMapOvr>
    <a:masterClrMapping/>
  </p:clrMapOvr>
  <p:transition>
    <p:push dir="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470370E5-0BF4-4EC1-B9BF-FC9907174284}"/>
              </a:ext>
            </a:extLst>
          </p:cNvPr>
          <p:cNvSpPr>
            <a:spLocks noGrp="1" noChangeArrowheads="1"/>
          </p:cNvSpPr>
          <p:nvPr>
            <p:ph type="title"/>
          </p:nvPr>
        </p:nvSpPr>
        <p:spPr/>
        <p:txBody>
          <a:bodyPr/>
          <a:lstStyle/>
          <a:p>
            <a:pPr eaLnBrk="1" hangingPunct="1"/>
            <a:r>
              <a:rPr lang="en-US" altLang="en-US"/>
              <a:t>Formal communication channels</a:t>
            </a:r>
          </a:p>
        </p:txBody>
      </p:sp>
      <p:sp>
        <p:nvSpPr>
          <p:cNvPr id="68611" name="Rectangle 3">
            <a:extLst>
              <a:ext uri="{FF2B5EF4-FFF2-40B4-BE49-F238E27FC236}">
                <a16:creationId xmlns:a16="http://schemas.microsoft.com/office/drawing/2014/main" id="{7D2AA144-C4B3-4C6C-9C25-188B32FC0BC8}"/>
              </a:ext>
            </a:extLst>
          </p:cNvPr>
          <p:cNvSpPr>
            <a:spLocks noGrp="1" noChangeArrowheads="1"/>
          </p:cNvSpPr>
          <p:nvPr>
            <p:ph type="body" idx="1"/>
          </p:nvPr>
        </p:nvSpPr>
        <p:spPr/>
        <p:txBody>
          <a:bodyPr/>
          <a:lstStyle/>
          <a:p>
            <a:pPr marL="639763" indent="-639763" eaLnBrk="1" hangingPunct="1">
              <a:buFont typeface="Wingdings" panose="05000000000000000000" pitchFamily="2" charset="2"/>
              <a:buNone/>
            </a:pPr>
            <a:r>
              <a:rPr lang="en-GB" altLang="en-US" sz="2800" b="1" i="1"/>
              <a:t>Up-ward communication</a:t>
            </a:r>
            <a:endParaRPr lang="en-US" altLang="en-US" sz="2800"/>
          </a:p>
          <a:p>
            <a:pPr marL="639763" indent="-639763" eaLnBrk="1" hangingPunct="1"/>
            <a:r>
              <a:rPr lang="en-GB" altLang="en-US" sz="2800"/>
              <a:t>Up-ward information flow provides top management with the information needed from lower level employees. </a:t>
            </a:r>
          </a:p>
          <a:p>
            <a:pPr marL="639763" indent="-639763" eaLnBrk="1" hangingPunct="1"/>
            <a:r>
              <a:rPr lang="en-GB" altLang="en-US" sz="2800"/>
              <a:t> It takes the form of reports or grievances.  </a:t>
            </a:r>
          </a:p>
          <a:p>
            <a:pPr marL="639763" indent="-639763" eaLnBrk="1" hangingPunct="1"/>
            <a:r>
              <a:rPr lang="en-GB" altLang="en-US" sz="2800"/>
              <a:t>The up-ward information flow helps the top management to make intelligent decisions regarding what goes on in the organization.</a:t>
            </a:r>
            <a:endParaRPr lang="en-US" altLang="en-US" sz="2800"/>
          </a:p>
        </p:txBody>
      </p:sp>
    </p:spTree>
  </p:cSld>
  <p:clrMapOvr>
    <a:masterClrMapping/>
  </p:clrMapOvr>
  <p:transition>
    <p:push dir="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A74A6E5B-9B75-4E33-96D9-1AE14DC0709A}"/>
              </a:ext>
            </a:extLst>
          </p:cNvPr>
          <p:cNvSpPr>
            <a:spLocks noGrp="1" noChangeArrowheads="1"/>
          </p:cNvSpPr>
          <p:nvPr>
            <p:ph type="title"/>
          </p:nvPr>
        </p:nvSpPr>
        <p:spPr/>
        <p:txBody>
          <a:bodyPr/>
          <a:lstStyle/>
          <a:p>
            <a:pPr eaLnBrk="1" hangingPunct="1"/>
            <a:r>
              <a:rPr lang="en-US" altLang="en-US"/>
              <a:t>Formal communication channels</a:t>
            </a:r>
          </a:p>
        </p:txBody>
      </p:sp>
      <p:sp>
        <p:nvSpPr>
          <p:cNvPr id="69635" name="Rectangle 3">
            <a:extLst>
              <a:ext uri="{FF2B5EF4-FFF2-40B4-BE49-F238E27FC236}">
                <a16:creationId xmlns:a16="http://schemas.microsoft.com/office/drawing/2014/main" id="{AF4348ED-DE6A-4191-BCDB-E10B7A5FFA85}"/>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400" b="1" i="1"/>
              <a:t>    Horizontal Information flow</a:t>
            </a:r>
            <a:endParaRPr lang="en-US" altLang="en-US" sz="2400"/>
          </a:p>
          <a:p>
            <a:pPr eaLnBrk="1" hangingPunct="1"/>
            <a:r>
              <a:rPr lang="en-GB" altLang="en-US" sz="2400"/>
              <a:t>In addition to transmitting information up and down, the formal communication network also carries messages across departments. </a:t>
            </a:r>
          </a:p>
          <a:p>
            <a:pPr eaLnBrk="1" hangingPunct="1"/>
            <a:r>
              <a:rPr lang="en-GB" altLang="en-US" sz="2400"/>
              <a:t> For example, a marketing director might write a memo to the production director outlining the sales forecast for the coming period. </a:t>
            </a:r>
          </a:p>
          <a:p>
            <a:pPr eaLnBrk="1" hangingPunct="1"/>
            <a:r>
              <a:rPr lang="en-GB" altLang="en-US" sz="2400"/>
              <a:t>The amount of horizontal communication that occurs through formal channels depends on the degree of inter-dependence among departments.</a:t>
            </a:r>
            <a:endParaRPr lang="en-US" altLang="en-US" sz="2400"/>
          </a:p>
          <a:p>
            <a:pPr eaLnBrk="1" hangingPunct="1"/>
            <a:endParaRPr lang="en-US" altLang="en-US" sz="2700"/>
          </a:p>
        </p:txBody>
      </p:sp>
    </p:spTree>
  </p:cSld>
  <p:clrMapOvr>
    <a:masterClrMapping/>
  </p:clrMapOvr>
  <p:transition>
    <p:push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019778B4-CB36-49D2-B726-A9668F6C6389}"/>
              </a:ext>
            </a:extLst>
          </p:cNvPr>
          <p:cNvSpPr>
            <a:spLocks noGrp="1" noChangeArrowheads="1"/>
          </p:cNvSpPr>
          <p:nvPr>
            <p:ph type="title"/>
          </p:nvPr>
        </p:nvSpPr>
        <p:spPr/>
        <p:txBody>
          <a:bodyPr/>
          <a:lstStyle/>
          <a:p>
            <a:pPr eaLnBrk="1" hangingPunct="1"/>
            <a:r>
              <a:rPr lang="en-US" altLang="en-US"/>
              <a:t>  </a:t>
            </a:r>
          </a:p>
        </p:txBody>
      </p:sp>
      <p:sp>
        <p:nvSpPr>
          <p:cNvPr id="70659" name="Rectangle 3">
            <a:extLst>
              <a:ext uri="{FF2B5EF4-FFF2-40B4-BE49-F238E27FC236}">
                <a16:creationId xmlns:a16="http://schemas.microsoft.com/office/drawing/2014/main" id="{23C113E4-5F61-4338-A6C8-9B6E832BA041}"/>
              </a:ext>
            </a:extLst>
          </p:cNvPr>
          <p:cNvSpPr>
            <a:spLocks noGrp="1" noChangeArrowheads="1"/>
          </p:cNvSpPr>
          <p:nvPr>
            <p:ph type="body" idx="1"/>
          </p:nvPr>
        </p:nvSpPr>
        <p:spPr>
          <a:xfrm>
            <a:off x="838200" y="1752600"/>
            <a:ext cx="7696200" cy="4038600"/>
          </a:xfrm>
        </p:spPr>
        <p:txBody>
          <a:bodyPr/>
          <a:lstStyle/>
          <a:p>
            <a:pPr eaLnBrk="1" hangingPunct="1"/>
            <a:r>
              <a:rPr lang="en-GB" altLang="en-US" b="1" i="1"/>
              <a:t>    </a:t>
            </a:r>
            <a:endParaRPr lang="en-US" altLang="en-US" b="1" i="1"/>
          </a:p>
        </p:txBody>
      </p:sp>
    </p:spTree>
  </p:cSld>
  <p:clrMapOvr>
    <a:masterClrMapping/>
  </p:clrMapOvr>
  <p:transition>
    <p:push dir="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B19D671D-1722-4A01-B9C6-6E124D85A030}"/>
              </a:ext>
            </a:extLst>
          </p:cNvPr>
          <p:cNvSpPr>
            <a:spLocks noGrp="1" noChangeArrowheads="1"/>
          </p:cNvSpPr>
          <p:nvPr>
            <p:ph type="title"/>
          </p:nvPr>
        </p:nvSpPr>
        <p:spPr/>
        <p:txBody>
          <a:bodyPr/>
          <a:lstStyle/>
          <a:p>
            <a:pPr eaLnBrk="1" hangingPunct="1"/>
            <a:r>
              <a:rPr lang="en-GB" altLang="en-US" b="1"/>
              <a:t>FORMS OF COMMUNICATION</a:t>
            </a:r>
            <a:endParaRPr lang="en-US" altLang="en-US" b="1"/>
          </a:p>
        </p:txBody>
      </p:sp>
      <p:sp>
        <p:nvSpPr>
          <p:cNvPr id="71683" name="Rectangle 3">
            <a:extLst>
              <a:ext uri="{FF2B5EF4-FFF2-40B4-BE49-F238E27FC236}">
                <a16:creationId xmlns:a16="http://schemas.microsoft.com/office/drawing/2014/main" id="{B05AB66C-659B-4CBE-AFA5-73B8E00AF46F}"/>
              </a:ext>
            </a:extLst>
          </p:cNvPr>
          <p:cNvSpPr>
            <a:spLocks noGrp="1" noChangeArrowheads="1"/>
          </p:cNvSpPr>
          <p:nvPr>
            <p:ph type="body" idx="1"/>
          </p:nvPr>
        </p:nvSpPr>
        <p:spPr/>
        <p:txBody>
          <a:bodyPr/>
          <a:lstStyle/>
          <a:p>
            <a:pPr eaLnBrk="1" hangingPunct="1">
              <a:buFont typeface="Wingdings" panose="05000000000000000000" pitchFamily="2" charset="2"/>
              <a:buNone/>
            </a:pPr>
            <a:endParaRPr lang="en-GB" altLang="en-US" sz="2700" b="1"/>
          </a:p>
          <a:p>
            <a:pPr eaLnBrk="1" hangingPunct="1"/>
            <a:r>
              <a:rPr lang="en-GB" altLang="en-US" sz="2700"/>
              <a:t>Various forms of communication are used by human beings for the purpose of passing on information, educating and for entertaining. </a:t>
            </a:r>
          </a:p>
          <a:p>
            <a:pPr eaLnBrk="1" hangingPunct="1">
              <a:buFont typeface="Wingdings" panose="05000000000000000000" pitchFamily="2" charset="2"/>
              <a:buNone/>
            </a:pPr>
            <a:r>
              <a:rPr lang="en-GB" altLang="en-US" sz="2700"/>
              <a:t>  These are;</a:t>
            </a:r>
          </a:p>
          <a:p>
            <a:pPr eaLnBrk="1" hangingPunct="1"/>
            <a:r>
              <a:rPr lang="en-GB" altLang="en-US" sz="2700"/>
              <a:t> verbal communication; </a:t>
            </a:r>
          </a:p>
          <a:p>
            <a:pPr eaLnBrk="1" hangingPunct="1"/>
            <a:r>
              <a:rPr lang="en-GB" altLang="en-US" sz="2700"/>
              <a:t>the non-verbal communication; </a:t>
            </a:r>
          </a:p>
          <a:p>
            <a:pPr eaLnBrk="1" hangingPunct="1"/>
            <a:r>
              <a:rPr lang="en-GB" altLang="en-US" sz="2700"/>
              <a:t> visual/audio visual communication.</a:t>
            </a:r>
            <a:endParaRPr lang="en-US" altLang="en-US" sz="2700"/>
          </a:p>
        </p:txBody>
      </p:sp>
    </p:spTree>
  </p:cSld>
  <p:clrMapOvr>
    <a:masterClrMapping/>
  </p:clrMapOvr>
  <p:transition>
    <p:push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53EF00F0-4B36-4072-89BE-B908680CDECC}"/>
              </a:ext>
            </a:extLst>
          </p:cNvPr>
          <p:cNvSpPr>
            <a:spLocks noGrp="1" noChangeArrowheads="1"/>
          </p:cNvSpPr>
          <p:nvPr>
            <p:ph type="title"/>
          </p:nvPr>
        </p:nvSpPr>
        <p:spPr/>
        <p:txBody>
          <a:bodyPr/>
          <a:lstStyle/>
          <a:p>
            <a:pPr eaLnBrk="1" hangingPunct="1"/>
            <a:r>
              <a:rPr lang="en-GB" altLang="en-US" b="1"/>
              <a:t>VERBAL COMMUNICATION</a:t>
            </a:r>
            <a:br>
              <a:rPr lang="en-GB" altLang="en-US" b="1"/>
            </a:br>
            <a:endParaRPr lang="en-US" altLang="en-US" b="1"/>
          </a:p>
        </p:txBody>
      </p:sp>
      <p:sp>
        <p:nvSpPr>
          <p:cNvPr id="72707" name="Rectangle 3">
            <a:extLst>
              <a:ext uri="{FF2B5EF4-FFF2-40B4-BE49-F238E27FC236}">
                <a16:creationId xmlns:a16="http://schemas.microsoft.com/office/drawing/2014/main" id="{99142543-9F12-4815-9554-27ABDC516546}"/>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sz="2700" b="1"/>
              <a:t>What do you understand by verbal communication?</a:t>
            </a:r>
            <a:endParaRPr lang="en-GB" altLang="en-US" sz="2700"/>
          </a:p>
          <a:p>
            <a:pPr eaLnBrk="1" hangingPunct="1"/>
            <a:r>
              <a:rPr lang="en-GB" altLang="en-US" sz="2700"/>
              <a:t>This form of communication can be </a:t>
            </a:r>
            <a:r>
              <a:rPr lang="en-GB" altLang="en-US" sz="2700" b="1"/>
              <a:t>categorized</a:t>
            </a:r>
            <a:r>
              <a:rPr lang="en-GB" altLang="en-US" sz="2700"/>
              <a:t> into two types:</a:t>
            </a:r>
          </a:p>
          <a:p>
            <a:pPr eaLnBrk="1" hangingPunct="1"/>
            <a:r>
              <a:rPr lang="en-GB" altLang="en-US" sz="2700"/>
              <a:t> </a:t>
            </a:r>
            <a:r>
              <a:rPr lang="en-GB" altLang="en-US" sz="2700" b="1"/>
              <a:t>written </a:t>
            </a:r>
            <a:r>
              <a:rPr lang="en-GB" altLang="en-US" sz="2700"/>
              <a:t>and</a:t>
            </a:r>
            <a:r>
              <a:rPr lang="en-GB" altLang="en-US" sz="2700" b="1"/>
              <a:t> oral,</a:t>
            </a:r>
            <a:r>
              <a:rPr lang="en-GB" altLang="en-US" sz="2700"/>
              <a:t> both of which use written and oral symbols respectively.</a:t>
            </a:r>
          </a:p>
          <a:p>
            <a:pPr eaLnBrk="1" hangingPunct="1"/>
            <a:r>
              <a:rPr lang="en-GB" altLang="en-US" sz="2700"/>
              <a:t>It is a form of communication that uses words  </a:t>
            </a:r>
          </a:p>
          <a:p>
            <a:pPr algn="just" eaLnBrk="1" hangingPunct="1">
              <a:buFont typeface="Wingdings" panose="05000000000000000000" pitchFamily="2" charset="2"/>
              <a:buNone/>
            </a:pPr>
            <a:r>
              <a:rPr lang="en-GB" altLang="en-US" sz="2700"/>
              <a:t> </a:t>
            </a:r>
            <a:endParaRPr lang="en-US" altLang="en-US" sz="2700"/>
          </a:p>
        </p:txBody>
      </p:sp>
    </p:spTree>
  </p:cSld>
  <p:clrMapOvr>
    <a:masterClrMapping/>
  </p:clrMapOvr>
  <p:transition>
    <p:push dir="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8A8CBCD1-05F1-4F29-9260-3819C15FB20A}"/>
              </a:ext>
            </a:extLst>
          </p:cNvPr>
          <p:cNvSpPr>
            <a:spLocks noGrp="1" noChangeArrowheads="1"/>
          </p:cNvSpPr>
          <p:nvPr>
            <p:ph type="title"/>
          </p:nvPr>
        </p:nvSpPr>
        <p:spPr/>
        <p:txBody>
          <a:bodyPr/>
          <a:lstStyle/>
          <a:p>
            <a:pPr eaLnBrk="1" hangingPunct="1"/>
            <a:r>
              <a:rPr lang="en-GB" altLang="en-US" b="1"/>
              <a:t>Oral Communication</a:t>
            </a:r>
            <a:endParaRPr lang="en-US" altLang="en-US" b="1"/>
          </a:p>
        </p:txBody>
      </p:sp>
      <p:sp>
        <p:nvSpPr>
          <p:cNvPr id="73731" name="Rectangle 3">
            <a:extLst>
              <a:ext uri="{FF2B5EF4-FFF2-40B4-BE49-F238E27FC236}">
                <a16:creationId xmlns:a16="http://schemas.microsoft.com/office/drawing/2014/main" id="{4A0D6A39-D1B9-44F2-9AC0-B17C06E45012}"/>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Char char="Ø"/>
            </a:pPr>
            <a:r>
              <a:rPr lang="en-GB" altLang="en-US" sz="2400"/>
              <a:t>This is the communication that is done through word of mouth.</a:t>
            </a:r>
          </a:p>
          <a:p>
            <a:pPr eaLnBrk="1" hangingPunct="1">
              <a:lnSpc>
                <a:spcPct val="90000"/>
              </a:lnSpc>
              <a:buFont typeface="Wingdings" panose="05000000000000000000" pitchFamily="2" charset="2"/>
              <a:buChar char="Ø"/>
            </a:pPr>
            <a:endParaRPr lang="en-GB" altLang="en-US" sz="2400"/>
          </a:p>
          <a:p>
            <a:pPr eaLnBrk="1" hangingPunct="1">
              <a:lnSpc>
                <a:spcPct val="90000"/>
              </a:lnSpc>
              <a:buFont typeface="Wingdings" panose="05000000000000000000" pitchFamily="2" charset="2"/>
              <a:buChar char="Ø"/>
            </a:pPr>
            <a:r>
              <a:rPr lang="en-GB" altLang="en-US" sz="2400"/>
              <a:t> We learn to speak before we write and perhaps because speaking is so much a part of our every day life, we tend to take it for granted</a:t>
            </a:r>
          </a:p>
          <a:p>
            <a:pPr eaLnBrk="1" hangingPunct="1">
              <a:lnSpc>
                <a:spcPct val="90000"/>
              </a:lnSpc>
              <a:buFont typeface="Wingdings" panose="05000000000000000000" pitchFamily="2" charset="2"/>
              <a:buChar char="Ø"/>
            </a:pPr>
            <a:endParaRPr lang="en-GB" altLang="en-US" sz="2400"/>
          </a:p>
          <a:p>
            <a:pPr eaLnBrk="1" hangingPunct="1">
              <a:lnSpc>
                <a:spcPct val="90000"/>
              </a:lnSpc>
              <a:buFont typeface="Wingdings" panose="05000000000000000000" pitchFamily="2" charset="2"/>
              <a:buChar char="Ø"/>
            </a:pPr>
            <a:r>
              <a:rPr lang="en-GB" altLang="en-US" sz="2400"/>
              <a:t>  We are, therefore, often likely to “open our mouths before engaging our brains” in not only what we are about to say, but also how best to say it.</a:t>
            </a:r>
            <a:endParaRPr lang="en-US" altLang="en-US" sz="2400"/>
          </a:p>
        </p:txBody>
      </p:sp>
    </p:spTree>
  </p:cSld>
  <p:clrMapOvr>
    <a:masterClrMapping/>
  </p:clrMapOvr>
  <p:transition>
    <p:push dir="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8A9C2521-42C1-4BC1-8804-1C38B3233F42}"/>
              </a:ext>
            </a:extLst>
          </p:cNvPr>
          <p:cNvSpPr>
            <a:spLocks noGrp="1" noChangeArrowheads="1"/>
          </p:cNvSpPr>
          <p:nvPr>
            <p:ph type="title"/>
          </p:nvPr>
        </p:nvSpPr>
        <p:spPr/>
        <p:txBody>
          <a:bodyPr/>
          <a:lstStyle/>
          <a:p>
            <a:pPr eaLnBrk="1" hangingPunct="1"/>
            <a:r>
              <a:rPr lang="en-GB" altLang="en-US"/>
              <a:t> Oral communication situations include;</a:t>
            </a:r>
            <a:endParaRPr lang="en-US" altLang="en-US"/>
          </a:p>
        </p:txBody>
      </p:sp>
      <p:sp>
        <p:nvSpPr>
          <p:cNvPr id="74755" name="Rectangle 3">
            <a:extLst>
              <a:ext uri="{FF2B5EF4-FFF2-40B4-BE49-F238E27FC236}">
                <a16:creationId xmlns:a16="http://schemas.microsoft.com/office/drawing/2014/main" id="{CB2C5AA1-9387-4836-8FF4-D35DDAA8BC42}"/>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en-GB" altLang="en-US" sz="2200"/>
          </a:p>
          <a:p>
            <a:pPr eaLnBrk="1" hangingPunct="1">
              <a:lnSpc>
                <a:spcPct val="80000"/>
              </a:lnSpc>
            </a:pPr>
            <a:endParaRPr lang="en-GB" altLang="en-US" sz="2200"/>
          </a:p>
          <a:p>
            <a:pPr eaLnBrk="1" hangingPunct="1">
              <a:lnSpc>
                <a:spcPct val="80000"/>
              </a:lnSpc>
              <a:buClr>
                <a:schemeClr val="tx1"/>
              </a:buClr>
              <a:buFont typeface="Wingdings" panose="05000000000000000000" pitchFamily="2" charset="2"/>
              <a:buChar char="Ø"/>
            </a:pPr>
            <a:r>
              <a:rPr lang="en-GB" altLang="en-US" sz="2200"/>
              <a:t>Answering telephone calls; </a:t>
            </a:r>
          </a:p>
          <a:p>
            <a:pPr eaLnBrk="1" hangingPunct="1">
              <a:lnSpc>
                <a:spcPct val="80000"/>
              </a:lnSpc>
              <a:buClr>
                <a:schemeClr val="tx1"/>
              </a:buClr>
              <a:buFont typeface="Wingdings" panose="05000000000000000000" pitchFamily="2" charset="2"/>
              <a:buChar char="Ø"/>
            </a:pPr>
            <a:r>
              <a:rPr lang="en-GB" altLang="en-US" sz="2200"/>
              <a:t>Participating in group discussions;</a:t>
            </a:r>
          </a:p>
          <a:p>
            <a:pPr eaLnBrk="1" hangingPunct="1">
              <a:lnSpc>
                <a:spcPct val="80000"/>
              </a:lnSpc>
              <a:buClr>
                <a:schemeClr val="tx1"/>
              </a:buClr>
              <a:buFont typeface="Wingdings" panose="05000000000000000000" pitchFamily="2" charset="2"/>
              <a:buChar char="Ø"/>
            </a:pPr>
            <a:r>
              <a:rPr lang="en-GB" altLang="en-US" sz="2200"/>
              <a:t>Giving information;</a:t>
            </a:r>
          </a:p>
          <a:p>
            <a:pPr eaLnBrk="1" hangingPunct="1">
              <a:lnSpc>
                <a:spcPct val="80000"/>
              </a:lnSpc>
              <a:buClr>
                <a:schemeClr val="tx1"/>
              </a:buClr>
              <a:buFont typeface="Wingdings" panose="05000000000000000000" pitchFamily="2" charset="2"/>
              <a:buChar char="Ø"/>
            </a:pPr>
            <a:r>
              <a:rPr lang="en-GB" altLang="en-US" sz="2200"/>
              <a:t>Instructing and inducting new colleague employees in departmental procedures;</a:t>
            </a:r>
          </a:p>
          <a:p>
            <a:pPr eaLnBrk="1" hangingPunct="1">
              <a:lnSpc>
                <a:spcPct val="80000"/>
              </a:lnSpc>
              <a:buClr>
                <a:schemeClr val="tx1"/>
              </a:buClr>
              <a:buFont typeface="Wingdings" panose="05000000000000000000" pitchFamily="2" charset="2"/>
              <a:buChar char="Ø"/>
            </a:pPr>
            <a:r>
              <a:rPr lang="en-GB" altLang="en-US" sz="2200"/>
              <a:t>Interviewing applicants for jobs;</a:t>
            </a:r>
          </a:p>
          <a:p>
            <a:pPr eaLnBrk="1" hangingPunct="1">
              <a:lnSpc>
                <a:spcPct val="80000"/>
              </a:lnSpc>
              <a:buClr>
                <a:schemeClr val="tx1"/>
              </a:buClr>
              <a:buFont typeface="Wingdings" panose="05000000000000000000" pitchFamily="2" charset="2"/>
              <a:buChar char="Ø"/>
            </a:pPr>
            <a:r>
              <a:rPr lang="en-GB" altLang="en-US" sz="2200"/>
              <a:t>Being interviewed;</a:t>
            </a:r>
          </a:p>
          <a:p>
            <a:pPr eaLnBrk="1" hangingPunct="1">
              <a:lnSpc>
                <a:spcPct val="80000"/>
              </a:lnSpc>
              <a:buClr>
                <a:schemeClr val="tx1"/>
              </a:buClr>
              <a:buFont typeface="Wingdings" panose="05000000000000000000" pitchFamily="2" charset="2"/>
              <a:buChar char="Ø"/>
            </a:pPr>
            <a:r>
              <a:rPr lang="en-GB" altLang="en-US" sz="2200"/>
              <a:t>Presenting ideas and opinions in meetings; </a:t>
            </a:r>
          </a:p>
          <a:p>
            <a:pPr eaLnBrk="1" hangingPunct="1">
              <a:lnSpc>
                <a:spcPct val="80000"/>
              </a:lnSpc>
              <a:buClr>
                <a:schemeClr val="tx1"/>
              </a:buClr>
              <a:buFont typeface="Wingdings" panose="05000000000000000000" pitchFamily="2" charset="2"/>
              <a:buChar char="Ø"/>
            </a:pPr>
            <a:r>
              <a:rPr lang="en-GB" altLang="en-US" sz="2200"/>
              <a:t>Chairing departmental or social meetings; </a:t>
            </a:r>
          </a:p>
          <a:p>
            <a:pPr eaLnBrk="1" hangingPunct="1">
              <a:lnSpc>
                <a:spcPct val="80000"/>
              </a:lnSpc>
              <a:buClr>
                <a:schemeClr val="tx1"/>
              </a:buClr>
              <a:buFont typeface="Wingdings" panose="05000000000000000000" pitchFamily="2" charset="2"/>
              <a:buChar char="Ø"/>
            </a:pPr>
            <a:r>
              <a:rPr lang="en-GB" altLang="en-US" sz="2200"/>
              <a:t>Making oral reports to the Board of Governors. </a:t>
            </a:r>
            <a:endParaRPr lang="en-US" altLang="en-US" sz="2200"/>
          </a:p>
        </p:txBody>
      </p:sp>
    </p:spTree>
  </p:cSld>
  <p:clrMapOvr>
    <a:masterClrMapping/>
  </p:clrMapOvr>
  <p:transition>
    <p:push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3CF4CEAB-A993-4A14-B00F-F84C1F67EB63}"/>
              </a:ext>
            </a:extLst>
          </p:cNvPr>
          <p:cNvSpPr>
            <a:spLocks noGrp="1" noChangeArrowheads="1"/>
          </p:cNvSpPr>
          <p:nvPr>
            <p:ph type="title"/>
          </p:nvPr>
        </p:nvSpPr>
        <p:spPr/>
        <p:txBody>
          <a:bodyPr/>
          <a:lstStyle/>
          <a:p>
            <a:pPr eaLnBrk="1" hangingPunct="1"/>
            <a:r>
              <a:rPr lang="en-GB" altLang="en-US" b="1"/>
              <a:t>Basic oral communication skills</a:t>
            </a:r>
            <a:endParaRPr lang="en-US" altLang="en-US" b="1"/>
          </a:p>
        </p:txBody>
      </p:sp>
      <p:sp>
        <p:nvSpPr>
          <p:cNvPr id="75779" name="Rectangle 3">
            <a:extLst>
              <a:ext uri="{FF2B5EF4-FFF2-40B4-BE49-F238E27FC236}">
                <a16:creationId xmlns:a16="http://schemas.microsoft.com/office/drawing/2014/main" id="{BF591BA2-A0FB-4D94-B5BD-B1E9DDF3C806}"/>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i="1"/>
              <a:t>	1.Personal Qualities of a good oral communicator </a:t>
            </a:r>
          </a:p>
          <a:p>
            <a:pPr eaLnBrk="1" hangingPunct="1"/>
            <a:r>
              <a:rPr lang="en-GB" altLang="en-US" i="1"/>
              <a:t>Clarity:</a:t>
            </a:r>
            <a:r>
              <a:rPr lang="en-GB" altLang="en-US"/>
              <a:t>  You can achieve this quality by expressing yourself in a language that is simple, well organized and relevant, demonstrative of clear thinking. </a:t>
            </a:r>
            <a:endParaRPr lang="en-GB" altLang="en-US" i="1"/>
          </a:p>
        </p:txBody>
      </p:sp>
    </p:spTree>
  </p:cSld>
  <p:clrMapOvr>
    <a:masterClrMapping/>
  </p:clrMapOvr>
  <p:transition>
    <p:push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F8F7EFF9-1BCD-456D-B280-28975E412BF4}"/>
              </a:ext>
            </a:extLst>
          </p:cNvPr>
          <p:cNvSpPr>
            <a:spLocks noGrp="1" noChangeArrowheads="1"/>
          </p:cNvSpPr>
          <p:nvPr>
            <p:ph type="title"/>
          </p:nvPr>
        </p:nvSpPr>
        <p:spPr/>
        <p:txBody>
          <a:bodyPr/>
          <a:lstStyle/>
          <a:p>
            <a:pPr eaLnBrk="1" hangingPunct="1"/>
            <a:r>
              <a:rPr lang="en-US" altLang="en-US"/>
              <a:t>Basic oral comm skills</a:t>
            </a:r>
          </a:p>
        </p:txBody>
      </p:sp>
      <p:sp>
        <p:nvSpPr>
          <p:cNvPr id="76803" name="Rectangle 3">
            <a:extLst>
              <a:ext uri="{FF2B5EF4-FFF2-40B4-BE49-F238E27FC236}">
                <a16:creationId xmlns:a16="http://schemas.microsoft.com/office/drawing/2014/main" id="{1AECB831-6B42-4BAC-80A8-0089DD30EEB7}"/>
              </a:ext>
            </a:extLst>
          </p:cNvPr>
          <p:cNvSpPr>
            <a:spLocks noGrp="1" noChangeArrowheads="1"/>
          </p:cNvSpPr>
          <p:nvPr>
            <p:ph type="body" idx="1"/>
          </p:nvPr>
        </p:nvSpPr>
        <p:spPr/>
        <p:txBody>
          <a:bodyPr/>
          <a:lstStyle/>
          <a:p>
            <a:pPr eaLnBrk="1" hangingPunct="1">
              <a:lnSpc>
                <a:spcPct val="90000"/>
              </a:lnSpc>
            </a:pPr>
            <a:r>
              <a:rPr lang="en-GB" altLang="en-US" sz="2700" i="1"/>
              <a:t>Accuracy:</a:t>
            </a:r>
            <a:r>
              <a:rPr lang="en-GB" altLang="en-US" sz="2700"/>
              <a:t>  You should choose the correct words and expressions that tell exactly what you mean.  Use facts to support your opinions while at the same time you should avoid absolute statements such as “Everybody thinks …” or “No intelligent person … “.</a:t>
            </a:r>
            <a:endParaRPr lang="en-GB" altLang="en-US" sz="2700" i="1"/>
          </a:p>
          <a:p>
            <a:pPr eaLnBrk="1" hangingPunct="1">
              <a:lnSpc>
                <a:spcPct val="90000"/>
              </a:lnSpc>
            </a:pPr>
            <a:r>
              <a:rPr lang="en-GB" altLang="en-US" sz="2700" i="1"/>
              <a:t>Empathy:</a:t>
            </a:r>
            <a:r>
              <a:rPr lang="en-GB" altLang="en-US" sz="2700"/>
              <a:t>  By putting yourself in the other person’s place, you will easily be able to empathize, even where you disagree with the other person’s point of view.</a:t>
            </a:r>
            <a:endParaRPr lang="en-US" altLang="en-US" sz="2700"/>
          </a:p>
          <a:p>
            <a:pPr eaLnBrk="1" hangingPunct="1">
              <a:lnSpc>
                <a:spcPct val="90000"/>
              </a:lnSpc>
            </a:pPr>
            <a:endParaRPr lang="en-US" altLang="en-US" sz="2700"/>
          </a:p>
        </p:txBody>
      </p:sp>
    </p:spTree>
  </p:cSld>
  <p:clrMapOvr>
    <a:masterClrMapping/>
  </p:clrMapOvr>
  <p:transition>
    <p:push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BCA50894-74A0-483E-B233-748DFA7EF8A5}"/>
              </a:ext>
            </a:extLst>
          </p:cNvPr>
          <p:cNvSpPr>
            <a:spLocks noGrp="1" noChangeArrowheads="1"/>
          </p:cNvSpPr>
          <p:nvPr>
            <p:ph type="title"/>
          </p:nvPr>
        </p:nvSpPr>
        <p:spPr/>
        <p:txBody>
          <a:bodyPr/>
          <a:lstStyle/>
          <a:p>
            <a:pPr eaLnBrk="1" hangingPunct="1"/>
            <a:r>
              <a:rPr lang="en-US" altLang="en-US"/>
              <a:t>Basic oral com skills</a:t>
            </a:r>
          </a:p>
        </p:txBody>
      </p:sp>
      <p:sp>
        <p:nvSpPr>
          <p:cNvPr id="77827" name="Rectangle 3">
            <a:extLst>
              <a:ext uri="{FF2B5EF4-FFF2-40B4-BE49-F238E27FC236}">
                <a16:creationId xmlns:a16="http://schemas.microsoft.com/office/drawing/2014/main" id="{A3500778-31BA-43B1-BD6B-24EF11501811}"/>
              </a:ext>
            </a:extLst>
          </p:cNvPr>
          <p:cNvSpPr>
            <a:spLocks noGrp="1" noChangeArrowheads="1"/>
          </p:cNvSpPr>
          <p:nvPr>
            <p:ph type="body" idx="1"/>
          </p:nvPr>
        </p:nvSpPr>
        <p:spPr/>
        <p:txBody>
          <a:bodyPr/>
          <a:lstStyle/>
          <a:p>
            <a:pPr eaLnBrk="1" hangingPunct="1"/>
            <a:r>
              <a:rPr lang="en-GB" altLang="en-US" sz="2700" i="1"/>
              <a:t>Sincerity:</a:t>
            </a:r>
            <a:r>
              <a:rPr lang="en-GB" altLang="en-US" sz="2700"/>
              <a:t>  Express your views confidently and convincingly, but without being arrogant, vain, glorious, or presumptuous. </a:t>
            </a:r>
          </a:p>
          <a:p>
            <a:pPr eaLnBrk="1" hangingPunct="1">
              <a:buFont typeface="Wingdings" panose="05000000000000000000" pitchFamily="2" charset="2"/>
              <a:buNone/>
            </a:pPr>
            <a:r>
              <a:rPr lang="en-GB" altLang="en-US" sz="2700"/>
              <a:t>  </a:t>
            </a:r>
            <a:endParaRPr lang="en-GB" altLang="en-US" sz="2700" i="1"/>
          </a:p>
          <a:p>
            <a:pPr eaLnBrk="1" hangingPunct="1"/>
            <a:r>
              <a:rPr lang="en-GB" altLang="en-US" sz="2700" i="1"/>
              <a:t>Maintaining eye contact:</a:t>
            </a:r>
            <a:r>
              <a:rPr lang="en-GB" altLang="en-US" sz="2700"/>
              <a:t>  Keep an eye contact with your audience at all times to attract their attention and to receive feedback about your own performance.</a:t>
            </a:r>
            <a:endParaRPr lang="en-GB" altLang="en-US" sz="2700" i="1"/>
          </a:p>
        </p:txBody>
      </p:sp>
    </p:spTree>
  </p:cSld>
  <p:clrMapOvr>
    <a:masterClrMapping/>
  </p:clrMapOvr>
  <p:transition>
    <p:push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0BEBAA51-EB14-4824-A1FA-BC2D9C442C55}"/>
              </a:ext>
            </a:extLst>
          </p:cNvPr>
          <p:cNvSpPr>
            <a:spLocks noGrp="1" noChangeArrowheads="1"/>
          </p:cNvSpPr>
          <p:nvPr>
            <p:ph type="title"/>
          </p:nvPr>
        </p:nvSpPr>
        <p:spPr/>
        <p:txBody>
          <a:bodyPr/>
          <a:lstStyle/>
          <a:p>
            <a:pPr eaLnBrk="1" hangingPunct="1"/>
            <a:r>
              <a:rPr lang="en-US" altLang="en-US"/>
              <a:t>Basic oral comm skills</a:t>
            </a:r>
          </a:p>
        </p:txBody>
      </p:sp>
      <p:sp>
        <p:nvSpPr>
          <p:cNvPr id="78851" name="Rectangle 3">
            <a:extLst>
              <a:ext uri="{FF2B5EF4-FFF2-40B4-BE49-F238E27FC236}">
                <a16:creationId xmlns:a16="http://schemas.microsoft.com/office/drawing/2014/main" id="{E9860AC0-6EEE-4F8B-AC7D-0DB307B0CB6F}"/>
              </a:ext>
            </a:extLst>
          </p:cNvPr>
          <p:cNvSpPr>
            <a:spLocks noGrp="1" noChangeArrowheads="1"/>
          </p:cNvSpPr>
          <p:nvPr>
            <p:ph type="body" idx="1"/>
          </p:nvPr>
        </p:nvSpPr>
        <p:spPr/>
        <p:txBody>
          <a:bodyPr/>
          <a:lstStyle/>
          <a:p>
            <a:pPr eaLnBrk="1" hangingPunct="1">
              <a:lnSpc>
                <a:spcPct val="90000"/>
              </a:lnSpc>
              <a:buClr>
                <a:schemeClr val="tx1"/>
              </a:buClr>
              <a:buFont typeface="Wingdings" panose="05000000000000000000" pitchFamily="2" charset="2"/>
              <a:buChar char="Ø"/>
            </a:pPr>
            <a:r>
              <a:rPr lang="en-GB" altLang="en-US" sz="2200" i="1"/>
              <a:t>Appearance:</a:t>
            </a:r>
            <a:r>
              <a:rPr lang="en-GB" altLang="en-US" sz="2200"/>
              <a:t>  The way you dress and your general grooming is the first striking characteristics about you that the audience notices.  A favourable impression about you will go along way in determining whether or not your delivery is successful or not.  Therefore dress to the occasion.</a:t>
            </a:r>
          </a:p>
          <a:p>
            <a:pPr eaLnBrk="1" hangingPunct="1">
              <a:lnSpc>
                <a:spcPct val="90000"/>
              </a:lnSpc>
              <a:buClr>
                <a:schemeClr val="tx1"/>
              </a:buClr>
              <a:buFont typeface="Wingdings" panose="05000000000000000000" pitchFamily="2" charset="2"/>
              <a:buChar char="Ø"/>
            </a:pPr>
            <a:endParaRPr lang="en-GB" altLang="en-US" sz="2200" i="1"/>
          </a:p>
          <a:p>
            <a:pPr eaLnBrk="1" hangingPunct="1">
              <a:lnSpc>
                <a:spcPct val="90000"/>
              </a:lnSpc>
              <a:buClr>
                <a:schemeClr val="tx1"/>
              </a:buClr>
              <a:buFont typeface="Wingdings" panose="05000000000000000000" pitchFamily="2" charset="2"/>
              <a:buChar char="Ø"/>
            </a:pPr>
            <a:r>
              <a:rPr lang="en-GB" altLang="en-US" sz="2200" i="1"/>
              <a:t>Posture:</a:t>
            </a:r>
            <a:r>
              <a:rPr lang="en-GB" altLang="en-US" sz="2200"/>
              <a:t>  Prop yourself appropriately.  How you sit or stand when you are speaking expresses how confident, relaxed and alert you are. </a:t>
            </a:r>
          </a:p>
          <a:p>
            <a:pPr algn="just" eaLnBrk="1" hangingPunct="1">
              <a:lnSpc>
                <a:spcPct val="90000"/>
              </a:lnSpc>
              <a:buClr>
                <a:schemeClr val="tx1"/>
              </a:buClr>
              <a:buFont typeface="Wingdings" panose="05000000000000000000" pitchFamily="2" charset="2"/>
              <a:buNone/>
            </a:pPr>
            <a:r>
              <a:rPr lang="en-GB" altLang="en-US" sz="2200"/>
              <a:t> </a:t>
            </a:r>
            <a:endParaRPr lang="en-US" altLang="en-US" sz="2200"/>
          </a:p>
          <a:p>
            <a:pPr eaLnBrk="1" hangingPunct="1">
              <a:lnSpc>
                <a:spcPct val="90000"/>
              </a:lnSpc>
              <a:buClr>
                <a:schemeClr val="tx1"/>
              </a:buClr>
              <a:buFont typeface="Wingdings" panose="05000000000000000000" pitchFamily="2" charset="2"/>
              <a:buChar char="Ø"/>
            </a:pPr>
            <a:endParaRPr lang="en-US" altLang="en-US" sz="2200"/>
          </a:p>
        </p:txBody>
      </p:sp>
    </p:spTree>
  </p:cSld>
  <p:clrMapOvr>
    <a:masterClrMapping/>
  </p:clrMapOvr>
  <p:transition>
    <p:push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21673ABE-7151-4DF0-A49C-2766EB2750C7}"/>
              </a:ext>
            </a:extLst>
          </p:cNvPr>
          <p:cNvSpPr>
            <a:spLocks noGrp="1" noChangeArrowheads="1"/>
          </p:cNvSpPr>
          <p:nvPr>
            <p:ph type="title"/>
          </p:nvPr>
        </p:nvSpPr>
        <p:spPr/>
        <p:txBody>
          <a:bodyPr/>
          <a:lstStyle/>
          <a:p>
            <a:pPr eaLnBrk="1" hangingPunct="1"/>
            <a:endParaRPr lang="en-US" altLang="en-US"/>
          </a:p>
        </p:txBody>
      </p:sp>
      <p:sp>
        <p:nvSpPr>
          <p:cNvPr id="79875" name="Rectangle 3">
            <a:extLst>
              <a:ext uri="{FF2B5EF4-FFF2-40B4-BE49-F238E27FC236}">
                <a16:creationId xmlns:a16="http://schemas.microsoft.com/office/drawing/2014/main" id="{9BF4F1C7-7487-4A4B-ABD7-4F8BCF155BF4}"/>
              </a:ext>
            </a:extLst>
          </p:cNvPr>
          <p:cNvSpPr>
            <a:spLocks noGrp="1" noChangeArrowheads="1"/>
          </p:cNvSpPr>
          <p:nvPr>
            <p:ph type="body" idx="1"/>
          </p:nvPr>
        </p:nvSpPr>
        <p:spPr/>
        <p:txBody>
          <a:bodyPr/>
          <a:lstStyle/>
          <a:p>
            <a:pPr marL="590550" indent="-590550" eaLnBrk="1" hangingPunct="1">
              <a:lnSpc>
                <a:spcPct val="80000"/>
              </a:lnSpc>
              <a:buFont typeface="Wingdings" panose="05000000000000000000" pitchFamily="2" charset="2"/>
              <a:buNone/>
            </a:pPr>
            <a:r>
              <a:rPr lang="en-GB" altLang="en-US" sz="2200" i="1"/>
              <a:t>Vocal qualities of a good oral communicator:</a:t>
            </a:r>
          </a:p>
          <a:p>
            <a:pPr marL="590550" indent="-590550" eaLnBrk="1" hangingPunct="1">
              <a:lnSpc>
                <a:spcPct val="80000"/>
              </a:lnSpc>
              <a:buFont typeface="Wingdings" panose="05000000000000000000" pitchFamily="2" charset="2"/>
              <a:buNone/>
            </a:pPr>
            <a:endParaRPr lang="en-GB" altLang="en-US" sz="2200"/>
          </a:p>
          <a:p>
            <a:pPr marL="590550" indent="-590550" eaLnBrk="1" hangingPunct="1">
              <a:lnSpc>
                <a:spcPct val="80000"/>
              </a:lnSpc>
            </a:pPr>
            <a:r>
              <a:rPr lang="en-GB" altLang="en-US" sz="2200"/>
              <a:t>An effective speaker modulates his/her voice appropriately through mastering control of;</a:t>
            </a:r>
          </a:p>
          <a:p>
            <a:pPr marL="590550" indent="-590550" eaLnBrk="1" hangingPunct="1">
              <a:lnSpc>
                <a:spcPct val="80000"/>
              </a:lnSpc>
            </a:pPr>
            <a:r>
              <a:rPr lang="en-GB" altLang="en-US" sz="2200"/>
              <a:t> ;pitch,</a:t>
            </a:r>
          </a:p>
          <a:p>
            <a:pPr marL="590550" indent="-590550" eaLnBrk="1" hangingPunct="1">
              <a:lnSpc>
                <a:spcPct val="80000"/>
              </a:lnSpc>
            </a:pPr>
            <a:r>
              <a:rPr lang="en-GB" altLang="en-US" sz="2200"/>
              <a:t> volume,</a:t>
            </a:r>
          </a:p>
          <a:p>
            <a:pPr marL="590550" indent="-590550" eaLnBrk="1" hangingPunct="1">
              <a:lnSpc>
                <a:spcPct val="80000"/>
              </a:lnSpc>
            </a:pPr>
            <a:r>
              <a:rPr lang="en-GB" altLang="en-US" sz="2200"/>
              <a:t> speed and pause;</a:t>
            </a:r>
          </a:p>
          <a:p>
            <a:pPr marL="590550" indent="-590550" eaLnBrk="1" hangingPunct="1">
              <a:lnSpc>
                <a:spcPct val="80000"/>
              </a:lnSpc>
            </a:pPr>
            <a:r>
              <a:rPr lang="en-GB" altLang="en-US" sz="2200"/>
              <a:t> and choice of appropriate diction and accent. </a:t>
            </a:r>
            <a:endParaRPr lang="en-GB" altLang="en-US" sz="2200" i="1"/>
          </a:p>
          <a:p>
            <a:pPr marL="590550" indent="-590550" eaLnBrk="1" hangingPunct="1">
              <a:lnSpc>
                <a:spcPct val="80000"/>
              </a:lnSpc>
            </a:pPr>
            <a:r>
              <a:rPr lang="en-GB" altLang="en-US" sz="2200" i="1"/>
              <a:t>Other qualities</a:t>
            </a:r>
            <a:r>
              <a:rPr lang="en-GB" altLang="en-US" sz="2200"/>
              <a:t> of a good speaker include his/her </a:t>
            </a:r>
            <a:r>
              <a:rPr lang="en-GB" altLang="en-US" sz="2200" i="1"/>
              <a:t>alertness</a:t>
            </a:r>
            <a:r>
              <a:rPr lang="en-GB" altLang="en-US" sz="2200"/>
              <a:t> to audience responsiveness, pleasantness and expressiveness during face-to-face speech delivery.</a:t>
            </a:r>
            <a:endParaRPr lang="en-US" altLang="en-US" sz="2200"/>
          </a:p>
        </p:txBody>
      </p:sp>
    </p:spTree>
  </p:cSld>
  <p:clrMapOvr>
    <a:masterClrMapping/>
  </p:clrMapOvr>
  <p:transition>
    <p:push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2FB2595E-9124-4E67-B8FD-4B659A6F076A}"/>
              </a:ext>
            </a:extLst>
          </p:cNvPr>
          <p:cNvSpPr>
            <a:spLocks noGrp="1" noChangeArrowheads="1"/>
          </p:cNvSpPr>
          <p:nvPr>
            <p:ph type="title"/>
          </p:nvPr>
        </p:nvSpPr>
        <p:spPr/>
        <p:txBody>
          <a:bodyPr/>
          <a:lstStyle/>
          <a:p>
            <a:pPr eaLnBrk="1" hangingPunct="1"/>
            <a:endParaRPr lang="en-US" altLang="en-US"/>
          </a:p>
        </p:txBody>
      </p:sp>
      <p:sp>
        <p:nvSpPr>
          <p:cNvPr id="80899" name="Rectangle 3">
            <a:extLst>
              <a:ext uri="{FF2B5EF4-FFF2-40B4-BE49-F238E27FC236}">
                <a16:creationId xmlns:a16="http://schemas.microsoft.com/office/drawing/2014/main" id="{14D34BDE-8421-4A2C-9AE7-0F7C98078265}"/>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i="1"/>
              <a:t>Other qualities</a:t>
            </a:r>
            <a:r>
              <a:rPr lang="en-GB" altLang="en-US"/>
              <a:t> of a good speaker include;</a:t>
            </a:r>
          </a:p>
          <a:p>
            <a:pPr eaLnBrk="1" hangingPunct="1">
              <a:buFont typeface="Wingdings" panose="05000000000000000000" pitchFamily="2" charset="2"/>
              <a:buNone/>
            </a:pPr>
            <a:endParaRPr lang="en-GB" altLang="en-US"/>
          </a:p>
          <a:p>
            <a:pPr eaLnBrk="1" hangingPunct="1"/>
            <a:r>
              <a:rPr lang="en-GB" altLang="en-US"/>
              <a:t> his/her </a:t>
            </a:r>
            <a:r>
              <a:rPr lang="en-GB" altLang="en-US" i="1"/>
              <a:t>alertness</a:t>
            </a:r>
            <a:r>
              <a:rPr lang="en-GB" altLang="en-US"/>
              <a:t> to audience responsiveness,</a:t>
            </a:r>
          </a:p>
          <a:p>
            <a:pPr eaLnBrk="1" hangingPunct="1"/>
            <a:r>
              <a:rPr lang="en-GB" altLang="en-US"/>
              <a:t> pleasantness and expressiveness during face-to-face speech delivery.</a:t>
            </a:r>
            <a:endParaRPr lang="en-US" altLang="en-US"/>
          </a:p>
          <a:p>
            <a:pPr eaLnBrk="1" hangingPunct="1"/>
            <a:endParaRPr lang="en-US" altLang="en-US"/>
          </a:p>
        </p:txBody>
      </p:sp>
    </p:spTree>
  </p:cSld>
  <p:clrMapOvr>
    <a:masterClrMapping/>
  </p:clrMapOvr>
  <p:transition>
    <p:push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507E23D3-CEE5-4CD8-955C-94BC82665757}"/>
              </a:ext>
            </a:extLst>
          </p:cNvPr>
          <p:cNvSpPr>
            <a:spLocks noGrp="1" noChangeArrowheads="1"/>
          </p:cNvSpPr>
          <p:nvPr>
            <p:ph type="title"/>
          </p:nvPr>
        </p:nvSpPr>
        <p:spPr/>
        <p:txBody>
          <a:bodyPr/>
          <a:lstStyle/>
          <a:p>
            <a:pPr eaLnBrk="1" hangingPunct="1"/>
            <a:r>
              <a:rPr lang="en-GB" altLang="en-US" b="1"/>
              <a:t>ORAL COMMUNICATION SKILLS INCLUDE</a:t>
            </a:r>
            <a:endParaRPr lang="en-US" altLang="en-US" b="1"/>
          </a:p>
        </p:txBody>
      </p:sp>
      <p:sp>
        <p:nvSpPr>
          <p:cNvPr id="81923" name="Rectangle 3">
            <a:extLst>
              <a:ext uri="{FF2B5EF4-FFF2-40B4-BE49-F238E27FC236}">
                <a16:creationId xmlns:a16="http://schemas.microsoft.com/office/drawing/2014/main" id="{048EEB9C-FB3C-4A51-B8D4-3F6021202C28}"/>
              </a:ext>
            </a:extLst>
          </p:cNvPr>
          <p:cNvSpPr>
            <a:spLocks noGrp="1" noChangeArrowheads="1"/>
          </p:cNvSpPr>
          <p:nvPr>
            <p:ph type="body" idx="1"/>
          </p:nvPr>
        </p:nvSpPr>
        <p:spPr/>
        <p:txBody>
          <a:bodyPr/>
          <a:lstStyle/>
          <a:p>
            <a:pPr eaLnBrk="1" hangingPunct="1">
              <a:buFont typeface="Wingdings" panose="05000000000000000000" pitchFamily="2" charset="2"/>
              <a:buNone/>
            </a:pPr>
            <a:endParaRPr lang="en-GB" altLang="en-US" b="1"/>
          </a:p>
          <a:p>
            <a:pPr eaLnBrk="1" hangingPunct="1">
              <a:buFont typeface="Wingdings" panose="05000000000000000000" pitchFamily="2" charset="2"/>
              <a:buNone/>
            </a:pPr>
            <a:r>
              <a:rPr lang="en-GB" altLang="en-US" b="1"/>
              <a:t>Listening skills </a:t>
            </a:r>
          </a:p>
          <a:p>
            <a:pPr eaLnBrk="1" hangingPunct="1"/>
            <a:r>
              <a:rPr lang="en-GB" altLang="en-US"/>
              <a:t> We actually spend 50% more time listening than we do talking. </a:t>
            </a:r>
          </a:p>
          <a:p>
            <a:pPr eaLnBrk="1" hangingPunct="1"/>
            <a:r>
              <a:rPr lang="en-GB" altLang="en-US"/>
              <a:t>We often take listening for granted, never realizing that it is a skill that can be learned. </a:t>
            </a:r>
          </a:p>
        </p:txBody>
      </p:sp>
    </p:spTree>
  </p:cSld>
  <p:clrMapOvr>
    <a:masterClrMapping/>
  </p:clrMapOvr>
  <p:transition>
    <p:push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975B336E-2986-4EBC-AA61-3A4686A00EBA}"/>
              </a:ext>
            </a:extLst>
          </p:cNvPr>
          <p:cNvSpPr>
            <a:spLocks noGrp="1" noChangeArrowheads="1"/>
          </p:cNvSpPr>
          <p:nvPr>
            <p:ph type="title"/>
          </p:nvPr>
        </p:nvSpPr>
        <p:spPr/>
        <p:txBody>
          <a:bodyPr/>
          <a:lstStyle/>
          <a:p>
            <a:pPr eaLnBrk="1" hangingPunct="1"/>
            <a:r>
              <a:rPr lang="en-GB" altLang="en-US" sz="2900" b="1" i="1"/>
              <a:t>What does it mean to really listen?</a:t>
            </a:r>
            <a:br>
              <a:rPr lang="en-GB" altLang="en-US" sz="2900" b="1"/>
            </a:br>
            <a:endParaRPr lang="en-US" altLang="en-US" sz="2900" b="1"/>
          </a:p>
        </p:txBody>
      </p:sp>
      <p:sp>
        <p:nvSpPr>
          <p:cNvPr id="82947" name="Rectangle 3">
            <a:extLst>
              <a:ext uri="{FF2B5EF4-FFF2-40B4-BE49-F238E27FC236}">
                <a16:creationId xmlns:a16="http://schemas.microsoft.com/office/drawing/2014/main" id="{77A1AC5E-1F8C-436C-B453-6A926397EBD0}"/>
              </a:ext>
            </a:extLst>
          </p:cNvPr>
          <p:cNvSpPr>
            <a:spLocks noGrp="1" noChangeArrowheads="1"/>
          </p:cNvSpPr>
          <p:nvPr>
            <p:ph type="body" idx="1"/>
          </p:nvPr>
        </p:nvSpPr>
        <p:spPr/>
        <p:txBody>
          <a:bodyPr/>
          <a:lstStyle/>
          <a:p>
            <a:pPr marL="639763" indent="-639763" eaLnBrk="1" hangingPunct="1">
              <a:lnSpc>
                <a:spcPct val="80000"/>
              </a:lnSpc>
              <a:buFont typeface="Wingdings" panose="05000000000000000000" pitchFamily="2" charset="2"/>
              <a:buNone/>
            </a:pPr>
            <a:endParaRPr lang="en-GB" altLang="en-US" sz="2200" b="1"/>
          </a:p>
          <a:p>
            <a:pPr marL="639763" indent="-639763" eaLnBrk="1" hangingPunct="1">
              <a:lnSpc>
                <a:spcPct val="80000"/>
              </a:lnSpc>
            </a:pPr>
            <a:r>
              <a:rPr lang="en-GB" altLang="en-US" sz="2200"/>
              <a:t>Real listening is an active process involving three basic steps.</a:t>
            </a:r>
          </a:p>
          <a:p>
            <a:pPr marL="639763" indent="-639763" eaLnBrk="1" hangingPunct="1">
              <a:lnSpc>
                <a:spcPct val="80000"/>
              </a:lnSpc>
            </a:pPr>
            <a:r>
              <a:rPr lang="en-GB" altLang="en-US" sz="2200"/>
              <a:t> </a:t>
            </a:r>
            <a:endParaRPr lang="en-US" altLang="en-US" sz="2200"/>
          </a:p>
          <a:p>
            <a:pPr marL="639763" indent="-639763" eaLnBrk="1" hangingPunct="1">
              <a:lnSpc>
                <a:spcPct val="80000"/>
              </a:lnSpc>
              <a:buFont typeface="Wingdings" panose="05000000000000000000" pitchFamily="2" charset="2"/>
              <a:buNone/>
            </a:pPr>
            <a:r>
              <a:rPr lang="en-GB" altLang="en-US" sz="2200" b="1"/>
              <a:t>Hearing.</a:t>
            </a:r>
          </a:p>
          <a:p>
            <a:pPr marL="639763" indent="-639763" eaLnBrk="1" hangingPunct="1">
              <a:lnSpc>
                <a:spcPct val="80000"/>
              </a:lnSpc>
            </a:pPr>
            <a:r>
              <a:rPr lang="en-GB" altLang="en-US" sz="2200"/>
              <a:t> Hearing just means listening enough to catch what the speaker is saying.</a:t>
            </a:r>
          </a:p>
          <a:p>
            <a:pPr marL="639763" indent="-639763" eaLnBrk="1" hangingPunct="1">
              <a:lnSpc>
                <a:spcPct val="80000"/>
              </a:lnSpc>
            </a:pPr>
            <a:r>
              <a:rPr lang="en-GB" altLang="en-US" sz="2200"/>
              <a:t>  For example you are listening to a story on two zebras and the speaker mentions that no two zebras are alike.</a:t>
            </a:r>
          </a:p>
          <a:p>
            <a:pPr marL="639763" indent="-639763" eaLnBrk="1" hangingPunct="1">
              <a:lnSpc>
                <a:spcPct val="80000"/>
              </a:lnSpc>
            </a:pPr>
            <a:r>
              <a:rPr lang="en-GB" altLang="en-US" sz="2200"/>
              <a:t> If you can repeat the fact, then you have heard what has been said. </a:t>
            </a:r>
            <a:endParaRPr lang="en-US" altLang="en-US" sz="2200"/>
          </a:p>
        </p:txBody>
      </p:sp>
    </p:spTree>
  </p:cSld>
  <p:clrMapOvr>
    <a:masterClrMapping/>
  </p:clrMapOvr>
  <p:transition>
    <p:push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BCCA0697-A428-4035-90C0-E054A87702B2}"/>
              </a:ext>
            </a:extLst>
          </p:cNvPr>
          <p:cNvSpPr>
            <a:spLocks noGrp="1" noChangeArrowheads="1"/>
          </p:cNvSpPr>
          <p:nvPr>
            <p:ph type="title"/>
          </p:nvPr>
        </p:nvSpPr>
        <p:spPr/>
        <p:txBody>
          <a:bodyPr/>
          <a:lstStyle/>
          <a:p>
            <a:pPr eaLnBrk="1" hangingPunct="1"/>
            <a:endParaRPr lang="en-US" altLang="en-US"/>
          </a:p>
        </p:txBody>
      </p:sp>
      <p:sp>
        <p:nvSpPr>
          <p:cNvPr id="83971" name="Rectangle 3">
            <a:extLst>
              <a:ext uri="{FF2B5EF4-FFF2-40B4-BE49-F238E27FC236}">
                <a16:creationId xmlns:a16="http://schemas.microsoft.com/office/drawing/2014/main" id="{D0308C5F-E247-4AAD-96FF-99BC13998184}"/>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None/>
            </a:pPr>
            <a:r>
              <a:rPr lang="en-GB" altLang="en-US" sz="2700" b="1"/>
              <a:t>Understanding</a:t>
            </a:r>
            <a:r>
              <a:rPr lang="en-GB" altLang="en-US" sz="2700"/>
              <a:t>.</a:t>
            </a:r>
          </a:p>
          <a:p>
            <a:pPr eaLnBrk="1" hangingPunct="1">
              <a:lnSpc>
                <a:spcPct val="90000"/>
              </a:lnSpc>
            </a:pPr>
            <a:r>
              <a:rPr lang="en-GB" altLang="en-US" sz="2700"/>
              <a:t> The next part of listening happens when you take what you have heard and understand it in your own way.</a:t>
            </a:r>
          </a:p>
          <a:p>
            <a:pPr eaLnBrk="1" hangingPunct="1">
              <a:lnSpc>
                <a:spcPct val="90000"/>
              </a:lnSpc>
            </a:pPr>
            <a:r>
              <a:rPr lang="en-GB" altLang="en-US" sz="2700"/>
              <a:t> Let's go back to that report on zebras.</a:t>
            </a:r>
          </a:p>
          <a:p>
            <a:pPr eaLnBrk="1" hangingPunct="1">
              <a:lnSpc>
                <a:spcPct val="90000"/>
              </a:lnSpc>
            </a:pPr>
            <a:r>
              <a:rPr lang="en-GB" altLang="en-US" sz="2700"/>
              <a:t> When you hear that no two are alike, think about what that might mean.</a:t>
            </a:r>
          </a:p>
          <a:p>
            <a:pPr eaLnBrk="1" hangingPunct="1">
              <a:lnSpc>
                <a:spcPct val="90000"/>
              </a:lnSpc>
            </a:pPr>
            <a:r>
              <a:rPr lang="en-GB" altLang="en-US" sz="2700"/>
              <a:t> You might think, "Maybe this means that the pattern of stripes is different for each zebra." </a:t>
            </a:r>
            <a:endParaRPr lang="en-US" altLang="en-US" sz="2700"/>
          </a:p>
          <a:p>
            <a:pPr eaLnBrk="1" hangingPunct="1">
              <a:lnSpc>
                <a:spcPct val="90000"/>
              </a:lnSpc>
            </a:pPr>
            <a:endParaRPr lang="en-US" altLang="en-US" sz="2700"/>
          </a:p>
          <a:p>
            <a:pPr eaLnBrk="1" hangingPunct="1">
              <a:lnSpc>
                <a:spcPct val="90000"/>
              </a:lnSpc>
            </a:pPr>
            <a:endParaRPr lang="en-US" altLang="en-US" sz="2700"/>
          </a:p>
        </p:txBody>
      </p:sp>
    </p:spTree>
  </p:cSld>
  <p:clrMapOvr>
    <a:masterClrMapping/>
  </p:clrMapOvr>
  <p:transition>
    <p:push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67179DC4-569C-45F7-993F-03444B2A0D55}"/>
              </a:ext>
            </a:extLst>
          </p:cNvPr>
          <p:cNvSpPr>
            <a:spLocks noGrp="1" noChangeArrowheads="1"/>
          </p:cNvSpPr>
          <p:nvPr>
            <p:ph type="title"/>
          </p:nvPr>
        </p:nvSpPr>
        <p:spPr/>
        <p:txBody>
          <a:bodyPr/>
          <a:lstStyle/>
          <a:p>
            <a:pPr eaLnBrk="1" hangingPunct="1"/>
            <a:endParaRPr lang="en-US" altLang="en-US"/>
          </a:p>
        </p:txBody>
      </p:sp>
      <p:sp>
        <p:nvSpPr>
          <p:cNvPr id="84995" name="Rectangle 3">
            <a:extLst>
              <a:ext uri="{FF2B5EF4-FFF2-40B4-BE49-F238E27FC236}">
                <a16:creationId xmlns:a16="http://schemas.microsoft.com/office/drawing/2014/main" id="{025E9181-297D-4C32-ACA9-0D55F9ECE3E6}"/>
              </a:ext>
            </a:extLst>
          </p:cNvPr>
          <p:cNvSpPr>
            <a:spLocks noGrp="1" noChangeArrowheads="1"/>
          </p:cNvSpPr>
          <p:nvPr>
            <p:ph type="body" idx="1"/>
          </p:nvPr>
        </p:nvSpPr>
        <p:spPr/>
        <p:txBody>
          <a:bodyPr/>
          <a:lstStyle/>
          <a:p>
            <a:pPr marL="639763" indent="-639763" eaLnBrk="1" hangingPunct="1">
              <a:lnSpc>
                <a:spcPct val="90000"/>
              </a:lnSpc>
              <a:buFont typeface="Wingdings" panose="05000000000000000000" pitchFamily="2" charset="2"/>
              <a:buNone/>
            </a:pPr>
            <a:r>
              <a:rPr lang="en-GB" altLang="en-US" sz="2200" b="1"/>
              <a:t>Judging.</a:t>
            </a:r>
          </a:p>
          <a:p>
            <a:pPr marL="639763" indent="-639763" eaLnBrk="1" hangingPunct="1">
              <a:lnSpc>
                <a:spcPct val="90000"/>
              </a:lnSpc>
              <a:buFont typeface="Wingdings" panose="05000000000000000000" pitchFamily="2" charset="2"/>
              <a:buNone/>
            </a:pPr>
            <a:r>
              <a:rPr lang="en-GB" altLang="en-US" sz="2200"/>
              <a:t> </a:t>
            </a:r>
          </a:p>
          <a:p>
            <a:pPr marL="639763" indent="-639763" eaLnBrk="1" hangingPunct="1">
              <a:lnSpc>
                <a:spcPct val="90000"/>
              </a:lnSpc>
            </a:pPr>
            <a:r>
              <a:rPr lang="en-GB" altLang="en-US" sz="2200"/>
              <a:t>After you are sure you understand what the speaker has said, think about whether it makes sense.</a:t>
            </a:r>
          </a:p>
          <a:p>
            <a:pPr marL="639763" indent="-639763" eaLnBrk="1" hangingPunct="1">
              <a:lnSpc>
                <a:spcPct val="90000"/>
              </a:lnSpc>
            </a:pPr>
            <a:r>
              <a:rPr lang="en-GB" altLang="en-US" sz="2200"/>
              <a:t> Do you believe what you have heard?</a:t>
            </a:r>
          </a:p>
          <a:p>
            <a:pPr marL="639763" indent="-639763" eaLnBrk="1" hangingPunct="1">
              <a:lnSpc>
                <a:spcPct val="90000"/>
              </a:lnSpc>
            </a:pPr>
            <a:r>
              <a:rPr lang="en-GB" altLang="en-US" sz="2200"/>
              <a:t> You might think, "How could the stripes  be different for every zebra?</a:t>
            </a:r>
          </a:p>
          <a:p>
            <a:pPr marL="639763" indent="-639763" eaLnBrk="1" hangingPunct="1">
              <a:lnSpc>
                <a:spcPct val="90000"/>
              </a:lnSpc>
            </a:pPr>
            <a:r>
              <a:rPr lang="en-GB" altLang="en-US" sz="2200"/>
              <a:t> But then again, the fingerprints are different for every person. I think this seems believable."</a:t>
            </a:r>
            <a:r>
              <a:rPr lang="en-GB" altLang="en-US" sz="2200" i="1"/>
              <a:t> </a:t>
            </a:r>
            <a:endParaRPr lang="en-US" altLang="en-US" sz="2200"/>
          </a:p>
          <a:p>
            <a:pPr marL="639763" indent="-639763" eaLnBrk="1" hangingPunct="1">
              <a:lnSpc>
                <a:spcPct val="90000"/>
              </a:lnSpc>
            </a:pPr>
            <a:endParaRPr lang="en-US" altLang="en-US" sz="2200"/>
          </a:p>
        </p:txBody>
      </p:sp>
    </p:spTree>
  </p:cSld>
  <p:clrMapOvr>
    <a:masterClrMapping/>
  </p:clrMapOvr>
  <p:transition>
    <p:push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77A94324-FD3D-4DBE-A650-B3993225D7B5}"/>
              </a:ext>
            </a:extLst>
          </p:cNvPr>
          <p:cNvSpPr>
            <a:spLocks noGrp="1" noChangeArrowheads="1"/>
          </p:cNvSpPr>
          <p:nvPr>
            <p:ph type="title"/>
          </p:nvPr>
        </p:nvSpPr>
        <p:spPr/>
        <p:txBody>
          <a:bodyPr/>
          <a:lstStyle/>
          <a:p>
            <a:pPr eaLnBrk="1" hangingPunct="1"/>
            <a:r>
              <a:rPr lang="en-GB" altLang="en-US" b="1" i="1"/>
              <a:t>Tips for being  a good listener</a:t>
            </a:r>
            <a:endParaRPr lang="en-US" altLang="en-US" b="1" i="1"/>
          </a:p>
        </p:txBody>
      </p:sp>
      <p:sp>
        <p:nvSpPr>
          <p:cNvPr id="86019" name="Rectangle 3">
            <a:extLst>
              <a:ext uri="{FF2B5EF4-FFF2-40B4-BE49-F238E27FC236}">
                <a16:creationId xmlns:a16="http://schemas.microsoft.com/office/drawing/2014/main" id="{E06D8621-147A-4478-824A-CACF085232BF}"/>
              </a:ext>
            </a:extLst>
          </p:cNvPr>
          <p:cNvSpPr>
            <a:spLocks noGrp="1" noChangeArrowheads="1"/>
          </p:cNvSpPr>
          <p:nvPr>
            <p:ph type="body" idx="1"/>
          </p:nvPr>
        </p:nvSpPr>
        <p:spPr/>
        <p:txBody>
          <a:bodyPr/>
          <a:lstStyle/>
          <a:p>
            <a:pPr marL="639763" indent="-639763" eaLnBrk="1" hangingPunct="1">
              <a:lnSpc>
                <a:spcPct val="80000"/>
              </a:lnSpc>
              <a:buFont typeface="Wingdings" panose="05000000000000000000" pitchFamily="2" charset="2"/>
              <a:buNone/>
            </a:pPr>
            <a:endParaRPr lang="en-US" altLang="en-US" sz="1800"/>
          </a:p>
          <a:p>
            <a:pPr marL="639763" indent="-639763" eaLnBrk="1" hangingPunct="1">
              <a:lnSpc>
                <a:spcPct val="80000"/>
              </a:lnSpc>
              <a:buClr>
                <a:schemeClr val="tx1"/>
              </a:buClr>
              <a:buFont typeface="Wingdings" panose="05000000000000000000" pitchFamily="2" charset="2"/>
              <a:buChar char="Ø"/>
            </a:pPr>
            <a:r>
              <a:rPr lang="en-GB" altLang="en-US" sz="1800"/>
              <a:t>Give your full attention to the person who is speaking.</a:t>
            </a:r>
          </a:p>
          <a:p>
            <a:pPr marL="639763" indent="-639763" eaLnBrk="1" hangingPunct="1">
              <a:lnSpc>
                <a:spcPct val="80000"/>
              </a:lnSpc>
              <a:buClr>
                <a:schemeClr val="tx1"/>
              </a:buClr>
              <a:buFont typeface="Wingdings" panose="05000000000000000000" pitchFamily="2" charset="2"/>
              <a:buChar char="Ø"/>
            </a:pPr>
            <a:r>
              <a:rPr lang="en-GB" altLang="en-US" sz="1800"/>
              <a:t> Don't look out of the window or at what else is going on in the room.</a:t>
            </a:r>
          </a:p>
          <a:p>
            <a:pPr marL="639763" indent="-639763" eaLnBrk="1" hangingPunct="1">
              <a:lnSpc>
                <a:spcPct val="80000"/>
              </a:lnSpc>
              <a:buClr>
                <a:schemeClr val="tx1"/>
              </a:buClr>
              <a:buFont typeface="Wingdings" panose="05000000000000000000" pitchFamily="2" charset="2"/>
              <a:buChar char="Ø"/>
            </a:pPr>
            <a:r>
              <a:rPr lang="en-GB" altLang="en-US" sz="1800"/>
              <a:t> </a:t>
            </a:r>
            <a:endParaRPr lang="en-US" altLang="en-US" sz="1800"/>
          </a:p>
          <a:p>
            <a:pPr marL="639763" indent="-639763" eaLnBrk="1" hangingPunct="1">
              <a:lnSpc>
                <a:spcPct val="80000"/>
              </a:lnSpc>
              <a:buClr>
                <a:schemeClr val="tx1"/>
              </a:buClr>
              <a:buFont typeface="Wingdings" panose="05000000000000000000" pitchFamily="2" charset="2"/>
              <a:buChar char="Ø"/>
            </a:pPr>
            <a:r>
              <a:rPr lang="en-GB" altLang="en-US" sz="1800"/>
              <a:t>Make sure your mind is focused, too. It can be easy to let your mind wander if you think you know what the person is going to say next, but you might be wrong!</a:t>
            </a:r>
          </a:p>
          <a:p>
            <a:pPr marL="639763" indent="-639763" eaLnBrk="1" hangingPunct="1">
              <a:lnSpc>
                <a:spcPct val="80000"/>
              </a:lnSpc>
              <a:buClr>
                <a:schemeClr val="tx1"/>
              </a:buClr>
              <a:buFont typeface="Wingdings" panose="05000000000000000000" pitchFamily="2" charset="2"/>
              <a:buChar char="Ø"/>
            </a:pPr>
            <a:r>
              <a:rPr lang="en-GB" altLang="en-US" sz="1800"/>
              <a:t> If you feel your mind wandering, change the position of your body and try to concentrate on the speaker's words. </a:t>
            </a:r>
            <a:endParaRPr lang="en-US" altLang="en-US" sz="1800"/>
          </a:p>
          <a:p>
            <a:pPr marL="639763" indent="-639763" eaLnBrk="1" hangingPunct="1">
              <a:lnSpc>
                <a:spcPct val="80000"/>
              </a:lnSpc>
              <a:buClr>
                <a:schemeClr val="tx1"/>
              </a:buClr>
              <a:buFont typeface="Wingdings" panose="05000000000000000000" pitchFamily="2" charset="2"/>
              <a:buChar char="Ø"/>
            </a:pPr>
            <a:r>
              <a:rPr lang="en-GB" altLang="en-US" sz="1800"/>
              <a:t>Let the speaker finish before you begin to talk. </a:t>
            </a:r>
          </a:p>
          <a:p>
            <a:pPr marL="639763" indent="-639763" eaLnBrk="1" hangingPunct="1">
              <a:lnSpc>
                <a:spcPct val="80000"/>
              </a:lnSpc>
              <a:buClr>
                <a:schemeClr val="tx1"/>
              </a:buClr>
              <a:buFont typeface="Wingdings" panose="05000000000000000000" pitchFamily="2" charset="2"/>
              <a:buChar char="Ø"/>
            </a:pPr>
            <a:r>
              <a:rPr lang="en-GB" altLang="en-US" sz="1800"/>
              <a:t>Speakers appreciate having the chance to say everything they would like to say without being interrupted.</a:t>
            </a:r>
          </a:p>
          <a:p>
            <a:pPr marL="639763" indent="-639763" eaLnBrk="1" hangingPunct="1">
              <a:lnSpc>
                <a:spcPct val="80000"/>
              </a:lnSpc>
              <a:buClr>
                <a:schemeClr val="tx1"/>
              </a:buClr>
              <a:buFont typeface="Wingdings" panose="05000000000000000000" pitchFamily="2" charset="2"/>
              <a:buChar char="Ø"/>
            </a:pPr>
            <a:r>
              <a:rPr lang="en-GB" altLang="en-US" sz="1800"/>
              <a:t> When you interrupt, it looks like you aren't listening, even if you really are.</a:t>
            </a:r>
            <a:endParaRPr lang="en-US" altLang="en-US" sz="1800"/>
          </a:p>
          <a:p>
            <a:pPr marL="639763" indent="-639763" eaLnBrk="1" hangingPunct="1">
              <a:lnSpc>
                <a:spcPct val="80000"/>
              </a:lnSpc>
              <a:buClr>
                <a:schemeClr val="tx1"/>
              </a:buClr>
              <a:buFont typeface="Wingdings" panose="05000000000000000000" pitchFamily="2" charset="2"/>
              <a:buChar char="Ø"/>
            </a:pPr>
            <a:endParaRPr lang="en-US" altLang="en-US" sz="1800"/>
          </a:p>
        </p:txBody>
      </p:sp>
    </p:spTree>
  </p:cSld>
  <p:clrMapOvr>
    <a:masterClrMapping/>
  </p:clrMapOvr>
  <p:transition>
    <p:push dir="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E0135F9B-7EE4-4D86-AFE0-A82D00CFFF46}"/>
              </a:ext>
            </a:extLst>
          </p:cNvPr>
          <p:cNvSpPr>
            <a:spLocks noGrp="1" noChangeArrowheads="1"/>
          </p:cNvSpPr>
          <p:nvPr>
            <p:ph type="title"/>
          </p:nvPr>
        </p:nvSpPr>
        <p:spPr/>
        <p:txBody>
          <a:bodyPr/>
          <a:lstStyle/>
          <a:p>
            <a:pPr eaLnBrk="1" hangingPunct="1"/>
            <a:endParaRPr lang="en-US" altLang="en-US"/>
          </a:p>
        </p:txBody>
      </p:sp>
      <p:sp>
        <p:nvSpPr>
          <p:cNvPr id="87043" name="Rectangle 3">
            <a:extLst>
              <a:ext uri="{FF2B5EF4-FFF2-40B4-BE49-F238E27FC236}">
                <a16:creationId xmlns:a16="http://schemas.microsoft.com/office/drawing/2014/main" id="{FC65F2EB-B3F5-4308-A0E7-064F47FF6C69}"/>
              </a:ext>
            </a:extLst>
          </p:cNvPr>
          <p:cNvSpPr>
            <a:spLocks noGrp="1" noChangeArrowheads="1"/>
          </p:cNvSpPr>
          <p:nvPr>
            <p:ph type="body" idx="1"/>
          </p:nvPr>
        </p:nvSpPr>
        <p:spPr/>
        <p:txBody>
          <a:bodyPr/>
          <a:lstStyle/>
          <a:p>
            <a:pPr marL="639763" indent="-639763" eaLnBrk="1" hangingPunct="1">
              <a:lnSpc>
                <a:spcPct val="90000"/>
              </a:lnSpc>
            </a:pPr>
            <a:r>
              <a:rPr lang="en-GB" altLang="en-US" sz="2200"/>
              <a:t>Let yourself finish listening before you begin to speak! You can't really listen if you are busy thinking about what you want say next. </a:t>
            </a:r>
            <a:endParaRPr lang="en-US" altLang="en-US" sz="2200"/>
          </a:p>
          <a:p>
            <a:pPr marL="639763" indent="-639763" eaLnBrk="1" hangingPunct="1">
              <a:lnSpc>
                <a:spcPct val="90000"/>
              </a:lnSpc>
            </a:pPr>
            <a:endParaRPr lang="en-GB" altLang="en-US" sz="2200"/>
          </a:p>
          <a:p>
            <a:pPr marL="639763" indent="-639763" eaLnBrk="1" hangingPunct="1">
              <a:lnSpc>
                <a:spcPct val="90000"/>
              </a:lnSpc>
            </a:pPr>
            <a:r>
              <a:rPr lang="en-GB" altLang="en-US" sz="2200"/>
              <a:t>Listen for main ideas. The main ideas are the most important points the speaker wants to get across. </a:t>
            </a:r>
          </a:p>
          <a:p>
            <a:pPr marL="639763" indent="-639763" eaLnBrk="1" hangingPunct="1">
              <a:lnSpc>
                <a:spcPct val="90000"/>
              </a:lnSpc>
            </a:pPr>
            <a:r>
              <a:rPr lang="en-GB" altLang="en-US" sz="2200"/>
              <a:t>They may be mentioned at the start or end of a talk, and repeated a number of times.</a:t>
            </a:r>
          </a:p>
          <a:p>
            <a:pPr marL="639763" indent="-639763" eaLnBrk="1" hangingPunct="1">
              <a:lnSpc>
                <a:spcPct val="90000"/>
              </a:lnSpc>
            </a:pPr>
            <a:r>
              <a:rPr lang="en-GB" altLang="en-US" sz="2200"/>
              <a:t> Pay special attention to statements that begin with phrases such as "My point is..." or "The thing to remember is..." </a:t>
            </a:r>
            <a:endParaRPr lang="en-US" altLang="en-US" sz="2200"/>
          </a:p>
          <a:p>
            <a:pPr marL="639763" indent="-639763" eaLnBrk="1" hangingPunct="1">
              <a:lnSpc>
                <a:spcPct val="90000"/>
              </a:lnSpc>
            </a:pPr>
            <a:endParaRPr lang="en-US" altLang="en-US" sz="2200"/>
          </a:p>
        </p:txBody>
      </p:sp>
    </p:spTree>
  </p:cSld>
  <p:clrMapOvr>
    <a:masterClrMapping/>
  </p:clrMapOvr>
  <p:transition>
    <p:push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84E10D13-3AB4-4299-AD55-C2C4B034DDA3}"/>
              </a:ext>
            </a:extLst>
          </p:cNvPr>
          <p:cNvSpPr>
            <a:spLocks noGrp="1" noChangeArrowheads="1"/>
          </p:cNvSpPr>
          <p:nvPr>
            <p:ph type="title"/>
          </p:nvPr>
        </p:nvSpPr>
        <p:spPr/>
        <p:txBody>
          <a:bodyPr/>
          <a:lstStyle/>
          <a:p>
            <a:pPr eaLnBrk="1" hangingPunct="1"/>
            <a:endParaRPr lang="en-US" altLang="en-US"/>
          </a:p>
        </p:txBody>
      </p:sp>
      <p:sp>
        <p:nvSpPr>
          <p:cNvPr id="88067" name="Rectangle 3">
            <a:extLst>
              <a:ext uri="{FF2B5EF4-FFF2-40B4-BE49-F238E27FC236}">
                <a16:creationId xmlns:a16="http://schemas.microsoft.com/office/drawing/2014/main" id="{7AAF5E93-CB88-4F2A-BBD6-DCC1A5D2F71C}"/>
              </a:ext>
            </a:extLst>
          </p:cNvPr>
          <p:cNvSpPr>
            <a:spLocks noGrp="1" noChangeArrowheads="1"/>
          </p:cNvSpPr>
          <p:nvPr>
            <p:ph type="body" idx="1"/>
          </p:nvPr>
        </p:nvSpPr>
        <p:spPr/>
        <p:txBody>
          <a:bodyPr/>
          <a:lstStyle/>
          <a:p>
            <a:pPr marL="639763" indent="-639763" eaLnBrk="1" hangingPunct="1">
              <a:lnSpc>
                <a:spcPct val="80000"/>
              </a:lnSpc>
            </a:pPr>
            <a:r>
              <a:rPr lang="en-GB" altLang="en-US" sz="1800"/>
              <a:t>Ask questions. If you are not sure you understand what the speaker has said, just ask. </a:t>
            </a:r>
          </a:p>
          <a:p>
            <a:pPr marL="639763" indent="-639763" eaLnBrk="1" hangingPunct="1">
              <a:lnSpc>
                <a:spcPct val="80000"/>
              </a:lnSpc>
            </a:pPr>
            <a:r>
              <a:rPr lang="en-GB" altLang="en-US" sz="1800"/>
              <a:t>It is a good idea to repeat in your own words what the speaker said so that you can be sure your understanding is correct.</a:t>
            </a:r>
          </a:p>
          <a:p>
            <a:pPr marL="639763" indent="-639763" eaLnBrk="1" hangingPunct="1">
              <a:lnSpc>
                <a:spcPct val="80000"/>
              </a:lnSpc>
            </a:pPr>
            <a:r>
              <a:rPr lang="en-GB" altLang="en-US" sz="1800"/>
              <a:t> For example, you might say, "When you said that no two zebras are alike, did you mean that the stripes are different on each one?" </a:t>
            </a:r>
            <a:endParaRPr lang="en-US" altLang="en-US" sz="1800"/>
          </a:p>
          <a:p>
            <a:pPr marL="639763" indent="-639763" eaLnBrk="1" hangingPunct="1">
              <a:lnSpc>
                <a:spcPct val="80000"/>
              </a:lnSpc>
            </a:pPr>
            <a:r>
              <a:rPr lang="en-GB" altLang="en-US" sz="1800"/>
              <a:t>Give feedback.</a:t>
            </a:r>
          </a:p>
          <a:p>
            <a:pPr marL="639763" indent="-639763" eaLnBrk="1" hangingPunct="1">
              <a:lnSpc>
                <a:spcPct val="80000"/>
              </a:lnSpc>
            </a:pPr>
            <a:r>
              <a:rPr lang="en-GB" altLang="en-US" sz="1800"/>
              <a:t> Sit up straight and look directly at the speaker.</a:t>
            </a:r>
          </a:p>
          <a:p>
            <a:pPr marL="639763" indent="-639763" eaLnBrk="1" hangingPunct="1">
              <a:lnSpc>
                <a:spcPct val="80000"/>
              </a:lnSpc>
            </a:pPr>
            <a:r>
              <a:rPr lang="en-GB" altLang="en-US" sz="1800"/>
              <a:t> Now and then, nod to show that you understand. </a:t>
            </a:r>
          </a:p>
          <a:p>
            <a:pPr marL="639763" indent="-639763" eaLnBrk="1" hangingPunct="1">
              <a:lnSpc>
                <a:spcPct val="80000"/>
              </a:lnSpc>
            </a:pPr>
            <a:r>
              <a:rPr lang="en-GB" altLang="en-US" sz="1800"/>
              <a:t>At appropriate points you may also smile, frown, laugh, or be silent. These are all ways to let the speaker know that you are really listening.</a:t>
            </a:r>
          </a:p>
          <a:p>
            <a:pPr marL="639763" indent="-639763" eaLnBrk="1" hangingPunct="1">
              <a:lnSpc>
                <a:spcPct val="80000"/>
              </a:lnSpc>
            </a:pPr>
            <a:r>
              <a:rPr lang="en-GB" altLang="en-US" sz="1800"/>
              <a:t> Remember, you listen with your face as well as your ears.</a:t>
            </a:r>
            <a:endParaRPr lang="en-US" altLang="en-US" sz="1800"/>
          </a:p>
        </p:txBody>
      </p:sp>
    </p:spTree>
  </p:cSld>
  <p:clrMapOvr>
    <a:masterClrMapping/>
  </p:clrMapOvr>
  <p:transition>
    <p:push dir="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94FD4974-6E84-48F2-9EAC-F55883DA867B}"/>
              </a:ext>
            </a:extLst>
          </p:cNvPr>
          <p:cNvSpPr>
            <a:spLocks noGrp="1" noChangeArrowheads="1"/>
          </p:cNvSpPr>
          <p:nvPr>
            <p:ph type="title"/>
          </p:nvPr>
        </p:nvSpPr>
        <p:spPr/>
        <p:txBody>
          <a:bodyPr/>
          <a:lstStyle/>
          <a:p>
            <a:pPr eaLnBrk="1" hangingPunct="1"/>
            <a:r>
              <a:rPr lang="en-GB" altLang="en-US" b="1"/>
              <a:t>NON VERBAL COMMUNICATION</a:t>
            </a:r>
            <a:endParaRPr lang="en-US" altLang="en-US" b="1"/>
          </a:p>
        </p:txBody>
      </p:sp>
      <p:sp>
        <p:nvSpPr>
          <p:cNvPr id="89091" name="Rectangle 3">
            <a:extLst>
              <a:ext uri="{FF2B5EF4-FFF2-40B4-BE49-F238E27FC236}">
                <a16:creationId xmlns:a16="http://schemas.microsoft.com/office/drawing/2014/main" id="{4E5CEC51-4493-495E-84A7-B7FACC847915}"/>
              </a:ext>
            </a:extLst>
          </p:cNvPr>
          <p:cNvSpPr>
            <a:spLocks noGrp="1" noChangeArrowheads="1"/>
          </p:cNvSpPr>
          <p:nvPr>
            <p:ph type="body" idx="1"/>
          </p:nvPr>
        </p:nvSpPr>
        <p:spPr/>
        <p:txBody>
          <a:bodyPr/>
          <a:lstStyle/>
          <a:p>
            <a:pPr marL="639763" indent="-639763" eaLnBrk="1" hangingPunct="1">
              <a:lnSpc>
                <a:spcPct val="90000"/>
              </a:lnSpc>
              <a:buFont typeface="Wingdings" panose="05000000000000000000" pitchFamily="2" charset="2"/>
              <a:buNone/>
            </a:pPr>
            <a:endParaRPr lang="en-GB" altLang="en-US" sz="2200"/>
          </a:p>
          <a:p>
            <a:pPr marL="639763" indent="-639763" eaLnBrk="1" hangingPunct="1">
              <a:lnSpc>
                <a:spcPct val="90000"/>
              </a:lnSpc>
            </a:pPr>
            <a:r>
              <a:rPr lang="en-GB" altLang="en-US" sz="2200"/>
              <a:t>When we talk of non-verbal communication we are referring to what is communicated beyond what is contained in the meaning of your words, written or spoken. </a:t>
            </a:r>
          </a:p>
          <a:p>
            <a:pPr marL="639763" indent="-639763" eaLnBrk="1" hangingPunct="1">
              <a:lnSpc>
                <a:spcPct val="90000"/>
              </a:lnSpc>
            </a:pPr>
            <a:r>
              <a:rPr lang="en-GB" altLang="en-US" sz="2200"/>
              <a:t> When we talk or write, a received message has both verbal and non-verbal elements.</a:t>
            </a:r>
          </a:p>
          <a:p>
            <a:pPr marL="639763" indent="-639763" eaLnBrk="1" hangingPunct="1">
              <a:lnSpc>
                <a:spcPct val="90000"/>
              </a:lnSpc>
            </a:pPr>
            <a:r>
              <a:rPr lang="en-GB" altLang="en-US" sz="2200"/>
              <a:t>  It is necessary for the speaker to ensure that these elements blend harmoniously.</a:t>
            </a:r>
          </a:p>
          <a:p>
            <a:pPr marL="639763" indent="-639763" eaLnBrk="1" hangingPunct="1">
              <a:lnSpc>
                <a:spcPct val="90000"/>
              </a:lnSpc>
            </a:pPr>
            <a:r>
              <a:rPr lang="en-GB" altLang="en-US" sz="2200"/>
              <a:t>  When the two elements send contradictory signals, the audience is faced with having to place trust in a speaker’s non-verbal signal other than the verbal.</a:t>
            </a:r>
            <a:endParaRPr lang="en-US" altLang="en-US" sz="2200"/>
          </a:p>
        </p:txBody>
      </p:sp>
    </p:spTree>
  </p:cSld>
  <p:clrMapOvr>
    <a:masterClrMapping/>
  </p:clrMapOvr>
  <p:transition>
    <p:push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E457003A-0DEC-43C1-96ED-D04774681720}"/>
              </a:ext>
            </a:extLst>
          </p:cNvPr>
          <p:cNvSpPr>
            <a:spLocks noGrp="1" noChangeArrowheads="1"/>
          </p:cNvSpPr>
          <p:nvPr>
            <p:ph type="title"/>
          </p:nvPr>
        </p:nvSpPr>
        <p:spPr/>
        <p:txBody>
          <a:bodyPr/>
          <a:lstStyle/>
          <a:p>
            <a:pPr eaLnBrk="1" hangingPunct="1"/>
            <a:r>
              <a:rPr lang="en-GB" altLang="en-US" b="1"/>
              <a:t>Non-Verbal Cues</a:t>
            </a:r>
            <a:endParaRPr lang="en-US" altLang="en-US" b="1"/>
          </a:p>
        </p:txBody>
      </p:sp>
      <p:sp>
        <p:nvSpPr>
          <p:cNvPr id="90115" name="Rectangle 3">
            <a:extLst>
              <a:ext uri="{FF2B5EF4-FFF2-40B4-BE49-F238E27FC236}">
                <a16:creationId xmlns:a16="http://schemas.microsoft.com/office/drawing/2014/main" id="{1C4DFBBD-0C3C-411D-B0B1-0D643B800D1E}"/>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en-GB" altLang="en-US" sz="2000" b="1"/>
          </a:p>
          <a:p>
            <a:pPr eaLnBrk="1" hangingPunct="1">
              <a:lnSpc>
                <a:spcPct val="80000"/>
              </a:lnSpc>
              <a:buFont typeface="Wingdings" panose="05000000000000000000" pitchFamily="2" charset="2"/>
              <a:buNone/>
            </a:pPr>
            <a:r>
              <a:rPr lang="en-GB" altLang="en-US" sz="2000"/>
              <a:t>These include:</a:t>
            </a:r>
          </a:p>
          <a:p>
            <a:pPr eaLnBrk="1" hangingPunct="1">
              <a:lnSpc>
                <a:spcPct val="80000"/>
              </a:lnSpc>
            </a:pPr>
            <a:r>
              <a:rPr lang="en-GB" altLang="en-US" sz="2000"/>
              <a:t>Gestures</a:t>
            </a:r>
          </a:p>
          <a:p>
            <a:pPr eaLnBrk="1" hangingPunct="1">
              <a:lnSpc>
                <a:spcPct val="80000"/>
              </a:lnSpc>
            </a:pPr>
            <a:r>
              <a:rPr lang="en-GB" altLang="en-US" sz="2000"/>
              <a:t>Facial expression</a:t>
            </a:r>
          </a:p>
          <a:p>
            <a:pPr eaLnBrk="1" hangingPunct="1">
              <a:lnSpc>
                <a:spcPct val="80000"/>
              </a:lnSpc>
            </a:pPr>
            <a:r>
              <a:rPr lang="en-GB" altLang="en-US" sz="2000"/>
              <a:t>Posture</a:t>
            </a:r>
          </a:p>
          <a:p>
            <a:pPr eaLnBrk="1" hangingPunct="1">
              <a:lnSpc>
                <a:spcPct val="80000"/>
              </a:lnSpc>
            </a:pPr>
            <a:r>
              <a:rPr lang="en-GB" altLang="en-US" sz="2000"/>
              <a:t>Appearance (Dress and grooming)</a:t>
            </a:r>
          </a:p>
          <a:p>
            <a:pPr eaLnBrk="1" hangingPunct="1">
              <a:lnSpc>
                <a:spcPct val="80000"/>
              </a:lnSpc>
            </a:pPr>
            <a:r>
              <a:rPr lang="en-GB" altLang="en-US" sz="2000"/>
              <a:t>Eye movements</a:t>
            </a:r>
          </a:p>
          <a:p>
            <a:pPr eaLnBrk="1" hangingPunct="1">
              <a:lnSpc>
                <a:spcPct val="80000"/>
              </a:lnSpc>
            </a:pPr>
            <a:r>
              <a:rPr lang="en-GB" altLang="en-US" sz="2000"/>
              <a:t>Eye contact</a:t>
            </a:r>
          </a:p>
          <a:p>
            <a:pPr eaLnBrk="1" hangingPunct="1">
              <a:lnSpc>
                <a:spcPct val="80000"/>
              </a:lnSpc>
            </a:pPr>
            <a:r>
              <a:rPr lang="en-GB" altLang="en-US" sz="2000"/>
              <a:t>Body contact</a:t>
            </a:r>
          </a:p>
          <a:p>
            <a:pPr eaLnBrk="1" hangingPunct="1">
              <a:lnSpc>
                <a:spcPct val="80000"/>
              </a:lnSpc>
            </a:pPr>
            <a:r>
              <a:rPr lang="en-GB" altLang="en-US" sz="2000"/>
              <a:t>Distance</a:t>
            </a:r>
            <a:r>
              <a:rPr lang="en-US" altLang="en-US" sz="2000"/>
              <a:t> / proximity</a:t>
            </a:r>
          </a:p>
          <a:p>
            <a:pPr eaLnBrk="1" hangingPunct="1">
              <a:lnSpc>
                <a:spcPct val="80000"/>
              </a:lnSpc>
            </a:pPr>
            <a:r>
              <a:rPr lang="en-GB" altLang="en-US" sz="2000"/>
              <a:t>Voice</a:t>
            </a:r>
          </a:p>
          <a:p>
            <a:pPr eaLnBrk="1" hangingPunct="1">
              <a:lnSpc>
                <a:spcPct val="80000"/>
              </a:lnSpc>
            </a:pPr>
            <a:r>
              <a:rPr lang="en-GB" altLang="en-US" sz="2000"/>
              <a:t>Silence</a:t>
            </a:r>
            <a:endParaRPr lang="en-GB" altLang="en-US" sz="2000" b="1"/>
          </a:p>
          <a:p>
            <a:pPr eaLnBrk="1" hangingPunct="1">
              <a:lnSpc>
                <a:spcPct val="80000"/>
              </a:lnSpc>
              <a:buFont typeface="Wingdings" panose="05000000000000000000" pitchFamily="2" charset="2"/>
              <a:buNone/>
            </a:pPr>
            <a:endParaRPr lang="en-GB" altLang="en-US" sz="2000" b="1"/>
          </a:p>
          <a:p>
            <a:pPr eaLnBrk="1" hangingPunct="1">
              <a:lnSpc>
                <a:spcPct val="80000"/>
              </a:lnSpc>
            </a:pPr>
            <a:endParaRPr lang="en-US" altLang="en-US" sz="2000"/>
          </a:p>
        </p:txBody>
      </p:sp>
    </p:spTree>
  </p:cSld>
  <p:clrMapOvr>
    <a:masterClrMapping/>
  </p:clrMapOvr>
  <p:transition>
    <p:push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EA3DD5D0-7B3E-4F76-952E-406D912D7028}"/>
              </a:ext>
            </a:extLst>
          </p:cNvPr>
          <p:cNvSpPr>
            <a:spLocks noGrp="1" noChangeArrowheads="1"/>
          </p:cNvSpPr>
          <p:nvPr>
            <p:ph type="title"/>
          </p:nvPr>
        </p:nvSpPr>
        <p:spPr/>
        <p:txBody>
          <a:bodyPr/>
          <a:lstStyle/>
          <a:p>
            <a:pPr eaLnBrk="1" hangingPunct="1"/>
            <a:r>
              <a:rPr lang="en-GB" altLang="en-US" b="1"/>
              <a:t>Gestures</a:t>
            </a:r>
            <a:br>
              <a:rPr lang="en-GB" altLang="en-US" b="1"/>
            </a:br>
            <a:endParaRPr lang="en-US" altLang="en-US" b="1"/>
          </a:p>
        </p:txBody>
      </p:sp>
      <p:sp>
        <p:nvSpPr>
          <p:cNvPr id="91139" name="Rectangle 3">
            <a:extLst>
              <a:ext uri="{FF2B5EF4-FFF2-40B4-BE49-F238E27FC236}">
                <a16:creationId xmlns:a16="http://schemas.microsoft.com/office/drawing/2014/main" id="{8C511722-DE21-45DC-B4B2-BD85DC940095}"/>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en-GB" altLang="en-US" sz="1600" b="1"/>
          </a:p>
          <a:p>
            <a:pPr eaLnBrk="1" hangingPunct="1">
              <a:lnSpc>
                <a:spcPct val="80000"/>
              </a:lnSpc>
            </a:pPr>
            <a:r>
              <a:rPr lang="en-GB" altLang="en-US" sz="1600"/>
              <a:t>This was man’s earliest communication system, long before speech.  </a:t>
            </a:r>
          </a:p>
          <a:p>
            <a:pPr eaLnBrk="1" hangingPunct="1">
              <a:lnSpc>
                <a:spcPct val="80000"/>
              </a:lnSpc>
            </a:pPr>
            <a:endParaRPr lang="en-GB" altLang="en-US" sz="1600"/>
          </a:p>
          <a:p>
            <a:pPr eaLnBrk="1" hangingPunct="1">
              <a:lnSpc>
                <a:spcPct val="80000"/>
              </a:lnSpc>
            </a:pPr>
            <a:r>
              <a:rPr lang="en-GB" altLang="en-US" sz="1600"/>
              <a:t>Gestures are body movements in communication e.g. movement of the hands, legs, head etc. </a:t>
            </a:r>
          </a:p>
          <a:p>
            <a:pPr eaLnBrk="1" hangingPunct="1">
              <a:lnSpc>
                <a:spcPct val="80000"/>
              </a:lnSpc>
            </a:pPr>
            <a:endParaRPr lang="en-GB" altLang="en-US" sz="1600"/>
          </a:p>
          <a:p>
            <a:pPr eaLnBrk="1" hangingPunct="1">
              <a:lnSpc>
                <a:spcPct val="80000"/>
              </a:lnSpc>
            </a:pPr>
            <a:r>
              <a:rPr lang="en-GB" altLang="en-US" sz="1600"/>
              <a:t> The kinds of meanings conveyed by gestures are many and varied</a:t>
            </a:r>
          </a:p>
          <a:p>
            <a:pPr eaLnBrk="1" hangingPunct="1">
              <a:lnSpc>
                <a:spcPct val="80000"/>
              </a:lnSpc>
              <a:buFont typeface="Wingdings" panose="05000000000000000000" pitchFamily="2" charset="2"/>
              <a:buNone/>
            </a:pPr>
            <a:endParaRPr lang="en-GB" altLang="en-US" sz="1600" b="1" i="1"/>
          </a:p>
          <a:p>
            <a:pPr eaLnBrk="1" hangingPunct="1">
              <a:lnSpc>
                <a:spcPct val="80000"/>
              </a:lnSpc>
              <a:buFont typeface="Wingdings" panose="05000000000000000000" pitchFamily="2" charset="2"/>
              <a:buNone/>
            </a:pPr>
            <a:r>
              <a:rPr lang="en-GB" altLang="en-US" sz="1600" b="1" i="1"/>
              <a:t>Gestures can be used:</a:t>
            </a:r>
          </a:p>
          <a:p>
            <a:pPr eaLnBrk="1" hangingPunct="1">
              <a:lnSpc>
                <a:spcPct val="80000"/>
              </a:lnSpc>
              <a:buFont typeface="Wingdings" panose="05000000000000000000" pitchFamily="2" charset="2"/>
              <a:buNone/>
            </a:pPr>
            <a:endParaRPr lang="en-GB" altLang="en-US" sz="1600"/>
          </a:p>
          <a:p>
            <a:pPr eaLnBrk="1" hangingPunct="1">
              <a:lnSpc>
                <a:spcPct val="80000"/>
              </a:lnSpc>
            </a:pPr>
            <a:r>
              <a:rPr lang="en-GB" altLang="en-US" sz="1600"/>
              <a:t>To replace speech completely e.g. in noisy environment or sign language for the deaf.</a:t>
            </a:r>
          </a:p>
          <a:p>
            <a:pPr eaLnBrk="1" hangingPunct="1">
              <a:lnSpc>
                <a:spcPct val="80000"/>
              </a:lnSpc>
            </a:pPr>
            <a:r>
              <a:rPr lang="en-GB" altLang="en-US" sz="1600"/>
              <a:t>Supporting speech: While a person is speaking they move their hands, body and head continuously. These movements are closely coordinated with speech and form a part of the total communication.</a:t>
            </a:r>
          </a:p>
          <a:p>
            <a:pPr eaLnBrk="1" hangingPunct="1">
              <a:lnSpc>
                <a:spcPct val="80000"/>
              </a:lnSpc>
            </a:pPr>
            <a:r>
              <a:rPr lang="en-GB" altLang="en-US" sz="1600"/>
              <a:t>Expressing self-image: You may convey the image you have of yourself by body movements and gestures.</a:t>
            </a:r>
            <a:endParaRPr lang="en-US" altLang="en-US" sz="1600"/>
          </a:p>
        </p:txBody>
      </p:sp>
    </p:spTree>
  </p:cSld>
  <p:clrMapOvr>
    <a:masterClrMapping/>
  </p:clrMapOvr>
  <p:transition>
    <p:push dir="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70EA56C2-182D-4F28-8CE1-654FA8BADC1F}"/>
              </a:ext>
            </a:extLst>
          </p:cNvPr>
          <p:cNvSpPr>
            <a:spLocks noGrp="1" noChangeArrowheads="1"/>
          </p:cNvSpPr>
          <p:nvPr>
            <p:ph type="title"/>
          </p:nvPr>
        </p:nvSpPr>
        <p:spPr/>
        <p:txBody>
          <a:bodyPr/>
          <a:lstStyle/>
          <a:p>
            <a:pPr eaLnBrk="1" hangingPunct="1"/>
            <a:endParaRPr lang="en-US" altLang="en-US"/>
          </a:p>
        </p:txBody>
      </p:sp>
      <p:sp>
        <p:nvSpPr>
          <p:cNvPr id="92163" name="Rectangle 3">
            <a:extLst>
              <a:ext uri="{FF2B5EF4-FFF2-40B4-BE49-F238E27FC236}">
                <a16:creationId xmlns:a16="http://schemas.microsoft.com/office/drawing/2014/main" id="{21BC89F7-AD22-4409-8B61-9E37D4294BAC}"/>
              </a:ext>
            </a:extLst>
          </p:cNvPr>
          <p:cNvSpPr>
            <a:spLocks noGrp="1" noChangeArrowheads="1"/>
          </p:cNvSpPr>
          <p:nvPr>
            <p:ph type="body" idx="1"/>
          </p:nvPr>
        </p:nvSpPr>
        <p:spPr/>
        <p:txBody>
          <a:bodyPr/>
          <a:lstStyle/>
          <a:p>
            <a:pPr eaLnBrk="1" hangingPunct="1"/>
            <a:r>
              <a:rPr lang="en-GB" altLang="en-US" sz="2700"/>
              <a:t>Examples of gestures are such movements as shrugging the shoulders, shaking the head or hands, nodding of the head, beckoning etc.</a:t>
            </a:r>
          </a:p>
          <a:p>
            <a:pPr eaLnBrk="1" hangingPunct="1"/>
            <a:r>
              <a:rPr lang="en-GB" altLang="en-US" sz="2700"/>
              <a:t>Some gestures are universal (generally used), while others are restricted to specific cultures.</a:t>
            </a:r>
          </a:p>
          <a:p>
            <a:pPr eaLnBrk="1" hangingPunct="1"/>
            <a:r>
              <a:rPr lang="en-GB" altLang="en-US" sz="2700"/>
              <a:t>  It is therefore important to use them with a lot of care.  However, we cannot afford to ignore body language in the communication encounter.</a:t>
            </a:r>
            <a:endParaRPr lang="en-US" altLang="en-US" sz="2700"/>
          </a:p>
        </p:txBody>
      </p:sp>
    </p:spTree>
  </p:cSld>
  <p:clrMapOvr>
    <a:masterClrMapping/>
  </p:clrMapOvr>
  <p:transition>
    <p:push dir="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FE784289-6BB8-43D8-9127-2E97B29981E0}"/>
              </a:ext>
            </a:extLst>
          </p:cNvPr>
          <p:cNvSpPr>
            <a:spLocks noGrp="1" noChangeArrowheads="1"/>
          </p:cNvSpPr>
          <p:nvPr>
            <p:ph type="title"/>
          </p:nvPr>
        </p:nvSpPr>
        <p:spPr/>
        <p:txBody>
          <a:bodyPr/>
          <a:lstStyle/>
          <a:p>
            <a:pPr eaLnBrk="1" hangingPunct="1"/>
            <a:r>
              <a:rPr lang="en-GB" altLang="en-US" b="1" i="1"/>
              <a:t>Facial Expression</a:t>
            </a:r>
            <a:endParaRPr lang="en-US" altLang="en-US" b="1" i="1"/>
          </a:p>
        </p:txBody>
      </p:sp>
      <p:sp>
        <p:nvSpPr>
          <p:cNvPr id="93187" name="Rectangle 3">
            <a:extLst>
              <a:ext uri="{FF2B5EF4-FFF2-40B4-BE49-F238E27FC236}">
                <a16:creationId xmlns:a16="http://schemas.microsoft.com/office/drawing/2014/main" id="{3D1C8337-CFE2-482F-A944-3D8CF0BE7226}"/>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en-GB" altLang="en-US" sz="2000"/>
          </a:p>
          <a:p>
            <a:pPr eaLnBrk="1" hangingPunct="1">
              <a:lnSpc>
                <a:spcPct val="80000"/>
              </a:lnSpc>
            </a:pPr>
            <a:r>
              <a:rPr lang="en-GB" altLang="en-US" sz="2000"/>
              <a:t>Of all body movements, facial expressions are the ones we are most able to control.</a:t>
            </a:r>
          </a:p>
          <a:p>
            <a:pPr eaLnBrk="1" hangingPunct="1">
              <a:lnSpc>
                <a:spcPct val="80000"/>
              </a:lnSpc>
            </a:pPr>
            <a:r>
              <a:rPr lang="en-GB" altLang="en-US" sz="2000"/>
              <a:t> Facial expressions communicate a whole range of emotions and attitudes such as;</a:t>
            </a:r>
          </a:p>
          <a:p>
            <a:pPr eaLnBrk="1" hangingPunct="1">
              <a:lnSpc>
                <a:spcPct val="80000"/>
              </a:lnSpc>
            </a:pPr>
            <a:r>
              <a:rPr lang="en-GB" altLang="en-US" sz="2000"/>
              <a:t>friendliness</a:t>
            </a:r>
          </a:p>
          <a:p>
            <a:pPr eaLnBrk="1" hangingPunct="1">
              <a:lnSpc>
                <a:spcPct val="80000"/>
              </a:lnSpc>
            </a:pPr>
            <a:r>
              <a:rPr lang="en-GB" altLang="en-US" sz="2000"/>
              <a:t>affection</a:t>
            </a:r>
          </a:p>
          <a:p>
            <a:pPr eaLnBrk="1" hangingPunct="1">
              <a:lnSpc>
                <a:spcPct val="80000"/>
              </a:lnSpc>
            </a:pPr>
            <a:r>
              <a:rPr lang="en-GB" altLang="en-US" sz="2000"/>
              <a:t>dislike</a:t>
            </a:r>
          </a:p>
          <a:p>
            <a:pPr eaLnBrk="1" hangingPunct="1">
              <a:lnSpc>
                <a:spcPct val="80000"/>
              </a:lnSpc>
            </a:pPr>
            <a:r>
              <a:rPr lang="en-GB" altLang="en-US" sz="2000"/>
              <a:t>suspicion</a:t>
            </a:r>
          </a:p>
          <a:p>
            <a:pPr eaLnBrk="1" hangingPunct="1">
              <a:lnSpc>
                <a:spcPct val="80000"/>
              </a:lnSpc>
            </a:pPr>
            <a:r>
              <a:rPr lang="en-GB" altLang="en-US" sz="2000"/>
              <a:t>anger</a:t>
            </a:r>
          </a:p>
          <a:p>
            <a:pPr eaLnBrk="1" hangingPunct="1">
              <a:lnSpc>
                <a:spcPct val="80000"/>
              </a:lnSpc>
            </a:pPr>
            <a:r>
              <a:rPr lang="en-GB" altLang="en-US" sz="2000"/>
              <a:t>contempt</a:t>
            </a:r>
          </a:p>
          <a:p>
            <a:pPr eaLnBrk="1" hangingPunct="1">
              <a:lnSpc>
                <a:spcPct val="80000"/>
              </a:lnSpc>
            </a:pPr>
            <a:r>
              <a:rPr lang="en-GB" altLang="en-US" sz="2000"/>
              <a:t>anxiety</a:t>
            </a:r>
          </a:p>
          <a:p>
            <a:pPr eaLnBrk="1" hangingPunct="1">
              <a:lnSpc>
                <a:spcPct val="80000"/>
              </a:lnSpc>
            </a:pPr>
            <a:r>
              <a:rPr lang="en-GB" altLang="en-US" sz="2000"/>
              <a:t>surprise etc</a:t>
            </a:r>
            <a:endParaRPr lang="en-US" altLang="en-US" sz="2000"/>
          </a:p>
        </p:txBody>
      </p:sp>
    </p:spTree>
  </p:cSld>
  <p:clrMapOvr>
    <a:masterClrMapping/>
  </p:clrMapOvr>
  <p:transition>
    <p:push dir="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D3BCA830-683A-417C-B6D3-503490BC2849}"/>
              </a:ext>
            </a:extLst>
          </p:cNvPr>
          <p:cNvSpPr>
            <a:spLocks noGrp="1" noChangeArrowheads="1"/>
          </p:cNvSpPr>
          <p:nvPr>
            <p:ph type="title"/>
          </p:nvPr>
        </p:nvSpPr>
        <p:spPr/>
        <p:txBody>
          <a:bodyPr/>
          <a:lstStyle/>
          <a:p>
            <a:pPr eaLnBrk="1" hangingPunct="1"/>
            <a:endParaRPr lang="en-US" altLang="en-US"/>
          </a:p>
        </p:txBody>
      </p:sp>
      <p:sp>
        <p:nvSpPr>
          <p:cNvPr id="94211" name="Rectangle 3">
            <a:extLst>
              <a:ext uri="{FF2B5EF4-FFF2-40B4-BE49-F238E27FC236}">
                <a16:creationId xmlns:a16="http://schemas.microsoft.com/office/drawing/2014/main" id="{9B591729-7E86-4F2A-93CC-0D51D0A63C3A}"/>
              </a:ext>
            </a:extLst>
          </p:cNvPr>
          <p:cNvSpPr>
            <a:spLocks noGrp="1" noChangeArrowheads="1"/>
          </p:cNvSpPr>
          <p:nvPr>
            <p:ph type="body" idx="1"/>
          </p:nvPr>
        </p:nvSpPr>
        <p:spPr/>
        <p:txBody>
          <a:bodyPr/>
          <a:lstStyle/>
          <a:p>
            <a:pPr eaLnBrk="1" hangingPunct="1">
              <a:lnSpc>
                <a:spcPct val="80000"/>
              </a:lnSpc>
            </a:pPr>
            <a:r>
              <a:rPr lang="en-GB" altLang="en-US" sz="1800"/>
              <a:t>There is a remarkable universality of facial expression</a:t>
            </a:r>
          </a:p>
          <a:p>
            <a:pPr eaLnBrk="1" hangingPunct="1">
              <a:lnSpc>
                <a:spcPct val="80000"/>
              </a:lnSpc>
            </a:pPr>
            <a:r>
              <a:rPr lang="en-GB" altLang="en-US" sz="1800"/>
              <a:t>E.g  If you are presented with a film of a person from England and another from African when they are annoyed you will notice they reveal similar facial expression.</a:t>
            </a:r>
          </a:p>
          <a:p>
            <a:pPr eaLnBrk="1" hangingPunct="1">
              <a:lnSpc>
                <a:spcPct val="80000"/>
              </a:lnSpc>
            </a:pPr>
            <a:r>
              <a:rPr lang="en-GB" altLang="en-US" sz="1800"/>
              <a:t>Facial expressions are manifested in things such as:</a:t>
            </a:r>
          </a:p>
          <a:p>
            <a:pPr eaLnBrk="1" hangingPunct="1">
              <a:lnSpc>
                <a:spcPct val="80000"/>
              </a:lnSpc>
              <a:buFont typeface="Wingdings" panose="05000000000000000000" pitchFamily="2" charset="2"/>
              <a:buNone/>
            </a:pPr>
            <a:endParaRPr lang="en-GB" altLang="en-US" sz="1800"/>
          </a:p>
          <a:p>
            <a:pPr eaLnBrk="1" hangingPunct="1">
              <a:lnSpc>
                <a:spcPct val="80000"/>
              </a:lnSpc>
            </a:pPr>
            <a:r>
              <a:rPr lang="en-GB" altLang="en-US" sz="1800"/>
              <a:t>raising or lowering the eye-blows </a:t>
            </a:r>
          </a:p>
          <a:p>
            <a:pPr eaLnBrk="1" hangingPunct="1">
              <a:lnSpc>
                <a:spcPct val="80000"/>
              </a:lnSpc>
            </a:pPr>
            <a:r>
              <a:rPr lang="en-GB" altLang="en-US" sz="1800"/>
              <a:t>folding the forehead</a:t>
            </a:r>
          </a:p>
          <a:p>
            <a:pPr eaLnBrk="1" hangingPunct="1">
              <a:lnSpc>
                <a:spcPct val="80000"/>
              </a:lnSpc>
            </a:pPr>
            <a:r>
              <a:rPr lang="en-GB" altLang="en-US" sz="1800"/>
              <a:t>movements of the lips</a:t>
            </a:r>
          </a:p>
          <a:p>
            <a:pPr eaLnBrk="1" hangingPunct="1">
              <a:lnSpc>
                <a:spcPct val="80000"/>
              </a:lnSpc>
            </a:pPr>
            <a:r>
              <a:rPr lang="en-GB" altLang="en-US" sz="1800"/>
              <a:t>blushing, etc</a:t>
            </a:r>
          </a:p>
          <a:p>
            <a:pPr eaLnBrk="1" hangingPunct="1">
              <a:lnSpc>
                <a:spcPct val="80000"/>
              </a:lnSpc>
            </a:pPr>
            <a:r>
              <a:rPr lang="en-GB" altLang="en-US" sz="1800"/>
              <a:t>All these communicate different emotions where some are voluntary and others are involuntary.</a:t>
            </a:r>
          </a:p>
          <a:p>
            <a:pPr eaLnBrk="1" hangingPunct="1">
              <a:lnSpc>
                <a:spcPct val="80000"/>
              </a:lnSpc>
            </a:pPr>
            <a:r>
              <a:rPr lang="en-GB" altLang="en-US" sz="1800"/>
              <a:t>From the speaker’s facial expressions, we form impressions of the speaker’s attitudes towards us, towards himself and towards the subject matter.  </a:t>
            </a:r>
            <a:endParaRPr lang="en-US" altLang="en-US" sz="1800"/>
          </a:p>
        </p:txBody>
      </p:sp>
    </p:spTree>
  </p:cSld>
  <p:clrMapOvr>
    <a:masterClrMapping/>
  </p:clrMapOvr>
  <p:transition>
    <p:push dir="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BF72E38C-FA66-47C8-A585-7CB55FFA129F}"/>
              </a:ext>
            </a:extLst>
          </p:cNvPr>
          <p:cNvSpPr>
            <a:spLocks noGrp="1" noChangeArrowheads="1"/>
          </p:cNvSpPr>
          <p:nvPr>
            <p:ph type="title"/>
          </p:nvPr>
        </p:nvSpPr>
        <p:spPr/>
        <p:txBody>
          <a:bodyPr/>
          <a:lstStyle/>
          <a:p>
            <a:pPr eaLnBrk="1" hangingPunct="1"/>
            <a:endParaRPr lang="en-US" altLang="en-US"/>
          </a:p>
        </p:txBody>
      </p:sp>
      <p:sp>
        <p:nvSpPr>
          <p:cNvPr id="95235" name="Rectangle 3">
            <a:extLst>
              <a:ext uri="{FF2B5EF4-FFF2-40B4-BE49-F238E27FC236}">
                <a16:creationId xmlns:a16="http://schemas.microsoft.com/office/drawing/2014/main" id="{9BD03601-46C1-4762-989A-57F9EE246339}"/>
              </a:ext>
            </a:extLst>
          </p:cNvPr>
          <p:cNvSpPr>
            <a:spLocks noGrp="1" noChangeArrowheads="1"/>
          </p:cNvSpPr>
          <p:nvPr>
            <p:ph type="body" idx="1"/>
          </p:nvPr>
        </p:nvSpPr>
        <p:spPr/>
        <p:txBody>
          <a:bodyPr/>
          <a:lstStyle/>
          <a:p>
            <a:pPr eaLnBrk="1" hangingPunct="1">
              <a:buFont typeface="Wingdings" panose="05000000000000000000" pitchFamily="2" charset="2"/>
              <a:buNone/>
            </a:pPr>
            <a:r>
              <a:rPr lang="en-GB" altLang="en-US"/>
              <a:t>  The expressions can tell us:</a:t>
            </a:r>
          </a:p>
          <a:p>
            <a:pPr eaLnBrk="1" hangingPunct="1"/>
            <a:r>
              <a:rPr lang="en-GB" altLang="en-US"/>
              <a:t>“I like you people”</a:t>
            </a:r>
          </a:p>
          <a:p>
            <a:pPr eaLnBrk="1" hangingPunct="1"/>
            <a:r>
              <a:rPr lang="en-GB" altLang="en-US"/>
              <a:t>“I’m really enjoying the topic”</a:t>
            </a:r>
          </a:p>
          <a:p>
            <a:pPr eaLnBrk="1" hangingPunct="1"/>
            <a:r>
              <a:rPr lang="en-GB" altLang="en-US"/>
              <a:t>“I believe what I am saying” </a:t>
            </a:r>
          </a:p>
          <a:p>
            <a:pPr eaLnBrk="1" hangingPunct="1"/>
            <a:r>
              <a:rPr lang="en-GB" altLang="en-US"/>
              <a:t>or it may say the opposite</a:t>
            </a:r>
            <a:endParaRPr lang="en-GB" altLang="en-US" b="1"/>
          </a:p>
        </p:txBody>
      </p:sp>
    </p:spTree>
  </p:cSld>
  <p:clrMapOvr>
    <a:masterClrMapping/>
  </p:clrMapOvr>
  <p:transition>
    <p:push dir="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C1338570-8724-4CD1-9FC9-2B5D458E14E4}"/>
              </a:ext>
            </a:extLst>
          </p:cNvPr>
          <p:cNvSpPr>
            <a:spLocks noGrp="1" noChangeArrowheads="1"/>
          </p:cNvSpPr>
          <p:nvPr>
            <p:ph type="title"/>
          </p:nvPr>
        </p:nvSpPr>
        <p:spPr/>
        <p:txBody>
          <a:bodyPr/>
          <a:lstStyle/>
          <a:p>
            <a:pPr eaLnBrk="1" hangingPunct="1"/>
            <a:r>
              <a:rPr lang="en-US" altLang="en-US"/>
              <a:t>POSTURE</a:t>
            </a:r>
          </a:p>
        </p:txBody>
      </p:sp>
      <p:sp>
        <p:nvSpPr>
          <p:cNvPr id="96259" name="Rectangle 3">
            <a:extLst>
              <a:ext uri="{FF2B5EF4-FFF2-40B4-BE49-F238E27FC236}">
                <a16:creationId xmlns:a16="http://schemas.microsoft.com/office/drawing/2014/main" id="{980E57E3-565E-48F0-A2BB-E3C6E02E81CF}"/>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None/>
            </a:pPr>
            <a:endParaRPr lang="en-GB" altLang="en-US" sz="2200" b="1"/>
          </a:p>
          <a:p>
            <a:pPr eaLnBrk="1" hangingPunct="1">
              <a:lnSpc>
                <a:spcPct val="90000"/>
              </a:lnSpc>
            </a:pPr>
            <a:r>
              <a:rPr lang="en-GB" altLang="en-US" sz="2200"/>
              <a:t>This is the way we stand or sit. </a:t>
            </a:r>
          </a:p>
          <a:p>
            <a:pPr eaLnBrk="1" hangingPunct="1">
              <a:lnSpc>
                <a:spcPct val="90000"/>
              </a:lnSpc>
            </a:pPr>
            <a:r>
              <a:rPr lang="en-GB" altLang="en-US" sz="2200"/>
              <a:t> The way we position ourselves can influence communication and can signal our attitudes by the position and posture we adopt.  </a:t>
            </a:r>
          </a:p>
          <a:p>
            <a:pPr eaLnBrk="1" hangingPunct="1">
              <a:lnSpc>
                <a:spcPct val="90000"/>
              </a:lnSpc>
            </a:pPr>
            <a:r>
              <a:rPr lang="en-GB" altLang="en-US" sz="2200"/>
              <a:t>Bodily posture can communicate often involuntary social status and desire to be dominant or submissive.</a:t>
            </a:r>
          </a:p>
          <a:p>
            <a:pPr eaLnBrk="1" hangingPunct="1">
              <a:lnSpc>
                <a:spcPct val="90000"/>
              </a:lnSpc>
            </a:pPr>
            <a:r>
              <a:rPr lang="en-GB" altLang="en-US" sz="2200"/>
              <a:t>E.g  hunched shoulders and a lowered head may signal shyness and inferiority while standing erect, with head tilted back and hands on hips may indicate superiority and self-satisfaction.</a:t>
            </a:r>
          </a:p>
          <a:p>
            <a:pPr eaLnBrk="1" hangingPunct="1">
              <a:lnSpc>
                <a:spcPct val="90000"/>
              </a:lnSpc>
              <a:buFont typeface="Wingdings" panose="05000000000000000000" pitchFamily="2" charset="2"/>
              <a:buNone/>
            </a:pPr>
            <a:endParaRPr lang="en-US" altLang="en-US" sz="2200"/>
          </a:p>
        </p:txBody>
      </p:sp>
    </p:spTree>
  </p:cSld>
  <p:clrMapOvr>
    <a:masterClrMapping/>
  </p:clrMapOvr>
  <p:transition>
    <p:push dir="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D9E13280-D28C-4E35-8AC5-0D2F693EF9A8}"/>
              </a:ext>
            </a:extLst>
          </p:cNvPr>
          <p:cNvSpPr>
            <a:spLocks noGrp="1" noChangeArrowheads="1"/>
          </p:cNvSpPr>
          <p:nvPr>
            <p:ph type="title"/>
          </p:nvPr>
        </p:nvSpPr>
        <p:spPr/>
        <p:txBody>
          <a:bodyPr/>
          <a:lstStyle/>
          <a:p>
            <a:pPr eaLnBrk="1" hangingPunct="1"/>
            <a:endParaRPr lang="en-US" altLang="en-US"/>
          </a:p>
        </p:txBody>
      </p:sp>
      <p:sp>
        <p:nvSpPr>
          <p:cNvPr id="97283" name="Rectangle 3">
            <a:extLst>
              <a:ext uri="{FF2B5EF4-FFF2-40B4-BE49-F238E27FC236}">
                <a16:creationId xmlns:a16="http://schemas.microsoft.com/office/drawing/2014/main" id="{3B0E541A-4911-4A4E-BEE8-F3B89F3B3093}"/>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en-GB" altLang="en-US" sz="1800"/>
              <a:t>From posture the speaker can detect:</a:t>
            </a:r>
          </a:p>
          <a:p>
            <a:pPr eaLnBrk="1" hangingPunct="1">
              <a:lnSpc>
                <a:spcPct val="80000"/>
              </a:lnSpc>
            </a:pPr>
            <a:r>
              <a:rPr lang="en-GB" altLang="en-US" sz="1800"/>
              <a:t>disinterest in the listener</a:t>
            </a:r>
          </a:p>
          <a:p>
            <a:pPr eaLnBrk="1" hangingPunct="1">
              <a:lnSpc>
                <a:spcPct val="80000"/>
              </a:lnSpc>
            </a:pPr>
            <a:r>
              <a:rPr lang="en-GB" altLang="en-US" sz="1800"/>
              <a:t>defiance</a:t>
            </a:r>
          </a:p>
          <a:p>
            <a:pPr eaLnBrk="1" hangingPunct="1">
              <a:lnSpc>
                <a:spcPct val="80000"/>
              </a:lnSpc>
            </a:pPr>
            <a:r>
              <a:rPr lang="en-GB" altLang="en-US" sz="1800"/>
              <a:t>pride</a:t>
            </a:r>
          </a:p>
          <a:p>
            <a:pPr eaLnBrk="1" hangingPunct="1">
              <a:lnSpc>
                <a:spcPct val="80000"/>
              </a:lnSpc>
            </a:pPr>
            <a:r>
              <a:rPr lang="en-GB" altLang="en-US" sz="1800"/>
              <a:t>seriousness etc.</a:t>
            </a:r>
          </a:p>
          <a:p>
            <a:pPr eaLnBrk="1" hangingPunct="1">
              <a:lnSpc>
                <a:spcPct val="80000"/>
              </a:lnSpc>
            </a:pPr>
            <a:r>
              <a:rPr lang="en-GB" altLang="en-US" sz="1800"/>
              <a:t>You can also tell that a person at a certain time is approachable or not</a:t>
            </a:r>
          </a:p>
          <a:p>
            <a:pPr eaLnBrk="1" hangingPunct="1">
              <a:lnSpc>
                <a:spcPct val="80000"/>
              </a:lnSpc>
              <a:buFont typeface="Wingdings" panose="05000000000000000000" pitchFamily="2" charset="2"/>
              <a:buNone/>
            </a:pPr>
            <a:endParaRPr lang="en-GB" altLang="en-US" sz="1800"/>
          </a:p>
          <a:p>
            <a:pPr eaLnBrk="1" hangingPunct="1">
              <a:lnSpc>
                <a:spcPct val="80000"/>
              </a:lnSpc>
            </a:pPr>
            <a:r>
              <a:rPr lang="en-GB" altLang="en-US" sz="1800"/>
              <a:t>People have different styles of walking, standing, sitting and so on, which may reflect past and present roles.</a:t>
            </a:r>
          </a:p>
          <a:p>
            <a:pPr eaLnBrk="1" hangingPunct="1">
              <a:lnSpc>
                <a:spcPct val="80000"/>
              </a:lnSpc>
            </a:pPr>
            <a:r>
              <a:rPr lang="en-GB" altLang="en-US" sz="1800"/>
              <a:t> For example  a police officer stands at attention and he walks with  “kifua mbele, matako nyuma”</a:t>
            </a:r>
          </a:p>
          <a:p>
            <a:pPr eaLnBrk="1" hangingPunct="1">
              <a:lnSpc>
                <a:spcPct val="80000"/>
              </a:lnSpc>
            </a:pPr>
            <a:endParaRPr lang="en-GB" altLang="en-US" sz="1800"/>
          </a:p>
          <a:p>
            <a:pPr eaLnBrk="1" hangingPunct="1">
              <a:lnSpc>
                <a:spcPct val="80000"/>
              </a:lnSpc>
            </a:pPr>
            <a:r>
              <a:rPr lang="en-GB" altLang="en-US" sz="1800"/>
              <a:t> Posture can communicate emotions as well as attitudes e.g. resignation, lack of enthusiasm, anxiety and uncertainty. </a:t>
            </a:r>
          </a:p>
          <a:p>
            <a:pPr eaLnBrk="1" hangingPunct="1">
              <a:lnSpc>
                <a:spcPct val="80000"/>
              </a:lnSpc>
            </a:pPr>
            <a:r>
              <a:rPr lang="en-GB" altLang="en-US" sz="1800"/>
              <a:t>A good communicator should be on the look out for these signals</a:t>
            </a:r>
            <a:r>
              <a:rPr lang="en-US" altLang="en-US" sz="1800"/>
              <a:t> </a:t>
            </a:r>
          </a:p>
        </p:txBody>
      </p:sp>
    </p:spTree>
  </p:cSld>
  <p:clrMapOvr>
    <a:masterClrMapping/>
  </p:clrMapOvr>
  <p:transition>
    <p:push dir="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3A895C18-A911-412B-9BAE-16A514280FF5}"/>
              </a:ext>
            </a:extLst>
          </p:cNvPr>
          <p:cNvSpPr>
            <a:spLocks noGrp="1" noChangeArrowheads="1"/>
          </p:cNvSpPr>
          <p:nvPr>
            <p:ph type="title"/>
          </p:nvPr>
        </p:nvSpPr>
        <p:spPr/>
        <p:txBody>
          <a:bodyPr/>
          <a:lstStyle/>
          <a:p>
            <a:pPr eaLnBrk="1" hangingPunct="1"/>
            <a:r>
              <a:rPr lang="en-GB" altLang="en-US" b="1"/>
              <a:t>Appearance</a:t>
            </a:r>
            <a:endParaRPr lang="en-US" altLang="en-US" b="1"/>
          </a:p>
        </p:txBody>
      </p:sp>
      <p:sp>
        <p:nvSpPr>
          <p:cNvPr id="98307" name="Rectangle 3">
            <a:extLst>
              <a:ext uri="{FF2B5EF4-FFF2-40B4-BE49-F238E27FC236}">
                <a16:creationId xmlns:a16="http://schemas.microsoft.com/office/drawing/2014/main" id="{F11A117F-DBD6-455C-AE19-E2F8A391EFB9}"/>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en-GB" altLang="en-US" sz="1600"/>
          </a:p>
          <a:p>
            <a:pPr eaLnBrk="1" hangingPunct="1">
              <a:lnSpc>
                <a:spcPct val="80000"/>
              </a:lnSpc>
            </a:pPr>
            <a:r>
              <a:rPr lang="en-GB" altLang="en-US" sz="1600"/>
              <a:t>In every culture the way people dress plays a role in how others perceive them.</a:t>
            </a:r>
          </a:p>
          <a:p>
            <a:pPr eaLnBrk="1" hangingPunct="1">
              <a:lnSpc>
                <a:spcPct val="80000"/>
              </a:lnSpc>
            </a:pPr>
            <a:r>
              <a:rPr lang="en-GB" altLang="en-US" sz="1600"/>
              <a:t> We all make generalizations about people from their general grooming habits.</a:t>
            </a:r>
          </a:p>
          <a:p>
            <a:pPr eaLnBrk="1" hangingPunct="1">
              <a:lnSpc>
                <a:spcPct val="80000"/>
              </a:lnSpc>
            </a:pPr>
            <a:r>
              <a:rPr lang="en-GB" altLang="en-US" sz="1600"/>
              <a:t> We judge and tentatively label the speaker. </a:t>
            </a:r>
          </a:p>
          <a:p>
            <a:pPr eaLnBrk="1" hangingPunct="1">
              <a:lnSpc>
                <a:spcPct val="80000"/>
              </a:lnSpc>
            </a:pPr>
            <a:r>
              <a:rPr lang="en-GB" altLang="en-US" sz="1600"/>
              <a:t>Consider these statements</a:t>
            </a:r>
          </a:p>
          <a:p>
            <a:pPr eaLnBrk="1" hangingPunct="1">
              <a:lnSpc>
                <a:spcPct val="80000"/>
              </a:lnSpc>
              <a:buFont typeface="Wingdings" panose="05000000000000000000" pitchFamily="2" charset="2"/>
              <a:buNone/>
            </a:pPr>
            <a:r>
              <a:rPr lang="en-GB" altLang="en-US" sz="1600"/>
              <a:t>      “He is the college president. He is wearing an old T-shirt, ragged jeans and sandals”. “You’ve got to be kidding”</a:t>
            </a:r>
          </a:p>
          <a:p>
            <a:pPr eaLnBrk="1" hangingPunct="1">
              <a:lnSpc>
                <a:spcPct val="80000"/>
              </a:lnSpc>
              <a:buFont typeface="Wingdings" panose="05000000000000000000" pitchFamily="2" charset="2"/>
              <a:buNone/>
            </a:pPr>
            <a:r>
              <a:rPr lang="en-GB" altLang="en-US" sz="1600"/>
              <a:t>     “That guy wearing a three piece suit must be an executive.”  </a:t>
            </a:r>
          </a:p>
          <a:p>
            <a:pPr eaLnBrk="1" hangingPunct="1">
              <a:lnSpc>
                <a:spcPct val="80000"/>
              </a:lnSpc>
            </a:pPr>
            <a:endParaRPr lang="en-GB" altLang="en-US" sz="1600"/>
          </a:p>
          <a:p>
            <a:pPr eaLnBrk="1" hangingPunct="1">
              <a:lnSpc>
                <a:spcPct val="80000"/>
              </a:lnSpc>
            </a:pPr>
            <a:r>
              <a:rPr lang="en-GB" altLang="en-US" sz="1600"/>
              <a:t>The communicator should be ready to accept the consequences of his/her appearance</a:t>
            </a:r>
          </a:p>
          <a:p>
            <a:pPr eaLnBrk="1" hangingPunct="1">
              <a:lnSpc>
                <a:spcPct val="80000"/>
              </a:lnSpc>
            </a:pPr>
            <a:r>
              <a:rPr lang="en-GB" altLang="en-US" sz="1600"/>
              <a:t>.</a:t>
            </a:r>
          </a:p>
          <a:p>
            <a:pPr eaLnBrk="1" hangingPunct="1">
              <a:lnSpc>
                <a:spcPct val="80000"/>
              </a:lnSpc>
            </a:pPr>
            <a:r>
              <a:rPr lang="en-GB" altLang="en-US" sz="1600"/>
              <a:t> However, it is hard to prescribe appropriate dress or grooming but it is important to get familiar with audiences standards and expectations. </a:t>
            </a:r>
          </a:p>
          <a:p>
            <a:pPr eaLnBrk="1" hangingPunct="1">
              <a:lnSpc>
                <a:spcPct val="80000"/>
              </a:lnSpc>
            </a:pPr>
            <a:r>
              <a:rPr lang="en-GB" altLang="en-US" sz="1600"/>
              <a:t>In short your grooming should be compatible with your subject, purpose, audience and occasion.</a:t>
            </a:r>
            <a:endParaRPr lang="en-GB" altLang="en-US" sz="1600" b="1"/>
          </a:p>
          <a:p>
            <a:pPr eaLnBrk="1" hangingPunct="1">
              <a:lnSpc>
                <a:spcPct val="80000"/>
              </a:lnSpc>
              <a:buFont typeface="Wingdings" panose="05000000000000000000" pitchFamily="2" charset="2"/>
              <a:buNone/>
            </a:pPr>
            <a:endParaRPr lang="en-US" altLang="en-US" sz="1600"/>
          </a:p>
        </p:txBody>
      </p:sp>
    </p:spTree>
  </p:cSld>
  <p:clrMapOvr>
    <a:masterClrMapping/>
  </p:clrMapOvr>
  <p:transition>
    <p:push dir="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19FF1640-E82B-4402-9DB6-7E7BCFAA23E8}"/>
              </a:ext>
            </a:extLst>
          </p:cNvPr>
          <p:cNvSpPr>
            <a:spLocks noGrp="1" noChangeArrowheads="1"/>
          </p:cNvSpPr>
          <p:nvPr>
            <p:ph type="title"/>
          </p:nvPr>
        </p:nvSpPr>
        <p:spPr/>
        <p:txBody>
          <a:bodyPr/>
          <a:lstStyle/>
          <a:p>
            <a:pPr eaLnBrk="1" hangingPunct="1"/>
            <a:r>
              <a:rPr lang="en-GB" altLang="en-US" b="1"/>
              <a:t>Eye contact and eye movements</a:t>
            </a:r>
            <a:endParaRPr lang="en-US" altLang="en-US" b="1"/>
          </a:p>
        </p:txBody>
      </p:sp>
      <p:sp>
        <p:nvSpPr>
          <p:cNvPr id="99331" name="Rectangle 3">
            <a:extLst>
              <a:ext uri="{FF2B5EF4-FFF2-40B4-BE49-F238E27FC236}">
                <a16:creationId xmlns:a16="http://schemas.microsoft.com/office/drawing/2014/main" id="{1D773E01-34DA-44F6-94B4-133296BDE3A1}"/>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en-GB" altLang="en-US" sz="1800"/>
              <a:t>Eye contact is said to be the most important component of message delivery. </a:t>
            </a:r>
          </a:p>
          <a:p>
            <a:pPr eaLnBrk="1" hangingPunct="1">
              <a:lnSpc>
                <a:spcPct val="80000"/>
              </a:lnSpc>
            </a:pPr>
            <a:r>
              <a:rPr lang="en-GB" altLang="en-US" sz="1800"/>
              <a:t>It  says something of our emotional states – depression or elation, interest or boredom, trust or suspicion, love or hatred.</a:t>
            </a:r>
          </a:p>
          <a:p>
            <a:pPr eaLnBrk="1" hangingPunct="1">
              <a:lnSpc>
                <a:spcPct val="80000"/>
              </a:lnSpc>
            </a:pPr>
            <a:r>
              <a:rPr lang="en-GB" altLang="en-US" sz="1800"/>
              <a:t>It is important therefore to keep in touch with your listeners by looking at them.  </a:t>
            </a:r>
          </a:p>
          <a:p>
            <a:pPr eaLnBrk="1" hangingPunct="1">
              <a:lnSpc>
                <a:spcPct val="80000"/>
              </a:lnSpc>
            </a:pPr>
            <a:r>
              <a:rPr lang="en-GB" altLang="en-US" sz="1800"/>
              <a:t>You can know their reaction to your message. </a:t>
            </a:r>
          </a:p>
          <a:p>
            <a:pPr eaLnBrk="1" hangingPunct="1">
              <a:lnSpc>
                <a:spcPct val="80000"/>
              </a:lnSpc>
            </a:pPr>
            <a:endParaRPr lang="en-GB" altLang="en-US" sz="1800"/>
          </a:p>
          <a:p>
            <a:pPr eaLnBrk="1" hangingPunct="1">
              <a:lnSpc>
                <a:spcPct val="80000"/>
              </a:lnSpc>
            </a:pPr>
            <a:r>
              <a:rPr lang="en-GB" altLang="en-US" sz="1800"/>
              <a:t> Although people everywhere use eye contact for similar reasons, cultural norms govern the amount of eye contact we can engage in and with whom.</a:t>
            </a:r>
          </a:p>
          <a:p>
            <a:pPr eaLnBrk="1" hangingPunct="1">
              <a:lnSpc>
                <a:spcPct val="80000"/>
              </a:lnSpc>
            </a:pPr>
            <a:r>
              <a:rPr lang="en-GB" altLang="en-US" sz="1800"/>
              <a:t> We tend to hold suspect anyone who does not look directly at us. </a:t>
            </a:r>
          </a:p>
          <a:p>
            <a:pPr eaLnBrk="1" hangingPunct="1">
              <a:lnSpc>
                <a:spcPct val="80000"/>
              </a:lnSpc>
            </a:pPr>
            <a:r>
              <a:rPr lang="en-GB" altLang="en-US" sz="1800"/>
              <a:t> However, in other cultures direct eye contact may be interpreted as a sign of disrespect</a:t>
            </a:r>
            <a:r>
              <a:rPr lang="en-US" altLang="en-US" sz="1800"/>
              <a:t> </a:t>
            </a:r>
          </a:p>
        </p:txBody>
      </p:sp>
    </p:spTree>
  </p:cSld>
  <p:clrMapOvr>
    <a:masterClrMapping/>
  </p:clrMapOvr>
  <p:transition>
    <p:push dir="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B8808D28-D3B3-4694-A82E-9C8666429D0D}"/>
              </a:ext>
            </a:extLst>
          </p:cNvPr>
          <p:cNvSpPr>
            <a:spLocks noGrp="1" noChangeArrowheads="1"/>
          </p:cNvSpPr>
          <p:nvPr>
            <p:ph type="title"/>
          </p:nvPr>
        </p:nvSpPr>
        <p:spPr/>
        <p:txBody>
          <a:bodyPr/>
          <a:lstStyle/>
          <a:p>
            <a:pPr eaLnBrk="1" hangingPunct="1"/>
            <a:endParaRPr lang="en-US" altLang="en-US"/>
          </a:p>
        </p:txBody>
      </p:sp>
      <p:sp>
        <p:nvSpPr>
          <p:cNvPr id="100355" name="Rectangle 3">
            <a:extLst>
              <a:ext uri="{FF2B5EF4-FFF2-40B4-BE49-F238E27FC236}">
                <a16:creationId xmlns:a16="http://schemas.microsoft.com/office/drawing/2014/main" id="{A0927365-750B-4E64-94BC-5F44C5D4C819}"/>
              </a:ext>
            </a:extLst>
          </p:cNvPr>
          <p:cNvSpPr>
            <a:spLocks noGrp="1" noChangeArrowheads="1"/>
          </p:cNvSpPr>
          <p:nvPr>
            <p:ph type="body" idx="1"/>
          </p:nvPr>
        </p:nvSpPr>
        <p:spPr/>
        <p:txBody>
          <a:bodyPr/>
          <a:lstStyle/>
          <a:p>
            <a:pPr eaLnBrk="1" hangingPunct="1">
              <a:lnSpc>
                <a:spcPct val="90000"/>
              </a:lnSpc>
            </a:pPr>
            <a:r>
              <a:rPr lang="en-GB" altLang="en-US" sz="2200"/>
              <a:t>In a classroom situation or public speaking you can get class control or audience control through eye contact and eye movements</a:t>
            </a:r>
          </a:p>
          <a:p>
            <a:pPr eaLnBrk="1" hangingPunct="1">
              <a:lnSpc>
                <a:spcPct val="90000"/>
              </a:lnSpc>
            </a:pPr>
            <a:r>
              <a:rPr lang="en-GB" altLang="en-US" sz="2200"/>
              <a:t>.  Speakers who tend to look at   everyone in the audience (within reason) know whether the people are attending to them or not.</a:t>
            </a:r>
          </a:p>
          <a:p>
            <a:pPr eaLnBrk="1" hangingPunct="1">
              <a:lnSpc>
                <a:spcPct val="90000"/>
              </a:lnSpc>
            </a:pPr>
            <a:r>
              <a:rPr lang="en-GB" altLang="en-US" sz="2200"/>
              <a:t>It has long been accepted that eyes speak through:</a:t>
            </a:r>
          </a:p>
          <a:p>
            <a:pPr eaLnBrk="1" hangingPunct="1">
              <a:lnSpc>
                <a:spcPct val="90000"/>
              </a:lnSpc>
            </a:pPr>
            <a:r>
              <a:rPr lang="en-GB" altLang="en-US" sz="2200"/>
              <a:t>a stare</a:t>
            </a:r>
          </a:p>
          <a:p>
            <a:pPr eaLnBrk="1" hangingPunct="1">
              <a:lnSpc>
                <a:spcPct val="90000"/>
              </a:lnSpc>
            </a:pPr>
            <a:r>
              <a:rPr lang="en-GB" altLang="en-US" sz="2200"/>
              <a:t>a glance</a:t>
            </a:r>
          </a:p>
          <a:p>
            <a:pPr eaLnBrk="1" hangingPunct="1">
              <a:lnSpc>
                <a:spcPct val="90000"/>
              </a:lnSpc>
            </a:pPr>
            <a:r>
              <a:rPr lang="en-GB" altLang="en-US" sz="2200"/>
              <a:t>a gaze</a:t>
            </a:r>
            <a:endParaRPr lang="en-US" altLang="en-US" sz="2200"/>
          </a:p>
        </p:txBody>
      </p:sp>
    </p:spTree>
  </p:cSld>
  <p:clrMapOvr>
    <a:masterClrMapping/>
  </p:clrMapOvr>
  <p:transition>
    <p:push dir="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CE45A374-5EA5-4081-AD8D-30DCA26C0442}"/>
              </a:ext>
            </a:extLst>
          </p:cNvPr>
          <p:cNvSpPr>
            <a:spLocks noGrp="1" noChangeArrowheads="1"/>
          </p:cNvSpPr>
          <p:nvPr>
            <p:ph type="title"/>
          </p:nvPr>
        </p:nvSpPr>
        <p:spPr/>
        <p:txBody>
          <a:bodyPr/>
          <a:lstStyle/>
          <a:p>
            <a:pPr eaLnBrk="1" hangingPunct="1"/>
            <a:r>
              <a:rPr lang="en-GB" altLang="en-US" b="1"/>
              <a:t>Distance and space</a:t>
            </a:r>
            <a:endParaRPr lang="en-US" altLang="en-US" b="1"/>
          </a:p>
        </p:txBody>
      </p:sp>
      <p:sp>
        <p:nvSpPr>
          <p:cNvPr id="101379" name="Rectangle 3">
            <a:extLst>
              <a:ext uri="{FF2B5EF4-FFF2-40B4-BE49-F238E27FC236}">
                <a16:creationId xmlns:a16="http://schemas.microsoft.com/office/drawing/2014/main" id="{2B175D14-84FB-4F38-AA83-1688DB3A4ACA}"/>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Char char="Ø"/>
            </a:pPr>
            <a:r>
              <a:rPr lang="en-GB" altLang="en-US" sz="2200"/>
              <a:t>    Each of us has space that we feel is our own  We have a very real sense of possession of personal space. </a:t>
            </a:r>
          </a:p>
          <a:p>
            <a:pPr eaLnBrk="1" hangingPunct="1">
              <a:lnSpc>
                <a:spcPct val="80000"/>
              </a:lnSpc>
              <a:buFont typeface="Wingdings" panose="05000000000000000000" pitchFamily="2" charset="2"/>
              <a:buChar char="Ø"/>
            </a:pPr>
            <a:r>
              <a:rPr lang="en-GB" altLang="en-US" sz="2200"/>
              <a:t>    Each of us has a ‘buffer-zone’, which extends to a distance of an arms length around us. </a:t>
            </a:r>
          </a:p>
          <a:p>
            <a:pPr eaLnBrk="1" hangingPunct="1">
              <a:lnSpc>
                <a:spcPct val="80000"/>
              </a:lnSpc>
              <a:buFont typeface="Wingdings" panose="05000000000000000000" pitchFamily="2" charset="2"/>
              <a:buChar char="Ø"/>
            </a:pPr>
            <a:r>
              <a:rPr lang="en-GB" altLang="en-US" sz="2200"/>
              <a:t>   This is called personal space and it’s a guarded territory</a:t>
            </a:r>
          </a:p>
          <a:p>
            <a:pPr eaLnBrk="1" hangingPunct="1">
              <a:lnSpc>
                <a:spcPct val="80000"/>
              </a:lnSpc>
              <a:buFont typeface="Wingdings" panose="05000000000000000000" pitchFamily="2" charset="2"/>
              <a:buChar char="Ø"/>
            </a:pPr>
            <a:r>
              <a:rPr lang="en-GB" altLang="en-US" sz="2200"/>
              <a:t>.  We are prepared to vary this distance according to how well we know someone and the activity or type of communication taking place.</a:t>
            </a:r>
          </a:p>
          <a:p>
            <a:pPr eaLnBrk="1" hangingPunct="1">
              <a:lnSpc>
                <a:spcPct val="80000"/>
              </a:lnSpc>
              <a:buFont typeface="Wingdings" panose="05000000000000000000" pitchFamily="2" charset="2"/>
              <a:buChar char="Ø"/>
            </a:pPr>
            <a:r>
              <a:rPr lang="en-GB" altLang="en-US" sz="2200"/>
              <a:t>    For example, a friend or relative telling you something intimate will be at very close quarters </a:t>
            </a:r>
          </a:p>
          <a:p>
            <a:pPr eaLnBrk="1" hangingPunct="1">
              <a:lnSpc>
                <a:spcPct val="80000"/>
              </a:lnSpc>
              <a:buFont typeface="Wingdings" panose="05000000000000000000" pitchFamily="2" charset="2"/>
              <a:buChar char="Ø"/>
            </a:pPr>
            <a:r>
              <a:rPr lang="en-GB" altLang="en-US" sz="2200"/>
              <a:t>    However you  become very weary if a total stranger speaking on a very formal matter were to stand only one foot away from you.</a:t>
            </a:r>
            <a:endParaRPr lang="en-US" altLang="en-US" sz="2200"/>
          </a:p>
        </p:txBody>
      </p:sp>
    </p:spTree>
  </p:cSld>
  <p:clrMapOvr>
    <a:masterClrMapping/>
  </p:clrMapOvr>
  <p:transition>
    <p:push dir="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7CF38482-F6B3-4A6C-966F-8149F021C011}"/>
              </a:ext>
            </a:extLst>
          </p:cNvPr>
          <p:cNvSpPr>
            <a:spLocks noGrp="1" noChangeArrowheads="1"/>
          </p:cNvSpPr>
          <p:nvPr>
            <p:ph type="title"/>
          </p:nvPr>
        </p:nvSpPr>
        <p:spPr/>
        <p:txBody>
          <a:bodyPr/>
          <a:lstStyle/>
          <a:p>
            <a:pPr eaLnBrk="1" hangingPunct="1"/>
            <a:r>
              <a:rPr lang="en-GB" altLang="en-US" b="1"/>
              <a:t>Body contact</a:t>
            </a:r>
            <a:endParaRPr lang="en-US" altLang="en-US" b="1"/>
          </a:p>
        </p:txBody>
      </p:sp>
      <p:sp>
        <p:nvSpPr>
          <p:cNvPr id="102403" name="Rectangle 3">
            <a:extLst>
              <a:ext uri="{FF2B5EF4-FFF2-40B4-BE49-F238E27FC236}">
                <a16:creationId xmlns:a16="http://schemas.microsoft.com/office/drawing/2014/main" id="{DAA270F1-6B60-417C-97C0-D26B866AC8A6}"/>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en-GB" altLang="en-US" sz="2000"/>
          </a:p>
          <a:p>
            <a:pPr eaLnBrk="1" hangingPunct="1">
              <a:lnSpc>
                <a:spcPct val="80000"/>
              </a:lnSpc>
            </a:pPr>
            <a:r>
              <a:rPr lang="en-GB" altLang="en-US" sz="2000"/>
              <a:t>Body contact is obviously related to the idea of personal space.</a:t>
            </a:r>
          </a:p>
          <a:p>
            <a:pPr eaLnBrk="1" hangingPunct="1">
              <a:lnSpc>
                <a:spcPct val="80000"/>
              </a:lnSpc>
            </a:pPr>
            <a:r>
              <a:rPr lang="en-GB" altLang="en-US" sz="2000"/>
              <a:t> Body contact can be the most effective method of communicating sympathy or protection.</a:t>
            </a:r>
          </a:p>
          <a:p>
            <a:pPr eaLnBrk="1" hangingPunct="1">
              <a:lnSpc>
                <a:spcPct val="80000"/>
              </a:lnSpc>
            </a:pPr>
            <a:r>
              <a:rPr lang="en-GB" altLang="en-US" sz="2000"/>
              <a:t> Body contact can be classified as:</a:t>
            </a:r>
          </a:p>
          <a:p>
            <a:pPr eaLnBrk="1" hangingPunct="1">
              <a:lnSpc>
                <a:spcPct val="80000"/>
              </a:lnSpc>
              <a:buFont typeface="Wingdings" panose="05000000000000000000" pitchFamily="2" charset="2"/>
              <a:buNone/>
            </a:pPr>
            <a:endParaRPr lang="en-GB" altLang="en-US" sz="2000"/>
          </a:p>
          <a:p>
            <a:pPr eaLnBrk="1" hangingPunct="1">
              <a:lnSpc>
                <a:spcPct val="80000"/>
              </a:lnSpc>
            </a:pPr>
            <a:r>
              <a:rPr lang="en-GB" altLang="en-US" sz="2000"/>
              <a:t>affective  - Intimate contact kissing, touching</a:t>
            </a:r>
          </a:p>
          <a:p>
            <a:pPr eaLnBrk="1" hangingPunct="1">
              <a:lnSpc>
                <a:spcPct val="80000"/>
              </a:lnSpc>
            </a:pPr>
            <a:endParaRPr lang="en-GB" altLang="en-US" sz="2000"/>
          </a:p>
          <a:p>
            <a:pPr eaLnBrk="1" hangingPunct="1">
              <a:lnSpc>
                <a:spcPct val="80000"/>
              </a:lnSpc>
            </a:pPr>
            <a:r>
              <a:rPr lang="en-GB" altLang="en-US" sz="2000"/>
              <a:t>aggressive -  Kicking, slapping etc</a:t>
            </a:r>
          </a:p>
          <a:p>
            <a:pPr eaLnBrk="1" hangingPunct="1">
              <a:lnSpc>
                <a:spcPct val="80000"/>
              </a:lnSpc>
              <a:buFont typeface="Wingdings" panose="05000000000000000000" pitchFamily="2" charset="2"/>
              <a:buNone/>
            </a:pPr>
            <a:endParaRPr lang="en-GB" altLang="en-US" sz="2000"/>
          </a:p>
          <a:p>
            <a:pPr eaLnBrk="1" hangingPunct="1">
              <a:lnSpc>
                <a:spcPct val="80000"/>
              </a:lnSpc>
            </a:pPr>
            <a:r>
              <a:rPr lang="en-GB" altLang="en-US" sz="2000"/>
              <a:t>symbolic - Shaking hands, patting someone on the back,  laying hands on someone</a:t>
            </a:r>
          </a:p>
          <a:p>
            <a:pPr eaLnBrk="1" hangingPunct="1">
              <a:lnSpc>
                <a:spcPct val="80000"/>
              </a:lnSpc>
              <a:buFont typeface="Wingdings" panose="05000000000000000000" pitchFamily="2" charset="2"/>
              <a:buNone/>
            </a:pPr>
            <a:endParaRPr lang="en-US" altLang="en-US" sz="2000"/>
          </a:p>
        </p:txBody>
      </p:sp>
    </p:spTree>
  </p:cSld>
  <p:clrMapOvr>
    <a:masterClrMapping/>
  </p:clrMapOvr>
  <p:transition>
    <p:push dir="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4FAFB40F-71CC-4476-8E42-0F0B9D728BD6}"/>
              </a:ext>
            </a:extLst>
          </p:cNvPr>
          <p:cNvSpPr>
            <a:spLocks noGrp="1" noChangeArrowheads="1"/>
          </p:cNvSpPr>
          <p:nvPr>
            <p:ph type="title"/>
          </p:nvPr>
        </p:nvSpPr>
        <p:spPr>
          <a:xfrm>
            <a:off x="533400" y="1143000"/>
            <a:ext cx="7696200" cy="1143000"/>
          </a:xfrm>
        </p:spPr>
        <p:txBody>
          <a:bodyPr/>
          <a:lstStyle/>
          <a:p>
            <a:pPr eaLnBrk="1" hangingPunct="1"/>
            <a:br>
              <a:rPr lang="en-GB" altLang="en-US" sz="2900" b="1"/>
            </a:br>
            <a:br>
              <a:rPr lang="en-GB" altLang="en-US" sz="2900" b="1"/>
            </a:br>
            <a:br>
              <a:rPr lang="en-GB" altLang="en-US" sz="2900" b="1"/>
            </a:br>
            <a:br>
              <a:rPr lang="en-GB" altLang="en-US" sz="2900" b="1"/>
            </a:br>
            <a:r>
              <a:rPr lang="en-GB" altLang="en-US" sz="2900" b="1"/>
              <a:t> Advantages and disadvantages of principal communication media</a:t>
            </a:r>
            <a:endParaRPr lang="en-US" altLang="en-US" sz="2900" b="1"/>
          </a:p>
        </p:txBody>
      </p:sp>
      <p:sp>
        <p:nvSpPr>
          <p:cNvPr id="103427" name="Rectangle 3">
            <a:extLst>
              <a:ext uri="{FF2B5EF4-FFF2-40B4-BE49-F238E27FC236}">
                <a16:creationId xmlns:a16="http://schemas.microsoft.com/office/drawing/2014/main" id="{FE305567-B897-4FF9-99EC-699A92BF9C05}"/>
              </a:ext>
            </a:extLst>
          </p:cNvPr>
          <p:cNvSpPr>
            <a:spLocks noGrp="1" noChangeArrowheads="1"/>
          </p:cNvSpPr>
          <p:nvPr>
            <p:ph type="body" idx="1"/>
          </p:nvPr>
        </p:nvSpPr>
        <p:spPr>
          <a:xfrm>
            <a:off x="762000" y="1981200"/>
            <a:ext cx="7696200" cy="4038600"/>
          </a:xfrm>
        </p:spPr>
        <p:txBody>
          <a:bodyPr/>
          <a:lstStyle/>
          <a:p>
            <a:pPr eaLnBrk="1" hangingPunct="1">
              <a:lnSpc>
                <a:spcPct val="80000"/>
              </a:lnSpc>
              <a:buFont typeface="Wingdings" panose="05000000000000000000" pitchFamily="2" charset="2"/>
              <a:buNone/>
            </a:pPr>
            <a:endParaRPr lang="en-GB" altLang="en-US" sz="2000" b="1"/>
          </a:p>
          <a:p>
            <a:pPr eaLnBrk="1" hangingPunct="1">
              <a:lnSpc>
                <a:spcPct val="80000"/>
              </a:lnSpc>
              <a:buFont typeface="Wingdings" panose="05000000000000000000" pitchFamily="2" charset="2"/>
              <a:buNone/>
            </a:pPr>
            <a:r>
              <a:rPr lang="en-GB" altLang="en-US" sz="2000" b="1"/>
              <a:t>  Written communication </a:t>
            </a:r>
          </a:p>
          <a:p>
            <a:pPr eaLnBrk="1" hangingPunct="1">
              <a:lnSpc>
                <a:spcPct val="80000"/>
              </a:lnSpc>
            </a:pPr>
            <a:r>
              <a:rPr lang="en-GB" altLang="en-US" sz="2000"/>
              <a:t>Letter, memorandum, report, abstract, minutes,  articles, press releases etc</a:t>
            </a:r>
          </a:p>
          <a:p>
            <a:pPr eaLnBrk="1" hangingPunct="1">
              <a:lnSpc>
                <a:spcPct val="80000"/>
              </a:lnSpc>
              <a:buFont typeface="Wingdings" panose="05000000000000000000" pitchFamily="2" charset="2"/>
              <a:buNone/>
            </a:pPr>
            <a:endParaRPr lang="en-GB" altLang="en-US" sz="2000"/>
          </a:p>
          <a:p>
            <a:pPr eaLnBrk="1" hangingPunct="1">
              <a:lnSpc>
                <a:spcPct val="80000"/>
              </a:lnSpc>
            </a:pPr>
            <a:r>
              <a:rPr lang="en-GB" altLang="en-US" sz="2000"/>
              <a:t>Advantages</a:t>
            </a:r>
          </a:p>
          <a:p>
            <a:pPr eaLnBrk="1" hangingPunct="1">
              <a:lnSpc>
                <a:spcPct val="80000"/>
              </a:lnSpc>
            </a:pPr>
            <a:endParaRPr lang="en-GB" altLang="en-US" sz="2000"/>
          </a:p>
          <a:p>
            <a:pPr eaLnBrk="1" hangingPunct="1">
              <a:lnSpc>
                <a:spcPct val="80000"/>
              </a:lnSpc>
            </a:pPr>
            <a:r>
              <a:rPr lang="en-GB" altLang="en-US" sz="2000"/>
              <a:t>-Provide written record and evidence of dispatch and receipt;</a:t>
            </a:r>
          </a:p>
          <a:p>
            <a:pPr eaLnBrk="1" hangingPunct="1">
              <a:lnSpc>
                <a:spcPct val="80000"/>
              </a:lnSpc>
            </a:pPr>
            <a:r>
              <a:rPr lang="en-GB" altLang="en-US" sz="2000"/>
              <a:t>-Capable of relaying complex ideas;-</a:t>
            </a:r>
          </a:p>
          <a:p>
            <a:pPr eaLnBrk="1" hangingPunct="1">
              <a:lnSpc>
                <a:spcPct val="80000"/>
              </a:lnSpc>
            </a:pPr>
            <a:r>
              <a:rPr lang="en-GB" altLang="en-US" sz="2000"/>
              <a:t>Provides, analysis, evaluation, and summary;-</a:t>
            </a:r>
          </a:p>
          <a:p>
            <a:pPr eaLnBrk="1" hangingPunct="1">
              <a:lnSpc>
                <a:spcPct val="80000"/>
              </a:lnSpc>
            </a:pPr>
            <a:r>
              <a:rPr lang="en-GB" altLang="en-US" sz="2000"/>
              <a:t>Disseminates information to  dispersed  receivers;</a:t>
            </a:r>
          </a:p>
          <a:p>
            <a:pPr eaLnBrk="1" hangingPunct="1">
              <a:lnSpc>
                <a:spcPct val="80000"/>
              </a:lnSpc>
            </a:pPr>
            <a:r>
              <a:rPr lang="en-GB" altLang="en-US" sz="2000"/>
              <a:t>-Interprets and clarifies oral communications;-</a:t>
            </a:r>
          </a:p>
          <a:p>
            <a:pPr eaLnBrk="1" hangingPunct="1">
              <a:lnSpc>
                <a:spcPct val="80000"/>
              </a:lnSpc>
            </a:pPr>
            <a:r>
              <a:rPr lang="en-GB" altLang="en-US" sz="2000"/>
              <a:t> Forms the basis of contracts or agreements</a:t>
            </a:r>
          </a:p>
        </p:txBody>
      </p:sp>
    </p:spTree>
  </p:cSld>
  <p:clrMapOvr>
    <a:masterClrMapping/>
  </p:clrMapOvr>
  <p:transition>
    <p:push dir="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E44DC863-5EC9-4E52-9A0A-76EBA24E532F}"/>
              </a:ext>
            </a:extLst>
          </p:cNvPr>
          <p:cNvSpPr>
            <a:spLocks noGrp="1" noChangeArrowheads="1"/>
          </p:cNvSpPr>
          <p:nvPr>
            <p:ph type="title"/>
          </p:nvPr>
        </p:nvSpPr>
        <p:spPr/>
        <p:txBody>
          <a:bodyPr/>
          <a:lstStyle/>
          <a:p>
            <a:pPr eaLnBrk="1" hangingPunct="1"/>
            <a:endParaRPr lang="en-US" altLang="en-US"/>
          </a:p>
        </p:txBody>
      </p:sp>
      <p:sp>
        <p:nvSpPr>
          <p:cNvPr id="104451" name="Rectangle 3">
            <a:extLst>
              <a:ext uri="{FF2B5EF4-FFF2-40B4-BE49-F238E27FC236}">
                <a16:creationId xmlns:a16="http://schemas.microsoft.com/office/drawing/2014/main" id="{7DD33CAA-F799-4720-8D2F-49FCD60BE487}"/>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None/>
            </a:pPr>
            <a:r>
              <a:rPr lang="en-GB" altLang="en-US" sz="2200" b="1"/>
              <a:t>Disadvantages of written communication</a:t>
            </a:r>
          </a:p>
          <a:p>
            <a:pPr eaLnBrk="1" hangingPunct="1">
              <a:lnSpc>
                <a:spcPct val="90000"/>
              </a:lnSpc>
              <a:buFont typeface="Wingdings" panose="05000000000000000000" pitchFamily="2" charset="2"/>
              <a:buNone/>
            </a:pPr>
            <a:endParaRPr lang="en-GB" altLang="en-US" sz="2200" b="1"/>
          </a:p>
          <a:p>
            <a:pPr eaLnBrk="1" hangingPunct="1">
              <a:lnSpc>
                <a:spcPct val="90000"/>
              </a:lnSpc>
              <a:buFont typeface="Wingdings" panose="05000000000000000000" pitchFamily="2" charset="2"/>
              <a:buChar char="Ø"/>
            </a:pPr>
            <a:r>
              <a:rPr lang="en-GB" altLang="en-US" sz="2200" b="1"/>
              <a:t> can take time to produce;</a:t>
            </a:r>
          </a:p>
          <a:p>
            <a:pPr eaLnBrk="1" hangingPunct="1">
              <a:lnSpc>
                <a:spcPct val="90000"/>
              </a:lnSpc>
              <a:buFont typeface="Wingdings" panose="05000000000000000000" pitchFamily="2" charset="2"/>
              <a:buChar char="Ø"/>
            </a:pPr>
            <a:r>
              <a:rPr lang="en-GB" altLang="en-US" sz="2200" b="1"/>
              <a:t> can be expensive;</a:t>
            </a:r>
          </a:p>
          <a:p>
            <a:pPr eaLnBrk="1" hangingPunct="1">
              <a:lnSpc>
                <a:spcPct val="90000"/>
              </a:lnSpc>
              <a:buFont typeface="Wingdings" panose="05000000000000000000" pitchFamily="2" charset="2"/>
              <a:buChar char="Ø"/>
            </a:pPr>
            <a:r>
              <a:rPr lang="en-GB" altLang="en-US" sz="2200" b="1"/>
              <a:t> communication tends to be more formal and distant;-</a:t>
            </a:r>
          </a:p>
          <a:p>
            <a:pPr eaLnBrk="1" hangingPunct="1">
              <a:lnSpc>
                <a:spcPct val="90000"/>
              </a:lnSpc>
              <a:buFont typeface="Wingdings" panose="05000000000000000000" pitchFamily="2" charset="2"/>
              <a:buChar char="Ø"/>
            </a:pPr>
            <a:r>
              <a:rPr lang="en-GB" altLang="en-US" sz="2200" b="1"/>
              <a:t> can cause problems of interpretation;-</a:t>
            </a:r>
          </a:p>
          <a:p>
            <a:pPr eaLnBrk="1" hangingPunct="1">
              <a:lnSpc>
                <a:spcPct val="90000"/>
              </a:lnSpc>
              <a:buFont typeface="Wingdings" panose="05000000000000000000" pitchFamily="2" charset="2"/>
              <a:buChar char="Ø"/>
            </a:pPr>
            <a:r>
              <a:rPr lang="en-GB" altLang="en-US" sz="2200" b="1"/>
              <a:t> instant feedback is not possible;-</a:t>
            </a:r>
          </a:p>
          <a:p>
            <a:pPr eaLnBrk="1" hangingPunct="1">
              <a:lnSpc>
                <a:spcPct val="90000"/>
              </a:lnSpc>
              <a:buFont typeface="Wingdings" panose="05000000000000000000" pitchFamily="2" charset="2"/>
              <a:buChar char="Ø"/>
            </a:pPr>
            <a:r>
              <a:rPr lang="en-GB" altLang="en-US" sz="2200" b="1"/>
              <a:t> once dispatched, its difficult to modify the message;-</a:t>
            </a:r>
          </a:p>
          <a:p>
            <a:pPr eaLnBrk="1" hangingPunct="1">
              <a:lnSpc>
                <a:spcPct val="90000"/>
              </a:lnSpc>
              <a:buFont typeface="Wingdings" panose="05000000000000000000" pitchFamily="2" charset="2"/>
              <a:buChar char="Ø"/>
            </a:pPr>
            <a:r>
              <a:rPr lang="en-GB" altLang="en-US" sz="2200" b="1"/>
              <a:t> does not allow for exchange of opinion, views or attitudes except over a period of time.</a:t>
            </a:r>
            <a:endParaRPr lang="en-US" altLang="en-US" sz="2200" b="1"/>
          </a:p>
        </p:txBody>
      </p:sp>
    </p:spTree>
  </p:cSld>
  <p:clrMapOvr>
    <a:masterClrMapping/>
  </p:clrMapOvr>
  <p:transition>
    <p:push dir="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4C84A37B-79FD-4838-903E-22F87FDEF9B6}"/>
              </a:ext>
            </a:extLst>
          </p:cNvPr>
          <p:cNvSpPr>
            <a:spLocks noGrp="1" noChangeArrowheads="1"/>
          </p:cNvSpPr>
          <p:nvPr>
            <p:ph type="title"/>
          </p:nvPr>
        </p:nvSpPr>
        <p:spPr/>
        <p:txBody>
          <a:bodyPr/>
          <a:lstStyle/>
          <a:p>
            <a:pPr eaLnBrk="1" hangingPunct="1"/>
            <a:endParaRPr lang="en-US" altLang="en-US"/>
          </a:p>
        </p:txBody>
      </p:sp>
      <p:sp>
        <p:nvSpPr>
          <p:cNvPr id="105475" name="Rectangle 3">
            <a:extLst>
              <a:ext uri="{FF2B5EF4-FFF2-40B4-BE49-F238E27FC236}">
                <a16:creationId xmlns:a16="http://schemas.microsoft.com/office/drawing/2014/main" id="{A685DF38-BCA2-4F99-871F-E4E4537A0A7D}"/>
              </a:ext>
            </a:extLst>
          </p:cNvPr>
          <p:cNvSpPr>
            <a:spLocks noGrp="1" noChangeArrowheads="1"/>
          </p:cNvSpPr>
          <p:nvPr>
            <p:ph type="body" idx="1"/>
          </p:nvPr>
        </p:nvSpPr>
        <p:spPr/>
        <p:txBody>
          <a:bodyPr/>
          <a:lstStyle/>
          <a:p>
            <a:pPr eaLnBrk="1" hangingPunct="1">
              <a:lnSpc>
                <a:spcPct val="90000"/>
              </a:lnSpc>
            </a:pPr>
            <a:r>
              <a:rPr lang="en-GB" altLang="en-US" sz="2200" b="1"/>
              <a:t>Oral communication</a:t>
            </a:r>
          </a:p>
          <a:p>
            <a:pPr eaLnBrk="1" hangingPunct="1">
              <a:lnSpc>
                <a:spcPct val="90000"/>
              </a:lnSpc>
            </a:pPr>
            <a:r>
              <a:rPr lang="en-GB" altLang="en-US" sz="2200"/>
              <a:t>Fact-to-fact conversations, interviews, meetings, oral briefing, public address, oral presentations, telephone conversations, conferences, training sessions etc.-</a:t>
            </a:r>
          </a:p>
          <a:p>
            <a:pPr eaLnBrk="1" hangingPunct="1">
              <a:lnSpc>
                <a:spcPct val="90000"/>
              </a:lnSpc>
            </a:pPr>
            <a:r>
              <a:rPr lang="en-GB" altLang="en-US" sz="2200"/>
              <a:t>ADVANTAGES </a:t>
            </a:r>
          </a:p>
          <a:p>
            <a:pPr eaLnBrk="1" hangingPunct="1">
              <a:lnSpc>
                <a:spcPct val="90000"/>
              </a:lnSpc>
            </a:pPr>
            <a:r>
              <a:rPr lang="en-GB" altLang="en-US" sz="2200"/>
              <a:t>direct medium of communication;-</a:t>
            </a:r>
          </a:p>
          <a:p>
            <a:pPr eaLnBrk="1" hangingPunct="1">
              <a:lnSpc>
                <a:spcPct val="90000"/>
              </a:lnSpc>
            </a:pPr>
            <a:r>
              <a:rPr lang="en-GB" altLang="en-US" sz="2200"/>
              <a:t>advantage of physical proximity;-</a:t>
            </a:r>
          </a:p>
          <a:p>
            <a:pPr eaLnBrk="1" hangingPunct="1">
              <a:lnSpc>
                <a:spcPct val="90000"/>
              </a:lnSpc>
            </a:pPr>
            <a:r>
              <a:rPr lang="en-GB" altLang="en-US" sz="2200"/>
              <a:t>advantage of both sound and sight of sender and receiver;</a:t>
            </a:r>
          </a:p>
          <a:p>
            <a:pPr eaLnBrk="1" hangingPunct="1">
              <a:lnSpc>
                <a:spcPct val="90000"/>
              </a:lnSpc>
            </a:pPr>
            <a:r>
              <a:rPr lang="en-GB" altLang="en-US" sz="2200"/>
              <a:t>-allows for interchange of opinions views and attitudes;-</a:t>
            </a:r>
          </a:p>
          <a:p>
            <a:pPr eaLnBrk="1" hangingPunct="1">
              <a:lnSpc>
                <a:spcPct val="90000"/>
              </a:lnSpc>
            </a:pPr>
            <a:r>
              <a:rPr lang="en-GB" altLang="en-US" sz="2200"/>
              <a:t>instantaneous feedback;-easier to convince or persuade; </a:t>
            </a:r>
          </a:p>
        </p:txBody>
      </p:sp>
    </p:spTree>
  </p:cSld>
  <p:clrMapOvr>
    <a:masterClrMapping/>
  </p:clrMapOvr>
  <p:transition>
    <p:push dir="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1C459D71-C25F-44EC-A96C-795FAF7DE921}"/>
              </a:ext>
            </a:extLst>
          </p:cNvPr>
          <p:cNvSpPr>
            <a:spLocks noGrp="1" noChangeArrowheads="1"/>
          </p:cNvSpPr>
          <p:nvPr>
            <p:ph type="title"/>
          </p:nvPr>
        </p:nvSpPr>
        <p:spPr/>
        <p:txBody>
          <a:bodyPr/>
          <a:lstStyle/>
          <a:p>
            <a:pPr eaLnBrk="1" hangingPunct="1"/>
            <a:r>
              <a:rPr lang="en-US" altLang="en-US"/>
              <a:t>ADVANTAGES CONT..</a:t>
            </a:r>
          </a:p>
        </p:txBody>
      </p:sp>
      <p:sp>
        <p:nvSpPr>
          <p:cNvPr id="106499" name="Rectangle 3">
            <a:extLst>
              <a:ext uri="{FF2B5EF4-FFF2-40B4-BE49-F238E27FC236}">
                <a16:creationId xmlns:a16="http://schemas.microsoft.com/office/drawing/2014/main" id="{3419BADB-AF45-44CF-9C06-6618BD9A5DA0}"/>
              </a:ext>
            </a:extLst>
          </p:cNvPr>
          <p:cNvSpPr>
            <a:spLocks noGrp="1" noChangeArrowheads="1"/>
          </p:cNvSpPr>
          <p:nvPr>
            <p:ph type="body" idx="1"/>
          </p:nvPr>
        </p:nvSpPr>
        <p:spPr/>
        <p:txBody>
          <a:bodyPr/>
          <a:lstStyle/>
          <a:p>
            <a:pPr eaLnBrk="1" hangingPunct="1"/>
            <a:r>
              <a:rPr lang="en-GB" altLang="en-US" sz="2700"/>
              <a:t>-allows for contribution and participation from all present.</a:t>
            </a:r>
          </a:p>
          <a:p>
            <a:pPr eaLnBrk="1" hangingPunct="1"/>
            <a:r>
              <a:rPr lang="en-GB" altLang="en-US" sz="2700"/>
              <a:t>-more difficult to hold in fact-to-face opposition;-more difficult to control when a number of people of people take part;-lack of time to think;-quality of decision-making may be inferior;-often no written record of what has been said;-Sometimes disputes result over what was agreed.</a:t>
            </a:r>
            <a:endParaRPr lang="en-US" altLang="en-US" sz="2700"/>
          </a:p>
          <a:p>
            <a:pPr eaLnBrk="1" hangingPunct="1"/>
            <a:endParaRPr lang="en-US" altLang="en-US" sz="2700"/>
          </a:p>
        </p:txBody>
      </p:sp>
    </p:spTree>
  </p:cSld>
  <p:clrMapOvr>
    <a:masterClrMapping/>
  </p:clrMapOvr>
  <p:transition>
    <p:push dir="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07924966-02D5-467C-A631-A73BF3143296}"/>
              </a:ext>
            </a:extLst>
          </p:cNvPr>
          <p:cNvSpPr>
            <a:spLocks noGrp="1" noChangeArrowheads="1"/>
          </p:cNvSpPr>
          <p:nvPr>
            <p:ph type="title"/>
          </p:nvPr>
        </p:nvSpPr>
        <p:spPr/>
        <p:txBody>
          <a:bodyPr/>
          <a:lstStyle/>
          <a:p>
            <a:pPr eaLnBrk="1" hangingPunct="1"/>
            <a:endParaRPr lang="en-US" altLang="en-US"/>
          </a:p>
        </p:txBody>
      </p:sp>
      <p:sp>
        <p:nvSpPr>
          <p:cNvPr id="107523" name="Rectangle 3">
            <a:extLst>
              <a:ext uri="{FF2B5EF4-FFF2-40B4-BE49-F238E27FC236}">
                <a16:creationId xmlns:a16="http://schemas.microsoft.com/office/drawing/2014/main" id="{3F62D8BB-7406-40E8-831D-EF89CD3F81B6}"/>
              </a:ext>
            </a:extLst>
          </p:cNvPr>
          <p:cNvSpPr>
            <a:spLocks noGrp="1" noChangeArrowheads="1"/>
          </p:cNvSpPr>
          <p:nvPr>
            <p:ph type="body" idx="1"/>
          </p:nvPr>
        </p:nvSpPr>
        <p:spPr/>
        <p:txBody>
          <a:bodyPr/>
          <a:lstStyle/>
          <a:p>
            <a:pPr eaLnBrk="1" hangingPunct="1">
              <a:lnSpc>
                <a:spcPct val="80000"/>
              </a:lnSpc>
            </a:pPr>
            <a:endParaRPr lang="en-GB" altLang="en-US" sz="2700"/>
          </a:p>
          <a:p>
            <a:pPr eaLnBrk="1" hangingPunct="1">
              <a:lnSpc>
                <a:spcPct val="80000"/>
              </a:lnSpc>
            </a:pPr>
            <a:r>
              <a:rPr lang="en-GB" altLang="en-US" sz="2700"/>
              <a:t>DISADVANTAGES</a:t>
            </a:r>
          </a:p>
          <a:p>
            <a:pPr eaLnBrk="1" hangingPunct="1">
              <a:lnSpc>
                <a:spcPct val="80000"/>
              </a:lnSpc>
            </a:pPr>
            <a:r>
              <a:rPr lang="en-GB" altLang="en-US" sz="2700"/>
              <a:t>-more difficult to hold in fact-to-face opposition</a:t>
            </a:r>
          </a:p>
          <a:p>
            <a:pPr eaLnBrk="1" hangingPunct="1">
              <a:lnSpc>
                <a:spcPct val="80000"/>
              </a:lnSpc>
            </a:pPr>
            <a:r>
              <a:rPr lang="en-GB" altLang="en-US" sz="2700"/>
              <a:t>more difficult to control when a number of people of people take part;</a:t>
            </a:r>
          </a:p>
          <a:p>
            <a:pPr eaLnBrk="1" hangingPunct="1">
              <a:lnSpc>
                <a:spcPct val="80000"/>
              </a:lnSpc>
            </a:pPr>
            <a:r>
              <a:rPr lang="en-GB" altLang="en-US" sz="2700"/>
              <a:t>-lack of time to think;</a:t>
            </a:r>
          </a:p>
          <a:p>
            <a:pPr eaLnBrk="1" hangingPunct="1">
              <a:lnSpc>
                <a:spcPct val="80000"/>
              </a:lnSpc>
            </a:pPr>
            <a:r>
              <a:rPr lang="en-GB" altLang="en-US" sz="2700"/>
              <a:t>quality of decision-making may be inferior;</a:t>
            </a:r>
          </a:p>
          <a:p>
            <a:pPr eaLnBrk="1" hangingPunct="1">
              <a:lnSpc>
                <a:spcPct val="80000"/>
              </a:lnSpc>
            </a:pPr>
            <a:r>
              <a:rPr lang="en-GB" altLang="en-US" sz="2700"/>
              <a:t>-often no written record of what has been said;</a:t>
            </a:r>
          </a:p>
          <a:p>
            <a:pPr eaLnBrk="1" hangingPunct="1">
              <a:lnSpc>
                <a:spcPct val="80000"/>
              </a:lnSpc>
            </a:pPr>
            <a:r>
              <a:rPr lang="en-GB" altLang="en-US" sz="2700"/>
              <a:t>Sometimes disputes result over what was agreed.</a:t>
            </a:r>
            <a:endParaRPr lang="en-US" altLang="en-US" sz="2700"/>
          </a:p>
          <a:p>
            <a:pPr eaLnBrk="1" hangingPunct="1">
              <a:lnSpc>
                <a:spcPct val="80000"/>
              </a:lnSpc>
            </a:pPr>
            <a:endParaRPr lang="en-US" altLang="en-US" sz="2700"/>
          </a:p>
        </p:txBody>
      </p:sp>
    </p:spTree>
  </p:cSld>
  <p:clrMapOvr>
    <a:masterClrMapping/>
  </p:clrMapOvr>
  <p:transition>
    <p:push dir="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BC76B95-F896-4E66-A616-A2B005856501}"/>
              </a:ext>
            </a:extLst>
          </p:cNvPr>
          <p:cNvSpPr>
            <a:spLocks noGrp="1" noChangeArrowheads="1"/>
          </p:cNvSpPr>
          <p:nvPr>
            <p:ph type="title"/>
          </p:nvPr>
        </p:nvSpPr>
        <p:spPr/>
        <p:txBody>
          <a:bodyPr/>
          <a:lstStyle/>
          <a:p>
            <a:pPr eaLnBrk="1" hangingPunct="1"/>
            <a:endParaRPr lang="en-US" altLang="en-US"/>
          </a:p>
        </p:txBody>
      </p:sp>
      <p:sp>
        <p:nvSpPr>
          <p:cNvPr id="108547" name="Rectangle 3">
            <a:extLst>
              <a:ext uri="{FF2B5EF4-FFF2-40B4-BE49-F238E27FC236}">
                <a16:creationId xmlns:a16="http://schemas.microsoft.com/office/drawing/2014/main" id="{4EC2DFA8-EFBC-45DF-9911-9B1FBAACE3B9}"/>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en-GB" altLang="en-US" sz="2000"/>
              <a:t>VISUAL COMMUNICATION</a:t>
            </a:r>
          </a:p>
          <a:p>
            <a:pPr eaLnBrk="1" hangingPunct="1">
              <a:lnSpc>
                <a:spcPct val="80000"/>
              </a:lnSpc>
              <a:buFont typeface="Wingdings" panose="05000000000000000000" pitchFamily="2" charset="2"/>
              <a:buNone/>
            </a:pPr>
            <a:r>
              <a:rPr lang="en-GB" altLang="en-US" sz="2000"/>
              <a:t>E.g</a:t>
            </a:r>
          </a:p>
          <a:p>
            <a:pPr eaLnBrk="1" hangingPunct="1">
              <a:lnSpc>
                <a:spcPct val="80000"/>
              </a:lnSpc>
              <a:buFont typeface="Wingdings" panose="05000000000000000000" pitchFamily="2" charset="2"/>
              <a:buNone/>
            </a:pPr>
            <a:r>
              <a:rPr lang="en-GB" altLang="en-US" sz="2000"/>
              <a:t> diagrams, charts, tables, graphs, photographs, film slides, video tapes, models, etc.</a:t>
            </a:r>
          </a:p>
          <a:p>
            <a:pPr eaLnBrk="1" hangingPunct="1">
              <a:lnSpc>
                <a:spcPct val="80000"/>
              </a:lnSpc>
              <a:buFont typeface="Wingdings" panose="05000000000000000000" pitchFamily="2" charset="2"/>
              <a:buNone/>
            </a:pPr>
            <a:endParaRPr lang="en-GB" altLang="en-US" sz="2000"/>
          </a:p>
          <a:p>
            <a:pPr eaLnBrk="1" hangingPunct="1">
              <a:lnSpc>
                <a:spcPct val="80000"/>
              </a:lnSpc>
            </a:pPr>
            <a:r>
              <a:rPr lang="en-GB" altLang="en-US" sz="2000"/>
              <a:t>ADVANTAGES</a:t>
            </a:r>
          </a:p>
          <a:p>
            <a:pPr eaLnBrk="1" hangingPunct="1">
              <a:lnSpc>
                <a:spcPct val="80000"/>
              </a:lnSpc>
            </a:pPr>
            <a:r>
              <a:rPr lang="en-GB" altLang="en-US" sz="2000"/>
              <a:t>-reinforces oral communication;</a:t>
            </a:r>
          </a:p>
          <a:p>
            <a:pPr eaLnBrk="1" hangingPunct="1">
              <a:lnSpc>
                <a:spcPct val="80000"/>
              </a:lnSpc>
            </a:pPr>
            <a:r>
              <a:rPr lang="en-GB" altLang="en-US" sz="2000"/>
              <a:t>-provides additional visual stimulus;</a:t>
            </a:r>
          </a:p>
          <a:p>
            <a:pPr eaLnBrk="1" hangingPunct="1">
              <a:lnSpc>
                <a:spcPct val="80000"/>
              </a:lnSpc>
            </a:pPr>
            <a:r>
              <a:rPr lang="en-GB" altLang="en-US" sz="2000"/>
              <a:t>-simplifies written or spoken word;</a:t>
            </a:r>
          </a:p>
          <a:p>
            <a:pPr eaLnBrk="1" hangingPunct="1">
              <a:lnSpc>
                <a:spcPct val="80000"/>
              </a:lnSpc>
            </a:pPr>
            <a:r>
              <a:rPr lang="en-GB" altLang="en-US" sz="2000"/>
              <a:t>-quantifies or provides ideas in number form;</a:t>
            </a:r>
          </a:p>
          <a:p>
            <a:pPr eaLnBrk="1" hangingPunct="1">
              <a:lnSpc>
                <a:spcPct val="80000"/>
              </a:lnSpc>
            </a:pPr>
            <a:r>
              <a:rPr lang="en-GB" altLang="en-US" sz="2000"/>
              <a:t>-provides simulations of situations;-</a:t>
            </a:r>
          </a:p>
          <a:p>
            <a:pPr eaLnBrk="1" hangingPunct="1">
              <a:lnSpc>
                <a:spcPct val="80000"/>
              </a:lnSpc>
            </a:pPr>
            <a:r>
              <a:rPr lang="en-GB" altLang="en-US" sz="2000"/>
              <a:t>illustrates techniques and procedures;-</a:t>
            </a:r>
          </a:p>
          <a:p>
            <a:pPr eaLnBrk="1" hangingPunct="1">
              <a:lnSpc>
                <a:spcPct val="80000"/>
              </a:lnSpc>
            </a:pPr>
            <a:r>
              <a:rPr lang="en-GB" altLang="en-US" sz="2000"/>
              <a:t> provides visual records-</a:t>
            </a:r>
          </a:p>
        </p:txBody>
      </p:sp>
    </p:spTree>
  </p:cSld>
  <p:clrMapOvr>
    <a:masterClrMapping/>
  </p:clrMapOvr>
  <p:transition>
    <p:push dir="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9501A8E2-DA42-460E-9408-E3B0F2605A27}"/>
              </a:ext>
            </a:extLst>
          </p:cNvPr>
          <p:cNvSpPr>
            <a:spLocks noGrp="1" noChangeArrowheads="1"/>
          </p:cNvSpPr>
          <p:nvPr>
            <p:ph type="title"/>
          </p:nvPr>
        </p:nvSpPr>
        <p:spPr/>
        <p:txBody>
          <a:bodyPr/>
          <a:lstStyle/>
          <a:p>
            <a:pPr eaLnBrk="1" hangingPunct="1"/>
            <a:endParaRPr lang="en-US" altLang="en-US"/>
          </a:p>
        </p:txBody>
      </p:sp>
      <p:sp>
        <p:nvSpPr>
          <p:cNvPr id="109571" name="Rectangle 3">
            <a:extLst>
              <a:ext uri="{FF2B5EF4-FFF2-40B4-BE49-F238E27FC236}">
                <a16:creationId xmlns:a16="http://schemas.microsoft.com/office/drawing/2014/main" id="{3D78259F-D7DF-4418-AB57-CEC25A2B3CA1}"/>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None/>
            </a:pPr>
            <a:r>
              <a:rPr lang="en-GB" altLang="en-US" sz="2700"/>
              <a:t>DISADVANTAGES</a:t>
            </a:r>
          </a:p>
          <a:p>
            <a:pPr eaLnBrk="1" hangingPunct="1">
              <a:lnSpc>
                <a:spcPct val="90000"/>
              </a:lnSpc>
            </a:pPr>
            <a:r>
              <a:rPr lang="en-GB" altLang="en-US" sz="2700"/>
              <a:t>may be difficult to interpret without reinforcements from written or spoken word;</a:t>
            </a:r>
          </a:p>
          <a:p>
            <a:pPr eaLnBrk="1" hangingPunct="1">
              <a:lnSpc>
                <a:spcPct val="90000"/>
              </a:lnSpc>
            </a:pPr>
            <a:r>
              <a:rPr lang="en-GB" altLang="en-US" sz="2700"/>
              <a:t>requires additional skills of comprehension and interpretation;</a:t>
            </a:r>
          </a:p>
          <a:p>
            <a:pPr eaLnBrk="1" hangingPunct="1">
              <a:lnSpc>
                <a:spcPct val="90000"/>
              </a:lnSpc>
            </a:pPr>
            <a:r>
              <a:rPr lang="en-GB" altLang="en-US" sz="2700"/>
              <a:t>can be costly in terms of time to produce;</a:t>
            </a:r>
          </a:p>
          <a:p>
            <a:pPr eaLnBrk="1" hangingPunct="1">
              <a:lnSpc>
                <a:spcPct val="90000"/>
              </a:lnSpc>
            </a:pPr>
            <a:r>
              <a:rPr lang="en-GB" altLang="en-US" sz="2700"/>
              <a:t>may be costly to disseminate or distribute;-storage may be more expensive;</a:t>
            </a:r>
          </a:p>
          <a:p>
            <a:pPr eaLnBrk="1" hangingPunct="1">
              <a:lnSpc>
                <a:spcPct val="90000"/>
              </a:lnSpc>
            </a:pPr>
            <a:r>
              <a:rPr lang="en-GB" altLang="en-US" sz="2700"/>
              <a:t>does not always allow time for evaluation</a:t>
            </a:r>
            <a:endParaRPr lang="en-US" altLang="en-US" sz="2700"/>
          </a:p>
          <a:p>
            <a:pPr eaLnBrk="1" hangingPunct="1">
              <a:lnSpc>
                <a:spcPct val="90000"/>
              </a:lnSpc>
            </a:pPr>
            <a:endParaRPr lang="en-US" altLang="en-US" sz="2700"/>
          </a:p>
        </p:txBody>
      </p:sp>
    </p:spTree>
  </p:cSld>
  <p:clrMapOvr>
    <a:masterClrMapping/>
  </p:clrMapOvr>
  <p:transition>
    <p:push dir="r"/>
  </p:transition>
</p:sld>
</file>

<file path=ppt/theme/theme1.xml><?xml version="1.0" encoding="utf-8"?>
<a:theme xmlns:a="http://schemas.openxmlformats.org/drawingml/2006/main" name="Studio">
  <a:themeElements>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fontScheme name="Studio">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clrMap bg1="lt1" tx1="dk1" bg2="lt2" tx2="dk2" accent1="accent1" accent2="accent2" accent3="accent3" accent4="accent4" accent5="accent5" accent6="accent6" hlink="hlink" folHlink="folHlink"/>
    </a:extraClrScheme>
    <a:extraClrScheme>
      <a:clrScheme name="Studio 2">
        <a:dk1>
          <a:srgbClr val="000000"/>
        </a:dk1>
        <a:lt1>
          <a:srgbClr val="FFFFFF"/>
        </a:lt1>
        <a:dk2>
          <a:srgbClr val="3732A0"/>
        </a:dk2>
        <a:lt2>
          <a:srgbClr val="666699"/>
        </a:lt2>
        <a:accent1>
          <a:srgbClr val="CCCCFF"/>
        </a:accent1>
        <a:accent2>
          <a:srgbClr val="009999"/>
        </a:accent2>
        <a:accent3>
          <a:srgbClr val="FFFFFF"/>
        </a:accent3>
        <a:accent4>
          <a:srgbClr val="000000"/>
        </a:accent4>
        <a:accent5>
          <a:srgbClr val="E2E2FF"/>
        </a:accent5>
        <a:accent6>
          <a:srgbClr val="008A8A"/>
        </a:accent6>
        <a:hlink>
          <a:srgbClr val="3366CC"/>
        </a:hlink>
        <a:folHlink>
          <a:srgbClr val="9094B8"/>
        </a:folHlink>
      </a:clrScheme>
      <a:clrMap bg1="lt1" tx1="dk1" bg2="lt2" tx2="dk2" accent1="accent1" accent2="accent2" accent3="accent3" accent4="accent4" accent5="accent5" accent6="accent6" hlink="hlink" folHlink="folHlink"/>
    </a:extraClrScheme>
    <a:extraClrScheme>
      <a:clrScheme name="Studio 3">
        <a:dk1>
          <a:srgbClr val="000000"/>
        </a:dk1>
        <a:lt1>
          <a:srgbClr val="FFFFFF"/>
        </a:lt1>
        <a:dk2>
          <a:srgbClr val="CD0505"/>
        </a:dk2>
        <a:lt2>
          <a:srgbClr val="5F5F5F"/>
        </a:lt2>
        <a:accent1>
          <a:srgbClr val="D2D5DE"/>
        </a:accent1>
        <a:accent2>
          <a:srgbClr val="D55757"/>
        </a:accent2>
        <a:accent3>
          <a:srgbClr val="FFFFFF"/>
        </a:accent3>
        <a:accent4>
          <a:srgbClr val="000000"/>
        </a:accent4>
        <a:accent5>
          <a:srgbClr val="E5E7EC"/>
        </a:accent5>
        <a:accent6>
          <a:srgbClr val="C14E4E"/>
        </a:accent6>
        <a:hlink>
          <a:srgbClr val="F42D1E"/>
        </a:hlink>
        <a:folHlink>
          <a:srgbClr val="7C849E"/>
        </a:folHlink>
      </a:clrScheme>
      <a:clrMap bg1="lt1" tx1="dk1" bg2="lt2" tx2="dk2" accent1="accent1" accent2="accent2" accent3="accent3" accent4="accent4" accent5="accent5" accent6="accent6" hlink="hlink" folHlink="folHlink"/>
    </a:extraClrScheme>
    <a:extraClrScheme>
      <a:clrScheme name="Studio 4">
        <a:dk1>
          <a:srgbClr val="000000"/>
        </a:dk1>
        <a:lt1>
          <a:srgbClr val="FFFFFF"/>
        </a:lt1>
        <a:dk2>
          <a:srgbClr val="551A07"/>
        </a:dk2>
        <a:lt2>
          <a:srgbClr val="CC3300"/>
        </a:lt2>
        <a:accent1>
          <a:srgbClr val="F4B400"/>
        </a:accent1>
        <a:accent2>
          <a:srgbClr val="993300"/>
        </a:accent2>
        <a:accent3>
          <a:srgbClr val="FFFFFF"/>
        </a:accent3>
        <a:accent4>
          <a:srgbClr val="000000"/>
        </a:accent4>
        <a:accent5>
          <a:srgbClr val="F8D6AA"/>
        </a:accent5>
        <a:accent6>
          <a:srgbClr val="8A2D00"/>
        </a:accent6>
        <a:hlink>
          <a:srgbClr val="FF3300"/>
        </a:hlink>
        <a:folHlink>
          <a:srgbClr val="666699"/>
        </a:folHlink>
      </a:clrScheme>
      <a:clrMap bg1="lt1" tx1="dk1" bg2="lt2" tx2="dk2" accent1="accent1" accent2="accent2" accent3="accent3" accent4="accent4" accent5="accent5" accent6="accent6" hlink="hlink" folHlink="folHlink"/>
    </a:extraClrScheme>
    <a:extraClrScheme>
      <a:clrScheme name="Studio 5">
        <a:dk1>
          <a:srgbClr val="000000"/>
        </a:dk1>
        <a:lt1>
          <a:srgbClr val="FFFFFF"/>
        </a:lt1>
        <a:dk2>
          <a:srgbClr val="FF0000"/>
        </a:dk2>
        <a:lt2>
          <a:srgbClr val="FFCC00"/>
        </a:lt2>
        <a:accent1>
          <a:srgbClr val="66CCFF"/>
        </a:accent1>
        <a:accent2>
          <a:srgbClr val="009900"/>
        </a:accent2>
        <a:accent3>
          <a:srgbClr val="FFFFFF"/>
        </a:accent3>
        <a:accent4>
          <a:srgbClr val="000000"/>
        </a:accent4>
        <a:accent5>
          <a:srgbClr val="B8E2FF"/>
        </a:accent5>
        <a:accent6>
          <a:srgbClr val="008A00"/>
        </a:accent6>
        <a:hlink>
          <a:srgbClr val="FF3300"/>
        </a:hlink>
        <a:folHlink>
          <a:srgbClr val="6600FF"/>
        </a:folHlink>
      </a:clrScheme>
      <a:clrMap bg1="lt1" tx1="dk1" bg2="lt2" tx2="dk2" accent1="accent1" accent2="accent2" accent3="accent3" accent4="accent4" accent5="accent5" accent6="accent6" hlink="hlink" folHlink="folHlink"/>
    </a:extraClrScheme>
    <a:extraClrScheme>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clrMap bg1="dk2" tx1="lt1" bg2="dk1" tx2="lt2" accent1="accent1" accent2="accent2" accent3="accent3" accent4="accent4" accent5="accent5" accent6="accent6" hlink="hlink" folHlink="folHlink"/>
    </a:extraClrScheme>
    <a:extraClrScheme>
      <a:clrScheme name="Studio 7">
        <a:dk1>
          <a:srgbClr val="766997"/>
        </a:dk1>
        <a:lt1>
          <a:srgbClr val="FFFFFF"/>
        </a:lt1>
        <a:dk2>
          <a:srgbClr val="530901"/>
        </a:dk2>
        <a:lt2>
          <a:srgbClr val="FFFFFF"/>
        </a:lt2>
        <a:accent1>
          <a:srgbClr val="FF3300"/>
        </a:accent1>
        <a:accent2>
          <a:srgbClr val="CC6600"/>
        </a:accent2>
        <a:accent3>
          <a:srgbClr val="B3AAAA"/>
        </a:accent3>
        <a:accent4>
          <a:srgbClr val="DADADA"/>
        </a:accent4>
        <a:accent5>
          <a:srgbClr val="FFADAA"/>
        </a:accent5>
        <a:accent6>
          <a:srgbClr val="B95C00"/>
        </a:accent6>
        <a:hlink>
          <a:srgbClr val="FF9900"/>
        </a:hlink>
        <a:folHlink>
          <a:srgbClr val="993300"/>
        </a:folHlink>
      </a:clrScheme>
      <a:clrMap bg1="dk2" tx1="lt1" bg2="dk1" tx2="lt2" accent1="accent1" accent2="accent2" accent3="accent3" accent4="accent4" accent5="accent5" accent6="accent6" hlink="hlink" folHlink="folHlink"/>
    </a:extraClrScheme>
    <a:extraClrScheme>
      <a:clrScheme name="Studio 8">
        <a:dk1>
          <a:srgbClr val="666699"/>
        </a:dk1>
        <a:lt1>
          <a:srgbClr val="FFFFFF"/>
        </a:lt1>
        <a:dk2>
          <a:srgbClr val="4C004C"/>
        </a:dk2>
        <a:lt2>
          <a:srgbClr val="FFFFFF"/>
        </a:lt2>
        <a:accent1>
          <a:srgbClr val="0099CC"/>
        </a:accent1>
        <a:accent2>
          <a:srgbClr val="993366"/>
        </a:accent2>
        <a:accent3>
          <a:srgbClr val="B2AAB2"/>
        </a:accent3>
        <a:accent4>
          <a:srgbClr val="DADADA"/>
        </a:accent4>
        <a:accent5>
          <a:srgbClr val="AACAE2"/>
        </a:accent5>
        <a:accent6>
          <a:srgbClr val="8A2D5C"/>
        </a:accent6>
        <a:hlink>
          <a:srgbClr val="99CC00"/>
        </a:hlink>
        <a:folHlink>
          <a:srgbClr val="006699"/>
        </a:folHlink>
      </a:clrScheme>
      <a:clrMap bg1="dk2" tx1="lt1" bg2="dk1" tx2="lt2" accent1="accent1" accent2="accent2" accent3="accent3" accent4="accent4" accent5="accent5" accent6="accent6" hlink="hlink" folHlink="folHlink"/>
    </a:extraClrScheme>
    <a:extraClrScheme>
      <a:clrScheme name="Studio 9">
        <a:dk1>
          <a:srgbClr val="565682"/>
        </a:dk1>
        <a:lt1>
          <a:srgbClr val="FFFFFF"/>
        </a:lt1>
        <a:dk2>
          <a:srgbClr val="1E1551"/>
        </a:dk2>
        <a:lt2>
          <a:srgbClr val="CCFFFF"/>
        </a:lt2>
        <a:accent1>
          <a:srgbClr val="33CCCC"/>
        </a:accent1>
        <a:accent2>
          <a:srgbClr val="009999"/>
        </a:accent2>
        <a:accent3>
          <a:srgbClr val="ABAAB3"/>
        </a:accent3>
        <a:accent4>
          <a:srgbClr val="DADADA"/>
        </a:accent4>
        <a:accent5>
          <a:srgbClr val="ADE2E2"/>
        </a:accent5>
        <a:accent6>
          <a:srgbClr val="008A8A"/>
        </a:accent6>
        <a:hlink>
          <a:srgbClr val="FF9900"/>
        </a:hlink>
        <a:folHlink>
          <a:srgbClr val="005986"/>
        </a:folHlink>
      </a:clrScheme>
      <a:clrMap bg1="dk2" tx1="lt1" bg2="dk1" tx2="lt2" accent1="accent1" accent2="accent2" accent3="accent3" accent4="accent4" accent5="accent5" accent6="accent6" hlink="hlink" folHlink="folHlink"/>
    </a:extraClrScheme>
    <a:extraClrScheme>
      <a:clrScheme name="Studio 10">
        <a:dk1>
          <a:srgbClr val="CCCC99"/>
        </a:dk1>
        <a:lt1>
          <a:srgbClr val="FFFFFF"/>
        </a:lt1>
        <a:dk2>
          <a:srgbClr val="2E5D5C"/>
        </a:dk2>
        <a:lt2>
          <a:srgbClr val="FFFFFF"/>
        </a:lt2>
        <a:accent1>
          <a:srgbClr val="0099CC"/>
        </a:accent1>
        <a:accent2>
          <a:srgbClr val="D6E0E0"/>
        </a:accent2>
        <a:accent3>
          <a:srgbClr val="ADB6B5"/>
        </a:accent3>
        <a:accent4>
          <a:srgbClr val="DADADA"/>
        </a:accent4>
        <a:accent5>
          <a:srgbClr val="AACAE2"/>
        </a:accent5>
        <a:accent6>
          <a:srgbClr val="C2CBCB"/>
        </a:accent6>
        <a:hlink>
          <a:srgbClr val="CCCC99"/>
        </a:hlink>
        <a:folHlink>
          <a:srgbClr val="428A8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Studio</Template>
  <TotalTime>8373</TotalTime>
  <Words>5984</Words>
  <Application>Microsoft Office PowerPoint</Application>
  <PresentationFormat>On-screen Show (4:3)</PresentationFormat>
  <Paragraphs>754</Paragraphs>
  <Slides>105</Slides>
  <Notes>2</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Studio</vt:lpstr>
      <vt:lpstr>IMPORTANCE OF COMMUNICATION</vt:lpstr>
      <vt:lpstr>PowerPoint Presentation</vt:lpstr>
      <vt:lpstr>EFFECTIVE COMMUNICATION</vt:lpstr>
      <vt:lpstr>DEFINITION OF COMMUNICATION</vt:lpstr>
      <vt:lpstr>FOR COMMUNICATION TO TAKE PLACE THERE HAS TO BE;</vt:lpstr>
      <vt:lpstr>Cont…..</vt:lpstr>
      <vt:lpstr>WHAT WE NEED TO SHARE INFORMATION</vt:lpstr>
      <vt:lpstr>ELEMENTS OF COMMUNICATION</vt:lpstr>
      <vt:lpstr>Cont..`</vt:lpstr>
      <vt:lpstr>THE COMMUNICATION PROCESS</vt:lpstr>
      <vt:lpstr>Conts…</vt:lpstr>
      <vt:lpstr>THE COMMUNICATION PROCESS</vt:lpstr>
      <vt:lpstr>PowerPoint Presentation</vt:lpstr>
      <vt:lpstr>STAGES IN THE COMMUNICATION PROCESS</vt:lpstr>
      <vt:lpstr>Stages cont…</vt:lpstr>
      <vt:lpstr>PowerPoint Presentation</vt:lpstr>
      <vt:lpstr>Cont…</vt:lpstr>
      <vt:lpstr>Cont…</vt:lpstr>
      <vt:lpstr>FACTORS TO CONSIDER IN SELECTING A CHANNEL</vt:lpstr>
      <vt:lpstr>Factors cont….</vt:lpstr>
      <vt:lpstr>Factors cont….</vt:lpstr>
      <vt:lpstr>PowerPoint Presentation</vt:lpstr>
      <vt:lpstr>Stages cont…</vt:lpstr>
      <vt:lpstr>Stages cont…</vt:lpstr>
      <vt:lpstr>PowerPoint Presentation</vt:lpstr>
      <vt:lpstr>Feedback cont….</vt:lpstr>
      <vt:lpstr>Feedback cont….</vt:lpstr>
      <vt:lpstr>Feedback cont…</vt:lpstr>
      <vt:lpstr>Essentials of communication</vt:lpstr>
      <vt:lpstr>Essentials cont… </vt:lpstr>
      <vt:lpstr>ESSENTIALS CONT..</vt:lpstr>
      <vt:lpstr>Essentials cont..</vt:lpstr>
      <vt:lpstr>ESSENTIALS CONT..</vt:lpstr>
      <vt:lpstr>ESSENTIALS CONT..</vt:lpstr>
      <vt:lpstr>BARRIERS TO EFFECTIVE COMMUNICATION</vt:lpstr>
      <vt:lpstr>Barriers caused by the Sender</vt:lpstr>
      <vt:lpstr>Barriers….</vt:lpstr>
      <vt:lpstr>BARRIERS…</vt:lpstr>
      <vt:lpstr>BARRIERS…</vt:lpstr>
      <vt:lpstr>PowerPoint Presentation</vt:lpstr>
      <vt:lpstr>Barriers…</vt:lpstr>
      <vt:lpstr> Barriers caused by the Receiver</vt:lpstr>
      <vt:lpstr>Barriers caused by receiver</vt:lpstr>
      <vt:lpstr>Barriers caused by receiver</vt:lpstr>
      <vt:lpstr>Barriers caused by external factors </vt:lpstr>
      <vt:lpstr>Barriers caused by external factors</vt:lpstr>
      <vt:lpstr>Barriers caused by external factors</vt:lpstr>
      <vt:lpstr>PowerPoint Presentation</vt:lpstr>
      <vt:lpstr>PRINCIPLES OF COMMUNICATION</vt:lpstr>
      <vt:lpstr>PowerPoint Presentation</vt:lpstr>
      <vt:lpstr>PowerPoint Presentation</vt:lpstr>
      <vt:lpstr>PowerPoint Presentation</vt:lpstr>
      <vt:lpstr>PowerPoint Presentation</vt:lpstr>
      <vt:lpstr>PRINCIPLES OF EFFECTIVE COMMUNICATION</vt:lpstr>
      <vt:lpstr>Principles cont….</vt:lpstr>
      <vt:lpstr>PowerPoint Presentation</vt:lpstr>
      <vt:lpstr>PowerPoint Presentation</vt:lpstr>
      <vt:lpstr>PowerPoint Presentation</vt:lpstr>
      <vt:lpstr>Principles cont..</vt:lpstr>
      <vt:lpstr>CHANNELS OF COMMUNICATION</vt:lpstr>
      <vt:lpstr>Informal comm…</vt:lpstr>
      <vt:lpstr>informal comm….</vt:lpstr>
      <vt:lpstr>Formal Communication Channels</vt:lpstr>
      <vt:lpstr>Formal communication cont…</vt:lpstr>
      <vt:lpstr>Formal communication channels</vt:lpstr>
      <vt:lpstr>Formal communication channels</vt:lpstr>
      <vt:lpstr>  </vt:lpstr>
      <vt:lpstr>FORMS OF COMMUNICATION</vt:lpstr>
      <vt:lpstr>VERBAL COMMUNICATION </vt:lpstr>
      <vt:lpstr>Oral Communication</vt:lpstr>
      <vt:lpstr> Oral communication situations include;</vt:lpstr>
      <vt:lpstr>Basic oral communication skills</vt:lpstr>
      <vt:lpstr>Basic oral comm skills</vt:lpstr>
      <vt:lpstr>Basic oral com skills</vt:lpstr>
      <vt:lpstr>Basic oral comm skills</vt:lpstr>
      <vt:lpstr>PowerPoint Presentation</vt:lpstr>
      <vt:lpstr>PowerPoint Presentation</vt:lpstr>
      <vt:lpstr>ORAL COMMUNICATION SKILLS INCLUDE</vt:lpstr>
      <vt:lpstr>What does it mean to really listen? </vt:lpstr>
      <vt:lpstr>PowerPoint Presentation</vt:lpstr>
      <vt:lpstr>PowerPoint Presentation</vt:lpstr>
      <vt:lpstr>Tips for being  a good listener</vt:lpstr>
      <vt:lpstr>PowerPoint Presentation</vt:lpstr>
      <vt:lpstr>PowerPoint Presentation</vt:lpstr>
      <vt:lpstr>NON VERBAL COMMUNICATION</vt:lpstr>
      <vt:lpstr>Non-Verbal Cues</vt:lpstr>
      <vt:lpstr>Gestures </vt:lpstr>
      <vt:lpstr>PowerPoint Presentation</vt:lpstr>
      <vt:lpstr>Facial Expression</vt:lpstr>
      <vt:lpstr>PowerPoint Presentation</vt:lpstr>
      <vt:lpstr>PowerPoint Presentation</vt:lpstr>
      <vt:lpstr>POSTURE</vt:lpstr>
      <vt:lpstr>PowerPoint Presentation</vt:lpstr>
      <vt:lpstr>Appearance</vt:lpstr>
      <vt:lpstr>Eye contact and eye movements</vt:lpstr>
      <vt:lpstr>PowerPoint Presentation</vt:lpstr>
      <vt:lpstr>Distance and space</vt:lpstr>
      <vt:lpstr>Body contact</vt:lpstr>
      <vt:lpstr>     Advantages and disadvantages of principal communication media</vt:lpstr>
      <vt:lpstr>PowerPoint Presentation</vt:lpstr>
      <vt:lpstr>PowerPoint Presentation</vt:lpstr>
      <vt:lpstr>ADVANTAGES CONT..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communication</dc:title>
  <dc:creator>ict</dc:creator>
  <cp:lastModifiedBy>254722240627</cp:lastModifiedBy>
  <cp:revision>144</cp:revision>
  <dcterms:created xsi:type="dcterms:W3CDTF">2011-06-06T15:24:57Z</dcterms:created>
  <dcterms:modified xsi:type="dcterms:W3CDTF">2021-03-03T19:35:07Z</dcterms:modified>
</cp:coreProperties>
</file>