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93" r:id="rId2"/>
    <p:sldId id="294" r:id="rId3"/>
    <p:sldId id="295" r:id="rId4"/>
    <p:sldId id="296" r:id="rId5"/>
    <p:sldId id="327" r:id="rId6"/>
    <p:sldId id="332" r:id="rId7"/>
    <p:sldId id="269" r:id="rId8"/>
    <p:sldId id="359" r:id="rId9"/>
    <p:sldId id="326" r:id="rId10"/>
    <p:sldId id="361" r:id="rId11"/>
    <p:sldId id="362" r:id="rId12"/>
    <p:sldId id="365" r:id="rId13"/>
    <p:sldId id="363" r:id="rId14"/>
    <p:sldId id="366" r:id="rId15"/>
    <p:sldId id="364" r:id="rId16"/>
    <p:sldId id="333" r:id="rId17"/>
    <p:sldId id="342" r:id="rId18"/>
    <p:sldId id="344" r:id="rId19"/>
    <p:sldId id="346" r:id="rId20"/>
    <p:sldId id="349" r:id="rId21"/>
    <p:sldId id="348" r:id="rId22"/>
    <p:sldId id="358" r:id="rId23"/>
    <p:sldId id="278" r:id="rId24"/>
    <p:sldId id="279" r:id="rId25"/>
    <p:sldId id="280" r:id="rId26"/>
    <p:sldId id="309" r:id="rId27"/>
    <p:sldId id="310" r:id="rId28"/>
    <p:sldId id="311" r:id="rId29"/>
    <p:sldId id="312" r:id="rId30"/>
    <p:sldId id="313" r:id="rId31"/>
    <p:sldId id="314" r:id="rId32"/>
    <p:sldId id="337" r:id="rId33"/>
    <p:sldId id="315" r:id="rId34"/>
    <p:sldId id="316" r:id="rId35"/>
    <p:sldId id="317" r:id="rId36"/>
    <p:sldId id="318" r:id="rId37"/>
    <p:sldId id="319" r:id="rId38"/>
    <p:sldId id="320" r:id="rId39"/>
    <p:sldId id="321" r:id="rId40"/>
    <p:sldId id="322" r:id="rId41"/>
    <p:sldId id="345" r:id="rId42"/>
    <p:sldId id="298" r:id="rId43"/>
    <p:sldId id="36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146" autoAdjust="0"/>
    <p:restoredTop sz="94660"/>
  </p:normalViewPr>
  <p:slideViewPr>
    <p:cSldViewPr snapToGrid="0">
      <p:cViewPr varScale="1">
        <p:scale>
          <a:sx n="50" d="100"/>
          <a:sy n="50" d="100"/>
        </p:scale>
        <p:origin x="-408"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3220F7-E76C-4344-80B7-560938F58E3D}" type="datetimeFigureOut">
              <a:rPr lang="en-GB" smtClean="0"/>
              <a:t>17/02/2020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5002E0-2995-47C2-B328-E3DE88BCD7FB}" type="slidenum">
              <a:rPr lang="en-GB" smtClean="0"/>
              <a:t>‹#›</a:t>
            </a:fld>
            <a:endParaRPr lang="en-GB"/>
          </a:p>
        </p:txBody>
      </p:sp>
    </p:spTree>
    <p:extLst>
      <p:ext uri="{BB962C8B-B14F-4D97-AF65-F5344CB8AC3E}">
        <p14:creationId xmlns:p14="http://schemas.microsoft.com/office/powerpoint/2010/main" val="801059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4047B52D-20B7-47CE-906B-44D7FCB8CE34}" type="slidenum">
              <a:rPr lang="en-GB" smtClean="0">
                <a:solidFill>
                  <a:prstClr val="black"/>
                </a:solidFill>
              </a:rPr>
              <a:pPr/>
              <a:t>4</a:t>
            </a:fld>
            <a:endParaRPr lang="en-GB" dirty="0">
              <a:solidFill>
                <a:prstClr val="black"/>
              </a:solidFill>
            </a:endParaRPr>
          </a:p>
        </p:txBody>
      </p:sp>
    </p:spTree>
    <p:extLst>
      <p:ext uri="{BB962C8B-B14F-4D97-AF65-F5344CB8AC3E}">
        <p14:creationId xmlns:p14="http://schemas.microsoft.com/office/powerpoint/2010/main" val="1524043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A6C93A7-EFAD-4BF7-BDDB-BB1809DC7D92}" type="datetimeFigureOut">
              <a:rPr lang="en-GB" smtClean="0"/>
              <a:t>17/02/2020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04C39-B279-4ACA-8AB0-73B17D09D3DD}" type="slidenum">
              <a:rPr lang="en-GB" smtClean="0"/>
              <a:t>‹#›</a:t>
            </a:fld>
            <a:endParaRPr lang="en-GB"/>
          </a:p>
        </p:txBody>
      </p:sp>
    </p:spTree>
    <p:extLst>
      <p:ext uri="{BB962C8B-B14F-4D97-AF65-F5344CB8AC3E}">
        <p14:creationId xmlns:p14="http://schemas.microsoft.com/office/powerpoint/2010/main" val="3969263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A6C93A7-EFAD-4BF7-BDDB-BB1809DC7D92}" type="datetimeFigureOut">
              <a:rPr lang="en-GB" smtClean="0"/>
              <a:t>17/02/2020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04C39-B279-4ACA-8AB0-73B17D09D3DD}" type="slidenum">
              <a:rPr lang="en-GB" smtClean="0"/>
              <a:t>‹#›</a:t>
            </a:fld>
            <a:endParaRPr lang="en-GB"/>
          </a:p>
        </p:txBody>
      </p:sp>
    </p:spTree>
    <p:extLst>
      <p:ext uri="{BB962C8B-B14F-4D97-AF65-F5344CB8AC3E}">
        <p14:creationId xmlns:p14="http://schemas.microsoft.com/office/powerpoint/2010/main" val="2428485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6C93A7-EFAD-4BF7-BDDB-BB1809DC7D92}" type="datetimeFigureOut">
              <a:rPr lang="en-GB" smtClean="0"/>
              <a:t>17/02/2020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04C39-B279-4ACA-8AB0-73B17D09D3DD}" type="slidenum">
              <a:rPr lang="en-GB" smtClean="0"/>
              <a:t>‹#›</a:t>
            </a:fld>
            <a:endParaRPr lang="en-GB"/>
          </a:p>
        </p:txBody>
      </p:sp>
    </p:spTree>
    <p:extLst>
      <p:ext uri="{BB962C8B-B14F-4D97-AF65-F5344CB8AC3E}">
        <p14:creationId xmlns:p14="http://schemas.microsoft.com/office/powerpoint/2010/main" val="167720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A6C93A7-EFAD-4BF7-BDDB-BB1809DC7D92}" type="datetimeFigureOut">
              <a:rPr lang="en-GB" smtClean="0"/>
              <a:t>17/02/2020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CE04C39-B279-4ACA-8AB0-73B17D09D3DD}" type="slidenum">
              <a:rPr lang="en-GB" smtClean="0"/>
              <a:t>‹#›</a:t>
            </a:fld>
            <a:endParaRPr lang="en-GB"/>
          </a:p>
        </p:txBody>
      </p:sp>
    </p:spTree>
    <p:extLst>
      <p:ext uri="{BB962C8B-B14F-4D97-AF65-F5344CB8AC3E}">
        <p14:creationId xmlns:p14="http://schemas.microsoft.com/office/powerpoint/2010/main" val="3919078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A6C93A7-EFAD-4BF7-BDDB-BB1809DC7D92}" type="datetimeFigureOut">
              <a:rPr lang="en-GB" smtClean="0"/>
              <a:t>17/02/2020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CE04C39-B279-4ACA-8AB0-73B17D09D3DD}" type="slidenum">
              <a:rPr lang="en-GB" smtClean="0"/>
              <a:t>‹#›</a:t>
            </a:fld>
            <a:endParaRPr lang="en-GB"/>
          </a:p>
        </p:txBody>
      </p:sp>
    </p:spTree>
    <p:extLst>
      <p:ext uri="{BB962C8B-B14F-4D97-AF65-F5344CB8AC3E}">
        <p14:creationId xmlns:p14="http://schemas.microsoft.com/office/powerpoint/2010/main" val="424198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A6C93A7-EFAD-4BF7-BDDB-BB1809DC7D92}" type="datetimeFigureOut">
              <a:rPr lang="en-GB" smtClean="0"/>
              <a:t>17/02/2020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CE04C39-B279-4ACA-8AB0-73B17D09D3DD}" type="slidenum">
              <a:rPr lang="en-GB" smtClean="0"/>
              <a:t>‹#›</a:t>
            </a:fld>
            <a:endParaRPr lang="en-GB"/>
          </a:p>
        </p:txBody>
      </p:sp>
    </p:spTree>
    <p:extLst>
      <p:ext uri="{BB962C8B-B14F-4D97-AF65-F5344CB8AC3E}">
        <p14:creationId xmlns:p14="http://schemas.microsoft.com/office/powerpoint/2010/main" val="2767469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6C93A7-EFAD-4BF7-BDDB-BB1809DC7D92}" type="datetimeFigureOut">
              <a:rPr lang="en-GB" smtClean="0"/>
              <a:t>17/02/2020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CE04C39-B279-4ACA-8AB0-73B17D09D3DD}" type="slidenum">
              <a:rPr lang="en-GB" smtClean="0"/>
              <a:t>‹#›</a:t>
            </a:fld>
            <a:endParaRPr lang="en-GB"/>
          </a:p>
        </p:txBody>
      </p:sp>
    </p:spTree>
    <p:extLst>
      <p:ext uri="{BB962C8B-B14F-4D97-AF65-F5344CB8AC3E}">
        <p14:creationId xmlns:p14="http://schemas.microsoft.com/office/powerpoint/2010/main" val="3636987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6C93A7-EFAD-4BF7-BDDB-BB1809DC7D92}" type="datetimeFigureOut">
              <a:rPr lang="en-GB" smtClean="0"/>
              <a:t>17/02/2020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CE04C39-B279-4ACA-8AB0-73B17D09D3DD}" type="slidenum">
              <a:rPr lang="en-GB" smtClean="0"/>
              <a:t>‹#›</a:t>
            </a:fld>
            <a:endParaRPr lang="en-GB"/>
          </a:p>
        </p:txBody>
      </p:sp>
    </p:spTree>
    <p:extLst>
      <p:ext uri="{BB962C8B-B14F-4D97-AF65-F5344CB8AC3E}">
        <p14:creationId xmlns:p14="http://schemas.microsoft.com/office/powerpoint/2010/main" val="3226326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6C93A7-EFAD-4BF7-BDDB-BB1809DC7D92}" type="datetimeFigureOut">
              <a:rPr lang="en-GB" smtClean="0"/>
              <a:t>17/02/2020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CE04C39-B279-4ACA-8AB0-73B17D09D3DD}" type="slidenum">
              <a:rPr lang="en-GB" smtClean="0"/>
              <a:t>‹#›</a:t>
            </a:fld>
            <a:endParaRPr lang="en-GB"/>
          </a:p>
        </p:txBody>
      </p:sp>
    </p:spTree>
    <p:extLst>
      <p:ext uri="{BB962C8B-B14F-4D97-AF65-F5344CB8AC3E}">
        <p14:creationId xmlns:p14="http://schemas.microsoft.com/office/powerpoint/2010/main" val="145202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A6C93A7-EFAD-4BF7-BDDB-BB1809DC7D92}" type="datetimeFigureOut">
              <a:rPr lang="en-GB" smtClean="0"/>
              <a:t>17/02/2020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04C39-B279-4ACA-8AB0-73B17D09D3DD}" type="slidenum">
              <a:rPr lang="en-GB" smtClean="0"/>
              <a:t>‹#›</a:t>
            </a:fld>
            <a:endParaRPr lang="en-GB"/>
          </a:p>
        </p:txBody>
      </p:sp>
    </p:spTree>
    <p:extLst>
      <p:ext uri="{BB962C8B-B14F-4D97-AF65-F5344CB8AC3E}">
        <p14:creationId xmlns:p14="http://schemas.microsoft.com/office/powerpoint/2010/main" val="4004251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A6C93A7-EFAD-4BF7-BDDB-BB1809DC7D92}" type="datetimeFigureOut">
              <a:rPr lang="en-GB" smtClean="0"/>
              <a:t>17/02/2020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E04C39-B279-4ACA-8AB0-73B17D09D3DD}" type="slidenum">
              <a:rPr lang="en-GB" smtClean="0"/>
              <a:t>‹#›</a:t>
            </a:fld>
            <a:endParaRPr lang="en-GB"/>
          </a:p>
        </p:txBody>
      </p:sp>
    </p:spTree>
    <p:extLst>
      <p:ext uri="{BB962C8B-B14F-4D97-AF65-F5344CB8AC3E}">
        <p14:creationId xmlns:p14="http://schemas.microsoft.com/office/powerpoint/2010/main" val="1431896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6C93A7-EFAD-4BF7-BDDB-BB1809DC7D92}" type="datetimeFigureOut">
              <a:rPr lang="en-GB" smtClean="0"/>
              <a:t>17/02/2020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E04C39-B279-4ACA-8AB0-73B17D09D3DD}" type="slidenum">
              <a:rPr lang="en-GB" smtClean="0"/>
              <a:t>‹#›</a:t>
            </a:fld>
            <a:endParaRPr lang="en-GB"/>
          </a:p>
        </p:txBody>
      </p:sp>
    </p:spTree>
    <p:extLst>
      <p:ext uri="{BB962C8B-B14F-4D97-AF65-F5344CB8AC3E}">
        <p14:creationId xmlns:p14="http://schemas.microsoft.com/office/powerpoint/2010/main" val="7107768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61109" y="602673"/>
            <a:ext cx="11076709" cy="5237017"/>
          </a:xfrm>
        </p:spPr>
        <p:txBody>
          <a:bodyPr>
            <a:normAutofit/>
          </a:bodyPr>
          <a:lstStyle/>
          <a:p>
            <a:endParaRPr lang="en-US" dirty="0" smtClean="0"/>
          </a:p>
          <a:p>
            <a:r>
              <a:rPr lang="en-GB" sz="2800" b="1" dirty="0" smtClean="0">
                <a:latin typeface="Tahoma" panose="020B0604030504040204" pitchFamily="34" charset="0"/>
                <a:ea typeface="Tahoma" panose="020B0604030504040204" pitchFamily="34" charset="0"/>
                <a:cs typeface="Tahoma" panose="020B0604030504040204" pitchFamily="34" charset="0"/>
              </a:rPr>
              <a:t>TERRORISM</a:t>
            </a:r>
            <a:endParaRPr lang="en-US" sz="2800" b="1" dirty="0" smtClean="0">
              <a:latin typeface="Tahoma" panose="020B0604030504040204" pitchFamily="34" charset="0"/>
              <a:ea typeface="Tahoma" panose="020B0604030504040204" pitchFamily="34" charset="0"/>
              <a:cs typeface="Tahoma" panose="020B0604030504040204" pitchFamily="34" charset="0"/>
            </a:endParaRPr>
          </a:p>
          <a:p>
            <a:r>
              <a:rPr lang="en-GB" sz="2800" b="1" dirty="0" err="1" smtClean="0">
                <a:solidFill>
                  <a:srgbClr val="00B0F0"/>
                </a:solidFill>
                <a:latin typeface="Tahoma" panose="020B0604030504040204" pitchFamily="34" charset="0"/>
                <a:ea typeface="Tahoma" panose="020B0604030504040204" pitchFamily="34" charset="0"/>
                <a:cs typeface="Tahoma" panose="020B0604030504040204" pitchFamily="34" charset="0"/>
              </a:rPr>
              <a:t>Ongoing</a:t>
            </a:r>
            <a:r>
              <a:rPr lang="en-GB" sz="28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 </a:t>
            </a:r>
            <a:r>
              <a:rPr lang="en-GB" sz="2800" b="1" dirty="0" err="1" smtClean="0">
                <a:solidFill>
                  <a:srgbClr val="00B0F0"/>
                </a:solidFill>
                <a:latin typeface="Tahoma" panose="020B0604030504040204" pitchFamily="34" charset="0"/>
                <a:ea typeface="Tahoma" panose="020B0604030504040204" pitchFamily="34" charset="0"/>
                <a:cs typeface="Tahoma" panose="020B0604030504040204" pitchFamily="34" charset="0"/>
              </a:rPr>
              <a:t>ph</a:t>
            </a:r>
            <a:r>
              <a:rPr lang="en-GB" sz="28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 Regina </a:t>
            </a:r>
            <a:r>
              <a:rPr lang="en-GB" sz="2800" b="1" dirty="0" err="1" smtClean="0">
                <a:solidFill>
                  <a:srgbClr val="00B0F0"/>
                </a:solidFill>
                <a:latin typeface="Tahoma" panose="020B0604030504040204" pitchFamily="34" charset="0"/>
                <a:ea typeface="Tahoma" panose="020B0604030504040204" pitchFamily="34" charset="0"/>
                <a:cs typeface="Tahoma" panose="020B0604030504040204" pitchFamily="34" charset="0"/>
              </a:rPr>
              <a:t>kamande</a:t>
            </a:r>
            <a:endParaRPr lang="en-US" sz="2800"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848036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199" y="166256"/>
            <a:ext cx="11362765" cy="6274886"/>
          </a:xfrm>
        </p:spPr>
        <p:txBody>
          <a:bodyPr>
            <a:normAutofit fontScale="62500" lnSpcReduction="20000"/>
          </a:bodyPr>
          <a:lstStyle/>
          <a:p>
            <a:pPr algn="l">
              <a:lnSpc>
                <a:spcPct val="150000"/>
              </a:lnSpc>
            </a:pPr>
            <a:r>
              <a:rPr lang="en-US" sz="34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References</a:t>
            </a:r>
          </a:p>
          <a:p>
            <a:pPr algn="l">
              <a:lnSpc>
                <a:spcPct val="150000"/>
              </a:lnSpc>
            </a:pPr>
            <a:r>
              <a:rPr lang="en-US" sz="3400" b="1" dirty="0" smtClean="0">
                <a:latin typeface="Tahoma" pitchFamily="34" charset="0"/>
                <a:ea typeface="Tahoma" pitchFamily="34" charset="0"/>
                <a:cs typeface="Tahoma" pitchFamily="34" charset="0"/>
              </a:rPr>
              <a:t>Dershowitz</a:t>
            </a:r>
            <a:r>
              <a:rPr lang="en-US" sz="3400" b="1" dirty="0">
                <a:latin typeface="Tahoma" pitchFamily="34" charset="0"/>
                <a:ea typeface="Tahoma" pitchFamily="34" charset="0"/>
                <a:cs typeface="Tahoma" pitchFamily="34" charset="0"/>
              </a:rPr>
              <a:t>, </a:t>
            </a:r>
            <a:r>
              <a:rPr lang="en-US" sz="3400" b="1" dirty="0" smtClean="0">
                <a:latin typeface="Tahoma" pitchFamily="34" charset="0"/>
                <a:ea typeface="Tahoma" pitchFamily="34" charset="0"/>
                <a:cs typeface="Tahoma" pitchFamily="34" charset="0"/>
              </a:rPr>
              <a:t>A.M. (</a:t>
            </a:r>
            <a:r>
              <a:rPr lang="en-US" sz="3400" b="1" dirty="0">
                <a:latin typeface="Tahoma" pitchFamily="34" charset="0"/>
                <a:ea typeface="Tahoma" pitchFamily="34" charset="0"/>
                <a:cs typeface="Tahoma" pitchFamily="34" charset="0"/>
              </a:rPr>
              <a:t>2002)- Why Terrorism Works </a:t>
            </a:r>
          </a:p>
          <a:p>
            <a:pPr algn="l"/>
            <a:r>
              <a:rPr lang="en-GB" sz="3400" b="1" dirty="0" err="1">
                <a:latin typeface="Tahoma" panose="020B0604030504040204" pitchFamily="34" charset="0"/>
                <a:ea typeface="Tahoma" panose="020B0604030504040204" pitchFamily="34" charset="0"/>
                <a:cs typeface="Tahoma" panose="020B0604030504040204" pitchFamily="34" charset="0"/>
              </a:rPr>
              <a:t>Gastrow</a:t>
            </a:r>
            <a:r>
              <a:rPr lang="en-GB" sz="3400" b="1" dirty="0">
                <a:latin typeface="Tahoma" panose="020B0604030504040204" pitchFamily="34" charset="0"/>
                <a:ea typeface="Tahoma" panose="020B0604030504040204" pitchFamily="34" charset="0"/>
                <a:cs typeface="Tahoma" panose="020B0604030504040204" pitchFamily="34" charset="0"/>
              </a:rPr>
              <a:t>, </a:t>
            </a:r>
            <a:r>
              <a:rPr lang="en-GB" sz="3400" b="1" dirty="0" smtClean="0">
                <a:latin typeface="Tahoma" panose="020B0604030504040204" pitchFamily="34" charset="0"/>
                <a:ea typeface="Tahoma" panose="020B0604030504040204" pitchFamily="34" charset="0"/>
                <a:cs typeface="Tahoma" panose="020B0604030504040204" pitchFamily="34" charset="0"/>
              </a:rPr>
              <a:t>Peter, </a:t>
            </a:r>
            <a:r>
              <a:rPr lang="en-GB" sz="3400" b="1" dirty="0">
                <a:latin typeface="Tahoma" panose="020B0604030504040204" pitchFamily="34" charset="0"/>
                <a:ea typeface="Tahoma" panose="020B0604030504040204" pitchFamily="34" charset="0"/>
                <a:cs typeface="Tahoma" panose="020B0604030504040204" pitchFamily="34" charset="0"/>
              </a:rPr>
              <a:t>(2011) - Termites at Work: Transnational Organized Crime and</a:t>
            </a:r>
          </a:p>
          <a:p>
            <a:pPr algn="l"/>
            <a:r>
              <a:rPr lang="en-GB" sz="3400" b="1" dirty="0">
                <a:latin typeface="Tahoma" panose="020B0604030504040204" pitchFamily="34" charset="0"/>
                <a:ea typeface="Tahoma" panose="020B0604030504040204" pitchFamily="34" charset="0"/>
                <a:cs typeface="Tahoma" panose="020B0604030504040204" pitchFamily="34" charset="0"/>
              </a:rPr>
              <a:t>State Erosion in Kenya. </a:t>
            </a:r>
            <a:r>
              <a:rPr lang="pt-BR" sz="3400" b="1" dirty="0">
                <a:latin typeface="Tahoma" panose="020B0604030504040204" pitchFamily="34" charset="0"/>
                <a:ea typeface="Tahoma" panose="020B0604030504040204" pitchFamily="34" charset="0"/>
                <a:cs typeface="Tahoma" panose="020B0604030504040204" pitchFamily="34" charset="0"/>
              </a:rPr>
              <a:t>I N T E R N AT I O N A L P E AC E I N S T I T U T E</a:t>
            </a:r>
          </a:p>
          <a:p>
            <a:pPr algn="l">
              <a:lnSpc>
                <a:spcPct val="150000"/>
              </a:lnSpc>
            </a:pPr>
            <a:r>
              <a:rPr lang="en-US" sz="3400" b="1" dirty="0" smtClean="0">
                <a:latin typeface="Tahoma" pitchFamily="34" charset="0"/>
                <a:ea typeface="Tahoma" pitchFamily="34" charset="0"/>
                <a:cs typeface="Tahoma" pitchFamily="34" charset="0"/>
              </a:rPr>
              <a:t>Gus Martin, (2008). Essentials of Terrorism: Concepts and </a:t>
            </a:r>
            <a:r>
              <a:rPr lang="en-US" sz="3400" b="1" dirty="0" err="1" smtClean="0">
                <a:latin typeface="Tahoma" pitchFamily="34" charset="0"/>
                <a:ea typeface="Tahoma" pitchFamily="34" charset="0"/>
                <a:cs typeface="Tahoma" pitchFamily="34" charset="0"/>
              </a:rPr>
              <a:t>Contraversies</a:t>
            </a:r>
            <a:endParaRPr lang="en-US" sz="3400" b="1" dirty="0" smtClean="0">
              <a:latin typeface="Tahoma" pitchFamily="34" charset="0"/>
              <a:ea typeface="Tahoma" pitchFamily="34" charset="0"/>
              <a:cs typeface="Tahoma" pitchFamily="34" charset="0"/>
            </a:endParaRPr>
          </a:p>
          <a:p>
            <a:pPr algn="l">
              <a:lnSpc>
                <a:spcPct val="150000"/>
              </a:lnSpc>
            </a:pPr>
            <a:r>
              <a:rPr lang="en-US" sz="3400" b="1" dirty="0" smtClean="0">
                <a:latin typeface="Tahoma" pitchFamily="34" charset="0"/>
                <a:ea typeface="Tahoma" pitchFamily="34" charset="0"/>
                <a:cs typeface="Tahoma" pitchFamily="34" charset="0"/>
              </a:rPr>
              <a:t> Gupta</a:t>
            </a:r>
            <a:r>
              <a:rPr lang="en-US" sz="3400" b="1" dirty="0">
                <a:latin typeface="Tahoma" pitchFamily="34" charset="0"/>
                <a:ea typeface="Tahoma" pitchFamily="34" charset="0"/>
                <a:cs typeface="Tahoma" pitchFamily="34" charset="0"/>
              </a:rPr>
              <a:t>, D.K (2008) Understanding Terrorism and 	Political Violence</a:t>
            </a:r>
          </a:p>
          <a:p>
            <a:pPr algn="l">
              <a:lnSpc>
                <a:spcPct val="150000"/>
              </a:lnSpc>
            </a:pPr>
            <a:r>
              <a:rPr lang="en-US" sz="3400" b="1" dirty="0" err="1">
                <a:latin typeface="Tahoma" pitchFamily="34" charset="0"/>
                <a:ea typeface="Tahoma" pitchFamily="34" charset="0"/>
                <a:cs typeface="Tahoma" pitchFamily="34" charset="0"/>
              </a:rPr>
              <a:t>Lacqueur</a:t>
            </a:r>
            <a:r>
              <a:rPr lang="en-US" sz="3400" b="1" dirty="0">
                <a:latin typeface="Tahoma" pitchFamily="34" charset="0"/>
                <a:ea typeface="Tahoma" pitchFamily="34" charset="0"/>
                <a:cs typeface="Tahoma" pitchFamily="34" charset="0"/>
              </a:rPr>
              <a:t>, W (1999)- The New Terrorism</a:t>
            </a:r>
          </a:p>
          <a:p>
            <a:pPr algn="l">
              <a:lnSpc>
                <a:spcPct val="150000"/>
              </a:lnSpc>
            </a:pPr>
            <a:r>
              <a:rPr lang="en-US" sz="3400" b="1" dirty="0">
                <a:latin typeface="Tahoma" pitchFamily="34" charset="0"/>
                <a:ea typeface="Tahoma" pitchFamily="34" charset="0"/>
                <a:cs typeface="Tahoma" pitchFamily="34" charset="0"/>
              </a:rPr>
              <a:t>Lutz, J.M &amp; B. Lutz (2008) Global Terrorism</a:t>
            </a:r>
          </a:p>
          <a:p>
            <a:pPr algn="l">
              <a:lnSpc>
                <a:spcPct val="150000"/>
              </a:lnSpc>
            </a:pPr>
            <a:r>
              <a:rPr lang="en-US" sz="3400" b="1" dirty="0" err="1">
                <a:latin typeface="Tahoma" pitchFamily="34" charset="0"/>
                <a:ea typeface="Tahoma" pitchFamily="34" charset="0"/>
                <a:cs typeface="Tahoma" pitchFamily="34" charset="0"/>
              </a:rPr>
              <a:t>Kilcullen</a:t>
            </a:r>
            <a:r>
              <a:rPr lang="en-US" sz="3400" b="1" dirty="0">
                <a:latin typeface="Tahoma" pitchFamily="34" charset="0"/>
                <a:ea typeface="Tahoma" pitchFamily="34" charset="0"/>
                <a:cs typeface="Tahoma" pitchFamily="34" charset="0"/>
              </a:rPr>
              <a:t>, D (2005) “Countering Global Insurgency” in The 	Journal of Strategic Studies, </a:t>
            </a:r>
            <a:r>
              <a:rPr lang="en-US" sz="3400" b="1" dirty="0" err="1">
                <a:latin typeface="Tahoma" pitchFamily="34" charset="0"/>
                <a:ea typeface="Tahoma" pitchFamily="34" charset="0"/>
                <a:cs typeface="Tahoma" pitchFamily="34" charset="0"/>
              </a:rPr>
              <a:t>Vol</a:t>
            </a:r>
            <a:r>
              <a:rPr lang="en-US" sz="3400" b="1" dirty="0">
                <a:latin typeface="Tahoma" pitchFamily="34" charset="0"/>
                <a:ea typeface="Tahoma" pitchFamily="34" charset="0"/>
                <a:cs typeface="Tahoma" pitchFamily="34" charset="0"/>
              </a:rPr>
              <a:t> 28 No. </a:t>
            </a:r>
            <a:r>
              <a:rPr lang="en-US" sz="3400" b="1" dirty="0" smtClean="0">
                <a:latin typeface="Tahoma" pitchFamily="34" charset="0"/>
                <a:ea typeface="Tahoma" pitchFamily="34" charset="0"/>
                <a:cs typeface="Tahoma" pitchFamily="34" charset="0"/>
              </a:rPr>
              <a:t>4</a:t>
            </a:r>
          </a:p>
          <a:p>
            <a:pPr algn="l">
              <a:lnSpc>
                <a:spcPct val="150000"/>
              </a:lnSpc>
            </a:pPr>
            <a:r>
              <a:rPr lang="en-US" sz="3400" b="1" dirty="0" err="1" smtClean="0">
                <a:latin typeface="Tahoma" pitchFamily="34" charset="0"/>
                <a:ea typeface="Tahoma" pitchFamily="34" charset="0"/>
                <a:cs typeface="Tahoma" pitchFamily="34" charset="0"/>
              </a:rPr>
              <a:t>Shephard</a:t>
            </a:r>
            <a:r>
              <a:rPr lang="en-US" sz="3400" b="1" dirty="0">
                <a:latin typeface="Tahoma" pitchFamily="34" charset="0"/>
                <a:ea typeface="Tahoma" pitchFamily="34" charset="0"/>
                <a:cs typeface="Tahoma" pitchFamily="34" charset="0"/>
              </a:rPr>
              <a:t>, B (2009) The Psychology of Strategic </a:t>
            </a:r>
            <a:r>
              <a:rPr lang="en-US" sz="3400" b="1" dirty="0" smtClean="0">
                <a:latin typeface="Tahoma" pitchFamily="34" charset="0"/>
                <a:ea typeface="Tahoma" pitchFamily="34" charset="0"/>
                <a:cs typeface="Tahoma" pitchFamily="34" charset="0"/>
              </a:rPr>
              <a:t>Terrorism </a:t>
            </a:r>
          </a:p>
          <a:p>
            <a:pPr algn="l">
              <a:lnSpc>
                <a:spcPct val="150000"/>
              </a:lnSpc>
            </a:pPr>
            <a:endParaRPr lang="en-US" i="1" dirty="0">
              <a:solidFill>
                <a:srgbClr val="FFFF00"/>
              </a:solidFill>
              <a:latin typeface="Tahoma" pitchFamily="34" charset="0"/>
              <a:ea typeface="Tahoma" pitchFamily="34" charset="0"/>
              <a:cs typeface="Tahoma" pitchFamily="34" charset="0"/>
            </a:endParaRPr>
          </a:p>
          <a:p>
            <a:pPr algn="l">
              <a:lnSpc>
                <a:spcPct val="80000"/>
              </a:lnSpc>
              <a:defRPr/>
            </a:pPr>
            <a:endParaRPr lang="en-US" i="1"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192314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heckerboard(across)">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heckerboard(across)">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checkerboard(across)">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checkerboard(across)">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49865" y="1111624"/>
            <a:ext cx="10197353" cy="5562600"/>
          </a:xfrm>
        </p:spPr>
        <p:txBody>
          <a:bodyPr>
            <a:normAutofit/>
          </a:bodyPr>
          <a:lstStyle/>
          <a:p>
            <a:pPr algn="l"/>
            <a:r>
              <a:rPr lang="en-GB" sz="2800" b="1" dirty="0">
                <a:solidFill>
                  <a:srgbClr val="00B0F0"/>
                </a:solidFill>
                <a:latin typeface="Tahoma" panose="020B0604030504040204" pitchFamily="34" charset="0"/>
                <a:ea typeface="Tahoma" panose="020B0604030504040204" pitchFamily="34" charset="0"/>
                <a:cs typeface="Tahoma" panose="020B0604030504040204" pitchFamily="34" charset="0"/>
              </a:rPr>
              <a:t>SCOPE</a:t>
            </a:r>
            <a:endParaRPr lang="en-GB" sz="2800" dirty="0" smtClean="0">
              <a:solidFill>
                <a:srgbClr val="00B0F0"/>
              </a:solidFill>
              <a:latin typeface="Tahoma" pitchFamily="34" charset="0"/>
              <a:ea typeface="Tahoma" pitchFamily="34" charset="0"/>
              <a:cs typeface="Tahoma" pitchFamily="34" charset="0"/>
            </a:endParaRPr>
          </a:p>
          <a:p>
            <a:pPr algn="l">
              <a:lnSpc>
                <a:spcPct val="90000"/>
              </a:lnSpc>
              <a:buFont typeface="Arial" pitchFamily="34" charset="0"/>
              <a:buChar char="•"/>
            </a:pPr>
            <a:r>
              <a:rPr lang="en-GB" sz="2800" b="1" dirty="0" smtClean="0">
                <a:latin typeface="Tahoma" pitchFamily="34" charset="0"/>
                <a:ea typeface="Tahoma" pitchFamily="34" charset="0"/>
                <a:cs typeface="Tahoma" pitchFamily="34" charset="0"/>
              </a:rPr>
              <a:t>Introduction</a:t>
            </a:r>
          </a:p>
          <a:p>
            <a:pPr algn="l">
              <a:lnSpc>
                <a:spcPct val="90000"/>
              </a:lnSpc>
              <a:buFont typeface="Arial" pitchFamily="34" charset="0"/>
              <a:buChar char="•"/>
            </a:pPr>
            <a:r>
              <a:rPr lang="en-GB" sz="2800" b="1" dirty="0" smtClean="0">
                <a:latin typeface="Tahoma" pitchFamily="34" charset="0"/>
                <a:ea typeface="Tahoma" pitchFamily="34" charset="0"/>
                <a:cs typeface="Tahoma" pitchFamily="34" charset="0"/>
              </a:rPr>
              <a:t>Definitions </a:t>
            </a:r>
            <a:r>
              <a:rPr lang="en-GB" sz="2800" b="1" dirty="0">
                <a:latin typeface="Tahoma" pitchFamily="34" charset="0"/>
                <a:ea typeface="Tahoma" pitchFamily="34" charset="0"/>
                <a:cs typeface="Tahoma" pitchFamily="34" charset="0"/>
              </a:rPr>
              <a:t>and Concepts</a:t>
            </a:r>
          </a:p>
          <a:p>
            <a:pPr algn="l">
              <a:lnSpc>
                <a:spcPct val="90000"/>
              </a:lnSpc>
              <a:buFont typeface="Arial" pitchFamily="34" charset="0"/>
              <a:buChar char="•"/>
            </a:pPr>
            <a:r>
              <a:rPr lang="en-GB" sz="2800" b="1" dirty="0" smtClean="0">
                <a:latin typeface="Tahoma" pitchFamily="34" charset="0"/>
                <a:ea typeface="Tahoma" pitchFamily="34" charset="0"/>
                <a:cs typeface="Tahoma" pitchFamily="34" charset="0"/>
              </a:rPr>
              <a:t>New Trends</a:t>
            </a:r>
            <a:endParaRPr lang="en-GB" sz="2800" b="1" dirty="0">
              <a:latin typeface="Tahoma" pitchFamily="34" charset="0"/>
              <a:ea typeface="Tahoma" pitchFamily="34" charset="0"/>
              <a:cs typeface="Tahoma" pitchFamily="34" charset="0"/>
            </a:endParaRPr>
          </a:p>
          <a:p>
            <a:pPr algn="l">
              <a:lnSpc>
                <a:spcPct val="90000"/>
              </a:lnSpc>
              <a:buFont typeface="Arial" pitchFamily="34" charset="0"/>
              <a:buChar char="•"/>
            </a:pPr>
            <a:r>
              <a:rPr lang="en-GB" sz="2800" b="1" dirty="0" smtClean="0">
                <a:latin typeface="Tahoma" pitchFamily="34" charset="0"/>
                <a:ea typeface="Tahoma" pitchFamily="34" charset="0"/>
                <a:cs typeface="Tahoma" pitchFamily="34" charset="0"/>
              </a:rPr>
              <a:t>Cyber terrorism</a:t>
            </a:r>
          </a:p>
          <a:p>
            <a:pPr algn="l">
              <a:lnSpc>
                <a:spcPct val="90000"/>
              </a:lnSpc>
              <a:buFont typeface="Arial" pitchFamily="34" charset="0"/>
              <a:buChar char="•"/>
            </a:pPr>
            <a:r>
              <a:rPr lang="en-GB" sz="2800" b="1" dirty="0" smtClean="0">
                <a:latin typeface="Tahoma" pitchFamily="34" charset="0"/>
                <a:ea typeface="Tahoma" pitchFamily="34" charset="0"/>
                <a:cs typeface="Tahoma" pitchFamily="34" charset="0"/>
              </a:rPr>
              <a:t>State terrorism</a:t>
            </a:r>
          </a:p>
          <a:p>
            <a:pPr algn="l">
              <a:lnSpc>
                <a:spcPct val="90000"/>
              </a:lnSpc>
              <a:buFont typeface="Arial" pitchFamily="34" charset="0"/>
              <a:buChar char="•"/>
            </a:pPr>
            <a:r>
              <a:rPr lang="en-GB" sz="2800" b="1" dirty="0" smtClean="0">
                <a:latin typeface="Tahoma" pitchFamily="34" charset="0"/>
                <a:ea typeface="Tahoma" pitchFamily="34" charset="0"/>
                <a:cs typeface="Tahoma" pitchFamily="34" charset="0"/>
              </a:rPr>
              <a:t>Policy Responses and </a:t>
            </a:r>
            <a:r>
              <a:rPr lang="en-US" sz="2800" b="1" dirty="0" smtClean="0">
                <a:latin typeface="Tahoma" pitchFamily="34" charset="0"/>
                <a:ea typeface="Tahoma" pitchFamily="34" charset="0"/>
                <a:cs typeface="Tahoma" pitchFamily="34" charset="0"/>
              </a:rPr>
              <a:t>Policy tools </a:t>
            </a:r>
          </a:p>
          <a:p>
            <a:pPr algn="l">
              <a:lnSpc>
                <a:spcPct val="90000"/>
              </a:lnSpc>
              <a:buFont typeface="Arial" pitchFamily="34" charset="0"/>
              <a:buChar char="•"/>
            </a:pPr>
            <a:r>
              <a:rPr lang="en-US" sz="2800" b="1" dirty="0" smtClean="0">
                <a:latin typeface="Tahoma" pitchFamily="34" charset="0"/>
                <a:ea typeface="Tahoma" pitchFamily="34" charset="0"/>
                <a:cs typeface="Tahoma" pitchFamily="34" charset="0"/>
              </a:rPr>
              <a:t>Discussion</a:t>
            </a:r>
            <a:endParaRPr lang="en-GB" sz="2800" b="1"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3215759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43753" y="766482"/>
            <a:ext cx="10582835" cy="5939118"/>
          </a:xfrm>
        </p:spPr>
        <p:txBody>
          <a:bodyPr>
            <a:normAutofit/>
          </a:bodyPr>
          <a:lstStyle/>
          <a:p>
            <a:pPr algn="l"/>
            <a:endParaRPr lang="en-GB" dirty="0">
              <a:latin typeface="Tahoma" pitchFamily="34" charset="0"/>
              <a:ea typeface="Tahoma" pitchFamily="34" charset="0"/>
              <a:cs typeface="Tahoma" pitchFamily="34" charset="0"/>
            </a:endParaRPr>
          </a:p>
        </p:txBody>
      </p:sp>
      <p:pic>
        <p:nvPicPr>
          <p:cNvPr id="5" name="Picture 6" descr="US embassy blast, Nairobi"/>
          <p:cNvPicPr>
            <a:picLocks noChangeAspect="1" noChangeArrowheads="1"/>
          </p:cNvPicPr>
          <p:nvPr/>
        </p:nvPicPr>
        <p:blipFill>
          <a:blip r:embed="rId3" cstate="print"/>
          <a:srcRect r="5521"/>
          <a:stretch>
            <a:fillRect/>
          </a:stretch>
        </p:blipFill>
        <p:spPr bwMode="auto">
          <a:xfrm>
            <a:off x="665019" y="746497"/>
            <a:ext cx="9996054" cy="5701452"/>
          </a:xfrm>
          <a:prstGeom prst="rect">
            <a:avLst/>
          </a:prstGeom>
          <a:noFill/>
          <a:ln w="9525">
            <a:noFill/>
            <a:miter lim="800000"/>
            <a:headEnd/>
            <a:tailEnd/>
          </a:ln>
        </p:spPr>
      </p:pic>
    </p:spTree>
    <p:extLst>
      <p:ext uri="{BB962C8B-B14F-4D97-AF65-F5344CB8AC3E}">
        <p14:creationId xmlns:p14="http://schemas.microsoft.com/office/powerpoint/2010/main" val="36473318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163" y="332509"/>
            <a:ext cx="11533909" cy="5844454"/>
          </a:xfrm>
        </p:spPr>
        <p:txBody>
          <a:bodyPr/>
          <a:lstStyle/>
          <a:p>
            <a:pPr marL="0" indent="0">
              <a:buNone/>
            </a:pPr>
            <a:r>
              <a:rPr lang="en-GB" b="1" dirty="0" smtClean="0">
                <a:latin typeface="Tahoma" panose="020B0604030504040204" pitchFamily="34" charset="0"/>
                <a:ea typeface="Tahoma" panose="020B0604030504040204" pitchFamily="34" charset="0"/>
                <a:cs typeface="Tahoma" panose="020B0604030504040204" pitchFamily="34" charset="0"/>
              </a:rPr>
              <a:t>Introduction</a:t>
            </a:r>
          </a:p>
          <a:p>
            <a:r>
              <a:rPr lang="en-GB" b="1" dirty="0" smtClean="0">
                <a:latin typeface="Tahoma" panose="020B0604030504040204" pitchFamily="34" charset="0"/>
                <a:ea typeface="Tahoma" panose="020B0604030504040204" pitchFamily="34" charset="0"/>
                <a:cs typeface="Tahoma" panose="020B0604030504040204" pitchFamily="34" charset="0"/>
              </a:rPr>
              <a:t>As </a:t>
            </a:r>
            <a:r>
              <a:rPr lang="en-GB" b="1" dirty="0">
                <a:latin typeface="Tahoma" panose="020B0604030504040204" pitchFamily="34" charset="0"/>
                <a:ea typeface="Tahoma" panose="020B0604030504040204" pitchFamily="34" charset="0"/>
                <a:cs typeface="Tahoma" panose="020B0604030504040204" pitchFamily="34" charset="0"/>
              </a:rPr>
              <a:t>a transnational organised crime,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international terrorism has long been recognized as a serious external and domestic security threat to many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states</a:t>
            </a:r>
            <a:r>
              <a:rPr lang="en-GB" b="1" dirty="0" smtClean="0">
                <a:latin typeface="Tahoma" panose="020B0604030504040204" pitchFamily="34" charset="0"/>
                <a:ea typeface="Tahoma" panose="020B0604030504040204" pitchFamily="34" charset="0"/>
                <a:cs typeface="Tahoma" panose="020B0604030504040204" pitchFamily="34" charset="0"/>
              </a:rPr>
              <a:t> of international community. </a:t>
            </a:r>
          </a:p>
          <a:p>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There is need for states to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use all tools at their disposal</a:t>
            </a:r>
            <a:r>
              <a:rPr lang="en-GB" b="1" dirty="0">
                <a:latin typeface="Tahoma" panose="020B0604030504040204" pitchFamily="34" charset="0"/>
                <a:ea typeface="Tahoma" panose="020B0604030504040204" pitchFamily="34" charset="0"/>
                <a:cs typeface="Tahoma" panose="020B0604030504040204" pitchFamily="34" charset="0"/>
              </a:rPr>
              <a:t>, </a:t>
            </a:r>
            <a:r>
              <a:rPr lang="en-GB" b="1" dirty="0" smtClean="0">
                <a:latin typeface="Tahoma" panose="020B0604030504040204" pitchFamily="34" charset="0"/>
                <a:ea typeface="Tahoma" panose="020B0604030504040204" pitchFamily="34" charset="0"/>
                <a:cs typeface="Tahoma" panose="020B0604030504040204" pitchFamily="34" charset="0"/>
              </a:rPr>
              <a:t>diplomacy</a:t>
            </a:r>
            <a:r>
              <a:rPr lang="en-GB" b="1" dirty="0">
                <a:latin typeface="Tahoma" panose="020B0604030504040204" pitchFamily="34" charset="0"/>
                <a:ea typeface="Tahoma" panose="020B0604030504040204" pitchFamily="34" charset="0"/>
                <a:cs typeface="Tahoma" panose="020B0604030504040204" pitchFamily="34" charset="0"/>
              </a:rPr>
              <a:t>, international cooperation, and constructive </a:t>
            </a:r>
            <a:r>
              <a:rPr lang="en-GB" b="1" dirty="0" smtClean="0">
                <a:latin typeface="Tahoma" panose="020B0604030504040204" pitchFamily="34" charset="0"/>
                <a:ea typeface="Tahoma" panose="020B0604030504040204" pitchFamily="34" charset="0"/>
                <a:cs typeface="Tahoma" panose="020B0604030504040204" pitchFamily="34" charset="0"/>
              </a:rPr>
              <a:t>engagement, economic </a:t>
            </a:r>
            <a:r>
              <a:rPr lang="en-GB" b="1" dirty="0">
                <a:latin typeface="Tahoma" panose="020B0604030504040204" pitchFamily="34" charset="0"/>
                <a:ea typeface="Tahoma" panose="020B0604030504040204" pitchFamily="34" charset="0"/>
                <a:cs typeface="Tahoma" panose="020B0604030504040204" pitchFamily="34" charset="0"/>
              </a:rPr>
              <a:t>sanctions, covert action, physical security enhancement, and military force</a:t>
            </a:r>
            <a:r>
              <a:rPr lang="en-GB" b="1" dirty="0" smtClean="0">
                <a:latin typeface="Tahoma" panose="020B0604030504040204" pitchFamily="34" charset="0"/>
                <a:ea typeface="Tahoma" panose="020B0604030504040204" pitchFamily="34" charset="0"/>
                <a:cs typeface="Tahoma" panose="020B0604030504040204" pitchFamily="34" charset="0"/>
              </a:rPr>
              <a:t>.</a:t>
            </a:r>
          </a:p>
          <a:p>
            <a:r>
              <a:rPr lang="en-GB" b="1" dirty="0">
                <a:latin typeface="Tahoma" panose="020B0604030504040204" pitchFamily="34" charset="0"/>
                <a:ea typeface="Tahoma" panose="020B0604030504040204" pitchFamily="34" charset="0"/>
                <a:cs typeface="Tahoma" panose="020B0604030504040204" pitchFamily="34" charset="0"/>
              </a:rPr>
              <a:t>Terrorism is both highly concentrated as well as a globally distributed </a:t>
            </a:r>
            <a:r>
              <a:rPr lang="en-GB" b="1" dirty="0" smtClean="0">
                <a:latin typeface="Tahoma" panose="020B0604030504040204" pitchFamily="34" charset="0"/>
                <a:ea typeface="Tahoma" panose="020B0604030504040204" pitchFamily="34" charset="0"/>
                <a:cs typeface="Tahoma" panose="020B0604030504040204" pitchFamily="34" charset="0"/>
              </a:rPr>
              <a:t>phenomenon (2016 </a:t>
            </a:r>
            <a:r>
              <a:rPr lang="en-GB" b="1" dirty="0">
                <a:latin typeface="Tahoma" panose="020B0604030504040204" pitchFamily="34" charset="0"/>
                <a:ea typeface="Tahoma" panose="020B0604030504040204" pitchFamily="34" charset="0"/>
                <a:cs typeface="Tahoma" panose="020B0604030504040204" pitchFamily="34" charset="0"/>
              </a:rPr>
              <a:t>GTI </a:t>
            </a:r>
            <a:r>
              <a:rPr lang="en-GB" b="1" dirty="0" smtClean="0">
                <a:latin typeface="Tahoma" panose="020B0604030504040204" pitchFamily="34" charset="0"/>
                <a:ea typeface="Tahoma" panose="020B0604030504040204" pitchFamily="34" charset="0"/>
                <a:cs typeface="Tahoma" panose="020B0604030504040204" pitchFamily="34" charset="0"/>
              </a:rPr>
              <a:t>report) </a:t>
            </a:r>
            <a:endParaRPr lang="en-GB" b="1" dirty="0">
              <a:latin typeface="Tahoma" panose="020B0604030504040204" pitchFamily="34" charset="0"/>
              <a:ea typeface="Tahoma" panose="020B0604030504040204" pitchFamily="34" charset="0"/>
              <a:cs typeface="Tahoma" panose="020B0604030504040204" pitchFamily="34" charset="0"/>
            </a:endParaRPr>
          </a:p>
          <a:p>
            <a:r>
              <a:rPr lang="en-GB" b="1" dirty="0">
                <a:latin typeface="Tahoma" panose="020B0604030504040204" pitchFamily="34" charset="0"/>
                <a:ea typeface="Tahoma" panose="020B0604030504040204" pitchFamily="34" charset="0"/>
                <a:cs typeface="Tahoma" panose="020B0604030504040204" pitchFamily="34" charset="0"/>
              </a:rPr>
              <a:t>The </a:t>
            </a:r>
            <a:r>
              <a:rPr lang="en-GB" b="1" dirty="0" smtClean="0">
                <a:latin typeface="Tahoma" panose="020B0604030504040204" pitchFamily="34" charset="0"/>
                <a:ea typeface="Tahoma" panose="020B0604030504040204" pitchFamily="34" charset="0"/>
                <a:cs typeface="Tahoma" panose="020B0604030504040204" pitchFamily="34" charset="0"/>
              </a:rPr>
              <a:t>Report  further indicates that terrorism is mostly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committed in a small number of countries and by a small number of groups</a:t>
            </a:r>
            <a:r>
              <a:rPr lang="en-GB" b="1" dirty="0">
                <a:latin typeface="Tahoma" panose="020B0604030504040204" pitchFamily="34" charset="0"/>
                <a:ea typeface="Tahoma" panose="020B0604030504040204" pitchFamily="34" charset="0"/>
                <a:cs typeface="Tahoma" panose="020B0604030504040204" pitchFamily="34" charset="0"/>
              </a:rPr>
              <a:t>. </a:t>
            </a:r>
          </a:p>
          <a:p>
            <a:endParaRPr lang="en-GB" dirty="0"/>
          </a:p>
          <a:p>
            <a:endParaRPr lang="en-GB" b="1" dirty="0">
              <a:latin typeface="Tahoma" panose="020B0604030504040204" pitchFamily="34" charset="0"/>
              <a:ea typeface="Tahoma" panose="020B0604030504040204" pitchFamily="34" charset="0"/>
              <a:cs typeface="Tahoma" panose="020B0604030504040204" pitchFamily="34" charset="0"/>
            </a:endParaRPr>
          </a:p>
          <a:p>
            <a:endParaRPr lang="en-GB" dirty="0"/>
          </a:p>
        </p:txBody>
      </p:sp>
    </p:spTree>
    <p:extLst>
      <p:ext uri="{BB962C8B-B14F-4D97-AF65-F5344CB8AC3E}">
        <p14:creationId xmlns:p14="http://schemas.microsoft.com/office/powerpoint/2010/main" val="1531858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473" y="187037"/>
            <a:ext cx="11866418" cy="6504708"/>
          </a:xfrm>
        </p:spPr>
        <p:txBody>
          <a:bodyPr>
            <a:normAutofit/>
          </a:bodyPr>
          <a:lstStyle/>
          <a:p>
            <a:r>
              <a:rPr lang="en-GB" b="1" dirty="0" smtClean="0">
                <a:latin typeface="Tahoma" panose="020B0604030504040204" pitchFamily="34" charset="0"/>
                <a:ea typeface="Tahoma" panose="020B0604030504040204" pitchFamily="34" charset="0"/>
                <a:cs typeface="Tahoma" panose="020B0604030504040204" pitchFamily="34" charset="0"/>
              </a:rPr>
              <a:t>Accordingly, five </a:t>
            </a:r>
            <a:r>
              <a:rPr lang="en-GB" b="1" dirty="0">
                <a:latin typeface="Tahoma" panose="020B0604030504040204" pitchFamily="34" charset="0"/>
                <a:ea typeface="Tahoma" panose="020B0604030504040204" pitchFamily="34" charset="0"/>
                <a:cs typeface="Tahoma" panose="020B0604030504040204" pitchFamily="34" charset="0"/>
              </a:rPr>
              <a:t>countries suffering the highest impact from terrorism </a:t>
            </a:r>
            <a:r>
              <a:rPr lang="en-GB" b="1" dirty="0" smtClean="0">
                <a:latin typeface="Tahoma" panose="020B0604030504040204" pitchFamily="34" charset="0"/>
                <a:ea typeface="Tahoma" panose="020B0604030504040204" pitchFamily="34" charset="0"/>
                <a:cs typeface="Tahoma" panose="020B0604030504040204" pitchFamily="34" charset="0"/>
              </a:rPr>
              <a:t>are</a:t>
            </a:r>
            <a:r>
              <a:rPr lang="en-GB" b="1" dirty="0">
                <a:latin typeface="Tahoma" panose="020B0604030504040204" pitchFamily="34" charset="0"/>
                <a:ea typeface="Tahoma" panose="020B0604030504040204" pitchFamily="34" charset="0"/>
                <a:cs typeface="Tahoma" panose="020B0604030504040204" pitchFamily="34" charset="0"/>
              </a:rPr>
              <a:t>;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Iraq, Afghanistan, Nigeria, Pakistan and Syria, accounted for 72 per cent of all deaths from terrorism in 2015</a:t>
            </a:r>
            <a:r>
              <a:rPr lang="en-GB" b="1" dirty="0">
                <a:latin typeface="Tahoma" panose="020B0604030504040204" pitchFamily="34" charset="0"/>
                <a:ea typeface="Tahoma" panose="020B0604030504040204" pitchFamily="34" charset="0"/>
                <a:cs typeface="Tahoma" panose="020B0604030504040204" pitchFamily="34" charset="0"/>
              </a:rPr>
              <a:t>. </a:t>
            </a:r>
            <a:endParaRPr lang="en-GB" b="1" dirty="0" smtClean="0">
              <a:latin typeface="Tahoma" panose="020B0604030504040204" pitchFamily="34" charset="0"/>
              <a:ea typeface="Tahoma" panose="020B0604030504040204" pitchFamily="34" charset="0"/>
              <a:cs typeface="Tahoma" panose="020B0604030504040204" pitchFamily="34" charset="0"/>
            </a:endParaRPr>
          </a:p>
          <a:p>
            <a:r>
              <a:rPr lang="en-GB" b="1" dirty="0" smtClean="0">
                <a:latin typeface="Tahoma" panose="020B0604030504040204" pitchFamily="34" charset="0"/>
                <a:ea typeface="Tahoma" panose="020B0604030504040204" pitchFamily="34" charset="0"/>
                <a:cs typeface="Tahoma" panose="020B0604030504040204" pitchFamily="34" charset="0"/>
              </a:rPr>
              <a:t>Comparatively, the vast majority of victims of terrorist attacks over the past 15 years has been Muslims killed by Muslims. </a:t>
            </a:r>
          </a:p>
          <a:p>
            <a:r>
              <a:rPr lang="en-GB" b="1" dirty="0" smtClean="0">
                <a:latin typeface="Tahoma" panose="020B0604030504040204" pitchFamily="34" charset="0"/>
                <a:ea typeface="Tahoma" panose="020B0604030504040204" pitchFamily="34" charset="0"/>
                <a:cs typeface="Tahoma" panose="020B0604030504040204" pitchFamily="34" charset="0"/>
              </a:rPr>
              <a:t>Similarly, only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four groups</a:t>
            </a:r>
            <a:r>
              <a:rPr lang="en-GB" b="1" dirty="0" smtClean="0">
                <a:latin typeface="Tahoma" panose="020B0604030504040204" pitchFamily="34" charset="0"/>
                <a:ea typeface="Tahoma" panose="020B0604030504040204" pitchFamily="34" charset="0"/>
                <a:cs typeface="Tahoma" panose="020B0604030504040204" pitchFamily="34" charset="0"/>
              </a:rPr>
              <a:t> were responsible for 74 per cent of all these deaths;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ISIL, Boko Haram, the Taliban and al-Qaida.  </a:t>
            </a:r>
          </a:p>
          <a:p>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Mechanism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of attack </a:t>
            </a:r>
            <a:r>
              <a:rPr lang="en-GB" b="1" dirty="0" smtClean="0">
                <a:latin typeface="Tahoma" panose="020B0604030504040204" pitchFamily="34" charset="0"/>
                <a:ea typeface="Tahoma" panose="020B0604030504040204" pitchFamily="34" charset="0"/>
                <a:cs typeface="Tahoma" panose="020B0604030504040204" pitchFamily="34" charset="0"/>
              </a:rPr>
              <a:t>vary </a:t>
            </a:r>
            <a:r>
              <a:rPr lang="en-GB" b="1" dirty="0">
                <a:latin typeface="Tahoma" panose="020B0604030504040204" pitchFamily="34" charset="0"/>
                <a:ea typeface="Tahoma" panose="020B0604030504040204" pitchFamily="34" charset="0"/>
                <a:cs typeface="Tahoma" panose="020B0604030504040204" pitchFamily="34" charset="0"/>
              </a:rPr>
              <a:t>greatly depending on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intention, actors, time and location. </a:t>
            </a:r>
            <a:endPar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Nature of target varies depending on the value</a:t>
            </a:r>
            <a:r>
              <a:rPr lang="en-GB" b="1" dirty="0">
                <a:latin typeface="Tahoma" panose="020B0604030504040204" pitchFamily="34" charset="0"/>
                <a:ea typeface="Tahoma" panose="020B0604030504040204" pitchFamily="34" charset="0"/>
                <a:cs typeface="Tahoma" panose="020B0604030504040204" pitchFamily="34" charset="0"/>
              </a:rPr>
              <a:t>. The higher the value of target the more the attraction to be a target. </a:t>
            </a:r>
            <a:endParaRPr lang="en-GB" b="1" dirty="0" smtClean="0">
              <a:latin typeface="Tahoma" panose="020B0604030504040204" pitchFamily="34" charset="0"/>
              <a:ea typeface="Tahoma" panose="020B0604030504040204" pitchFamily="34" charset="0"/>
              <a:cs typeface="Tahoma" panose="020B0604030504040204" pitchFamily="34" charset="0"/>
            </a:endParaRPr>
          </a:p>
          <a:p>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Effects of terrorism can either be positive or negative on the economy. </a:t>
            </a:r>
            <a:r>
              <a:rPr lang="en-GB" b="1" dirty="0">
                <a:latin typeface="Tahoma" panose="020B0604030504040204" pitchFamily="34" charset="0"/>
                <a:ea typeface="Tahoma" panose="020B0604030504040204" pitchFamily="34" charset="0"/>
                <a:cs typeface="Tahoma" panose="020B0604030504040204" pitchFamily="34" charset="0"/>
              </a:rPr>
              <a:t>These effects can be categorised under economic, social, political, psychological, and environmental among other categorisations. </a:t>
            </a:r>
          </a:p>
        </p:txBody>
      </p:sp>
    </p:spTree>
    <p:extLst>
      <p:ext uri="{BB962C8B-B14F-4D97-AF65-F5344CB8AC3E}">
        <p14:creationId xmlns:p14="http://schemas.microsoft.com/office/powerpoint/2010/main" val="2454368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9382" y="311726"/>
            <a:ext cx="11679382" cy="6338455"/>
          </a:xfrm>
        </p:spPr>
        <p:txBody>
          <a:bodyPr>
            <a:normAutofit/>
          </a:bodyPr>
          <a:lstStyle/>
          <a:p>
            <a:pPr algn="l"/>
            <a:r>
              <a:rPr lang="en-GB" sz="28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Meaning</a:t>
            </a:r>
          </a:p>
          <a:p>
            <a:pPr algn="l"/>
            <a:r>
              <a:rPr lang="en-GB" sz="2800" b="1" dirty="0" smtClean="0">
                <a:latin typeface="Tahoma" panose="020B0604030504040204" pitchFamily="34" charset="0"/>
                <a:ea typeface="Tahoma" panose="020B0604030504040204" pitchFamily="34" charset="0"/>
                <a:cs typeface="Tahoma" panose="020B0604030504040204" pitchFamily="34" charset="0"/>
              </a:rPr>
              <a:t>There </a:t>
            </a:r>
            <a:r>
              <a:rPr lang="en-GB" sz="2800" b="1" dirty="0">
                <a:latin typeface="Tahoma" panose="020B0604030504040204" pitchFamily="34" charset="0"/>
                <a:ea typeface="Tahoma" panose="020B0604030504040204" pitchFamily="34" charset="0"/>
                <a:cs typeface="Tahoma" panose="020B0604030504040204" pitchFamily="34" charset="0"/>
              </a:rPr>
              <a:t>is </a:t>
            </a:r>
            <a:r>
              <a:rPr lang="en-GB" sz="2800" b="1" dirty="0">
                <a:solidFill>
                  <a:srgbClr val="00B0F0"/>
                </a:solidFill>
                <a:latin typeface="Tahoma" panose="020B0604030504040204" pitchFamily="34" charset="0"/>
                <a:ea typeface="Tahoma" panose="020B0604030504040204" pitchFamily="34" charset="0"/>
                <a:cs typeface="Tahoma" panose="020B0604030504040204" pitchFamily="34" charset="0"/>
              </a:rPr>
              <a:t>no single internationally accepted definition </a:t>
            </a:r>
            <a:r>
              <a:rPr lang="en-GB" sz="2800" b="1" dirty="0">
                <a:latin typeface="Tahoma" panose="020B0604030504040204" pitchFamily="34" charset="0"/>
                <a:ea typeface="Tahoma" panose="020B0604030504040204" pitchFamily="34" charset="0"/>
                <a:cs typeface="Tahoma" panose="020B0604030504040204" pitchFamily="34" charset="0"/>
              </a:rPr>
              <a:t>of what constitutes </a:t>
            </a:r>
            <a:r>
              <a:rPr lang="en-GB" sz="2800" b="1" dirty="0" smtClean="0">
                <a:latin typeface="Tahoma" panose="020B0604030504040204" pitchFamily="34" charset="0"/>
                <a:ea typeface="Tahoma" panose="020B0604030504040204" pitchFamily="34" charset="0"/>
                <a:cs typeface="Tahoma" panose="020B0604030504040204" pitchFamily="34" charset="0"/>
              </a:rPr>
              <a:t>terrorism </a:t>
            </a:r>
          </a:p>
          <a:p>
            <a:pPr algn="l"/>
            <a:r>
              <a:rPr lang="en-GB" sz="2800" b="1" dirty="0" smtClean="0">
                <a:latin typeface="Tahoma" panose="020B0604030504040204" pitchFamily="34" charset="0"/>
                <a:ea typeface="Tahoma" panose="020B0604030504040204" pitchFamily="34" charset="0"/>
                <a:cs typeface="Tahoma" panose="020B0604030504040204" pitchFamily="34" charset="0"/>
              </a:rPr>
              <a:t>The </a:t>
            </a:r>
            <a:r>
              <a:rPr lang="en-GB" sz="2800" b="1" dirty="0">
                <a:latin typeface="Tahoma" panose="020B0604030504040204" pitchFamily="34" charset="0"/>
                <a:ea typeface="Tahoma" panose="020B0604030504040204" pitchFamily="34" charset="0"/>
                <a:cs typeface="Tahoma" panose="020B0604030504040204" pitchFamily="34" charset="0"/>
              </a:rPr>
              <a:t>terrorism literature abounds with competing definitions and typologies.</a:t>
            </a:r>
          </a:p>
          <a:p>
            <a:pPr marL="457200" indent="-457200" algn="l">
              <a:buFont typeface="Wingdings" panose="05000000000000000000" pitchFamily="2" charset="2"/>
              <a:buChar char="Ø"/>
            </a:pPr>
            <a:r>
              <a:rPr lang="en-US" sz="2800" b="1" dirty="0" smtClean="0">
                <a:latin typeface="Tahoma" panose="020B0604030504040204" pitchFamily="34" charset="0"/>
                <a:ea typeface="Tahoma" panose="020B0604030504040204" pitchFamily="34" charset="0"/>
                <a:cs typeface="Tahoma" panose="020B0604030504040204" pitchFamily="34" charset="0"/>
              </a:rPr>
              <a:t>“Deliberate acts of a physical and psychological nature perpetuated on a select group of victims. Its intent is to mold the thinking and behaviour not only of these targeted groups but more importantly, of larger sections of society that identify or share the views of the targeted group or who might easily be led to do so”    </a:t>
            </a:r>
            <a:r>
              <a:rPr lang="en-US" sz="28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Frederick </a:t>
            </a:r>
            <a:r>
              <a:rPr lang="en-US" sz="2800" b="1" dirty="0" err="1" smtClean="0">
                <a:solidFill>
                  <a:srgbClr val="00B0F0"/>
                </a:solidFill>
                <a:latin typeface="Tahoma" panose="020B0604030504040204" pitchFamily="34" charset="0"/>
                <a:ea typeface="Tahoma" panose="020B0604030504040204" pitchFamily="34" charset="0"/>
                <a:cs typeface="Tahoma" panose="020B0604030504040204" pitchFamily="34" charset="0"/>
              </a:rPr>
              <a:t>Gareau</a:t>
            </a:r>
            <a:r>
              <a:rPr lang="en-US" sz="28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1783606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maps of terrorism"/>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0590" y="706582"/>
            <a:ext cx="11636609" cy="5507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0796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66255"/>
            <a:ext cx="10945091" cy="6010708"/>
          </a:xfrm>
        </p:spPr>
        <p:txBody>
          <a:bodyPr>
            <a:normAutofit/>
          </a:bodyPr>
          <a:lstStyle/>
          <a:p>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The GTI  </a:t>
            </a:r>
            <a:r>
              <a:rPr lang="en-GB" b="1" dirty="0">
                <a:latin typeface="Tahoma" panose="020B0604030504040204" pitchFamily="34" charset="0"/>
                <a:ea typeface="Tahoma" panose="020B0604030504040204" pitchFamily="34" charset="0"/>
                <a:cs typeface="Tahoma" panose="020B0604030504040204" pitchFamily="34" charset="0"/>
              </a:rPr>
              <a:t>“the threatened or actual use of illegal force and violence by a non-state actor to attain a political, economic, religious, or social goal through fear, coercion, or intimidation.” </a:t>
            </a:r>
            <a:endParaRPr lang="en-GB" b="1" dirty="0" smtClean="0">
              <a:latin typeface="Tahoma" panose="020B0604030504040204" pitchFamily="34" charset="0"/>
              <a:ea typeface="Tahoma" panose="020B0604030504040204" pitchFamily="34" charset="0"/>
              <a:cs typeface="Tahoma" panose="020B0604030504040204" pitchFamily="34" charset="0"/>
            </a:endParaRPr>
          </a:p>
          <a:p>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See other definitions by FBI, UK, EU, &amp; Kenya.</a:t>
            </a:r>
            <a:endParaRPr lang="en-GB"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en-GB" b="1" dirty="0" smtClean="0">
                <a:latin typeface="Tahoma" panose="020B0604030504040204" pitchFamily="34" charset="0"/>
                <a:ea typeface="Tahoma" panose="020B0604030504040204" pitchFamily="34" charset="0"/>
                <a:cs typeface="Tahoma" panose="020B0604030504040204" pitchFamily="34" charset="0"/>
              </a:rPr>
              <a:t>These </a:t>
            </a:r>
            <a:r>
              <a:rPr lang="en-GB" b="1" dirty="0">
                <a:latin typeface="Tahoma" panose="020B0604030504040204" pitchFamily="34" charset="0"/>
                <a:ea typeface="Tahoma" panose="020B0604030504040204" pitchFamily="34" charset="0"/>
                <a:cs typeface="Tahoma" panose="020B0604030504040204" pitchFamily="34" charset="0"/>
              </a:rPr>
              <a:t>definitions recognise that terrorism is not only the physical act of an attack, but also the psychological impact it has on a society for many years after</a:t>
            </a:r>
            <a:r>
              <a:rPr lang="en-GB" b="1" dirty="0" smtClean="0">
                <a:latin typeface="Tahoma" panose="020B0604030504040204" pitchFamily="34" charset="0"/>
                <a:ea typeface="Tahoma" panose="020B0604030504040204" pitchFamily="34" charset="0"/>
                <a:cs typeface="Tahoma" panose="020B0604030504040204" pitchFamily="34" charset="0"/>
              </a:rPr>
              <a:t>.</a:t>
            </a:r>
          </a:p>
          <a:p>
            <a:pPr>
              <a:buFont typeface="Wingdings" panose="05000000000000000000" pitchFamily="2" charset="2"/>
              <a:buChar char="Ø"/>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There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is a multitude of situations capable of provoking terrorism</a:t>
            </a:r>
            <a:r>
              <a:rPr lang="en-GB" b="1" dirty="0">
                <a:latin typeface="Tahoma" panose="020B0604030504040204" pitchFamily="34" charset="0"/>
                <a:ea typeface="Tahoma" panose="020B0604030504040204" pitchFamily="34" charset="0"/>
                <a:cs typeface="Tahoma" panose="020B0604030504040204" pitchFamily="34" charset="0"/>
              </a:rPr>
              <a:t>.</a:t>
            </a:r>
          </a:p>
          <a:p>
            <a:endParaRPr lang="en-GB"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28934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7211" y="228600"/>
            <a:ext cx="11537577" cy="6005946"/>
          </a:xfrm>
        </p:spPr>
        <p:txBody>
          <a:bodyPr>
            <a:normAutofit fontScale="92500" lnSpcReduction="10000"/>
          </a:bodyPr>
          <a:lstStyle/>
          <a:p>
            <a:pPr marL="0" lvl="0" indent="0">
              <a:buNone/>
            </a:pP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New Trends in Terrorism </a:t>
            </a:r>
            <a:r>
              <a:rPr lang="en-GB" b="1" u="sng" dirty="0"/>
              <a:t/>
            </a:r>
            <a:br>
              <a:rPr lang="en-GB" b="1" u="sng" dirty="0"/>
            </a:br>
            <a:r>
              <a:rPr lang="en-GB" b="1" dirty="0" smtClean="0">
                <a:latin typeface="Tahoma" panose="020B0604030504040204" pitchFamily="34" charset="0"/>
                <a:ea typeface="Tahoma" panose="020B0604030504040204" pitchFamily="34" charset="0"/>
                <a:cs typeface="Tahoma" panose="020B0604030504040204" pitchFamily="34" charset="0"/>
              </a:rPr>
              <a:t>A </a:t>
            </a:r>
            <a:r>
              <a:rPr lang="en-GB" b="1" dirty="0">
                <a:latin typeface="Tahoma" panose="020B0604030504040204" pitchFamily="34" charset="0"/>
                <a:ea typeface="Tahoma" panose="020B0604030504040204" pitchFamily="34" charset="0"/>
                <a:cs typeface="Tahoma" panose="020B0604030504040204" pitchFamily="34" charset="0"/>
              </a:rPr>
              <a:t>modern trend in terrorism is toward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loosely organized, self-financed, international networks</a:t>
            </a:r>
            <a:r>
              <a:rPr lang="en-GB" b="1" dirty="0">
                <a:latin typeface="Tahoma" panose="020B0604030504040204" pitchFamily="34" charset="0"/>
                <a:ea typeface="Tahoma" panose="020B0604030504040204" pitchFamily="34" charset="0"/>
                <a:cs typeface="Tahoma" panose="020B0604030504040204" pitchFamily="34" charset="0"/>
              </a:rPr>
              <a:t> of terrorists. </a:t>
            </a:r>
          </a:p>
          <a:p>
            <a:pPr lvl="0">
              <a:buFont typeface="Wingdings" panose="05000000000000000000" pitchFamily="2" charset="2"/>
              <a:buChar char="Ø"/>
            </a:pPr>
            <a:r>
              <a:rPr lang="en-GB" b="1" dirty="0">
                <a:latin typeface="Tahoma" panose="020B0604030504040204" pitchFamily="34" charset="0"/>
                <a:ea typeface="Tahoma" panose="020B0604030504040204" pitchFamily="34" charset="0"/>
                <a:cs typeface="Tahoma" panose="020B0604030504040204" pitchFamily="34" charset="0"/>
              </a:rPr>
              <a:t>Tendency is for terrorism to be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religiously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or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ideologically motivated</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 </a:t>
            </a:r>
            <a:endPar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pPr lvl="0">
              <a:buFont typeface="Wingdings" panose="05000000000000000000" pitchFamily="2" charset="2"/>
              <a:buChar char="Ø"/>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Radical Islamic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fundamentalist groups</a:t>
            </a:r>
            <a:r>
              <a:rPr lang="en-GB" b="1" dirty="0">
                <a:latin typeface="Tahoma" panose="020B0604030504040204" pitchFamily="34" charset="0"/>
                <a:ea typeface="Tahoma" panose="020B0604030504040204" pitchFamily="34" charset="0"/>
                <a:cs typeface="Tahoma" panose="020B0604030504040204" pitchFamily="34" charset="0"/>
              </a:rPr>
              <a:t>, or groups using religion as a pretext, pose terrorist threats of varying kinds to various state interests. </a:t>
            </a:r>
          </a:p>
          <a:p>
            <a:pPr lvl="0">
              <a:buFont typeface="Wingdings" panose="05000000000000000000" pitchFamily="2" charset="2"/>
              <a:buChar char="Ø"/>
            </a:pPr>
            <a:r>
              <a:rPr lang="en-GB" b="1" dirty="0">
                <a:latin typeface="Tahoma" panose="020B0604030504040204" pitchFamily="34" charset="0"/>
                <a:ea typeface="Tahoma" panose="020B0604030504040204" pitchFamily="34" charset="0"/>
                <a:cs typeface="Tahoma" panose="020B0604030504040204" pitchFamily="34" charset="0"/>
              </a:rPr>
              <a:t>A</a:t>
            </a:r>
            <a:r>
              <a:rPr lang="en-GB" b="1" dirty="0" smtClean="0">
                <a:latin typeface="Tahoma" panose="020B0604030504040204" pitchFamily="34" charset="0"/>
                <a:ea typeface="Tahoma" panose="020B0604030504040204" pitchFamily="34" charset="0"/>
                <a:cs typeface="Tahoma" panose="020B0604030504040204" pitchFamily="34" charset="0"/>
              </a:rPr>
              <a:t>pparent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growth of cross-national links </a:t>
            </a:r>
            <a:r>
              <a:rPr lang="en-GB" b="1" dirty="0">
                <a:latin typeface="Tahoma" panose="020B0604030504040204" pitchFamily="34" charset="0"/>
                <a:ea typeface="Tahoma" panose="020B0604030504040204" pitchFamily="34" charset="0"/>
                <a:cs typeface="Tahoma" panose="020B0604030504040204" pitchFamily="34" charset="0"/>
              </a:rPr>
              <a:t>among different terrorist organizations, which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may involve combinations of military training, funding, technology transfer, or political advice</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a:t>
            </a:r>
          </a:p>
          <a:p>
            <a:pPr lvl="0">
              <a:buFont typeface="Wingdings" panose="05000000000000000000" pitchFamily="2" charset="2"/>
              <a:buChar char="Ø"/>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Increasing use of communication technology</a:t>
            </a:r>
          </a:p>
          <a:p>
            <a:pPr lvl="0">
              <a:buFont typeface="Wingdings" panose="05000000000000000000" pitchFamily="2" charset="2"/>
              <a:buChar char="Ø"/>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Increasing use of networks</a:t>
            </a:r>
          </a:p>
          <a:p>
            <a:pPr lvl="0">
              <a:buFont typeface="Wingdings" panose="05000000000000000000" pitchFamily="2" charset="2"/>
              <a:buChar char="Ø"/>
            </a:pPr>
            <a:r>
              <a:rPr lang="en-GB" b="1" dirty="0">
                <a:latin typeface="Tahoma" panose="020B0604030504040204" pitchFamily="34" charset="0"/>
                <a:ea typeface="Tahoma" panose="020B0604030504040204" pitchFamily="34" charset="0"/>
                <a:cs typeface="Tahoma" panose="020B0604030504040204" pitchFamily="34" charset="0"/>
              </a:rPr>
              <a:t>‘</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soft targets’ </a:t>
            </a:r>
            <a:r>
              <a:rPr lang="en-GB" b="1" dirty="0">
                <a:latin typeface="Tahoma" panose="020B0604030504040204" pitchFamily="34" charset="0"/>
                <a:ea typeface="Tahoma" panose="020B0604030504040204" pitchFamily="34" charset="0"/>
                <a:cs typeface="Tahoma" panose="020B0604030504040204" pitchFamily="34" charset="0"/>
              </a:rPr>
              <a:t>(lightly or undefended civilian targets and important symbols) are preferred. </a:t>
            </a:r>
            <a:endPar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pPr marL="0" lvl="0" indent="0">
              <a:buNone/>
            </a:pPr>
            <a:endParaRPr lang="en-GB" sz="3200" b="1" dirty="0"/>
          </a:p>
          <a:p>
            <a:endParaRPr lang="en-GB" dirty="0"/>
          </a:p>
        </p:txBody>
      </p:sp>
    </p:spTree>
    <p:extLst>
      <p:ext uri="{BB962C8B-B14F-4D97-AF65-F5344CB8AC3E}">
        <p14:creationId xmlns:p14="http://schemas.microsoft.com/office/powerpoint/2010/main" val="2414615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8259" y="207818"/>
            <a:ext cx="11806517" cy="6502265"/>
          </a:xfrm>
        </p:spPr>
        <p:txBody>
          <a:bodyPr>
            <a:noAutofit/>
          </a:bodyPr>
          <a:lstStyle/>
          <a:p>
            <a:pPr algn="l">
              <a:buFont typeface="Wingdings" pitchFamily="2" charset="2"/>
              <a:buChar char="Ø"/>
            </a:pPr>
            <a:r>
              <a:rPr lang="en-US" sz="2800" b="1" dirty="0">
                <a:solidFill>
                  <a:srgbClr val="00B0F0"/>
                </a:solidFill>
                <a:latin typeface="Tahoma" panose="020B0604030504040204" pitchFamily="34" charset="0"/>
                <a:ea typeface="Tahoma" panose="020B0604030504040204" pitchFamily="34" charset="0"/>
                <a:cs typeface="Tahoma" panose="020B0604030504040204" pitchFamily="34" charset="0"/>
              </a:rPr>
              <a:t>Suicide bombing </a:t>
            </a:r>
            <a:r>
              <a:rPr lang="en-US" sz="2800" b="1" dirty="0">
                <a:latin typeface="Tahoma" panose="020B0604030504040204" pitchFamily="34" charset="0"/>
                <a:ea typeface="Tahoma" panose="020B0604030504040204" pitchFamily="34" charset="0"/>
                <a:cs typeface="Tahoma" panose="020B0604030504040204" pitchFamily="34" charset="0"/>
              </a:rPr>
              <a:t>– has </a:t>
            </a:r>
            <a:r>
              <a:rPr lang="en-US" sz="2800" b="1" dirty="0" smtClean="0">
                <a:latin typeface="Tahoma" panose="020B0604030504040204" pitchFamily="34" charset="0"/>
                <a:ea typeface="Tahoma" panose="020B0604030504040204" pitchFamily="34" charset="0"/>
                <a:cs typeface="Tahoma" panose="020B0604030504040204" pitchFamily="34" charset="0"/>
              </a:rPr>
              <a:t>become fundamental characteristic of </a:t>
            </a:r>
            <a:r>
              <a:rPr lang="en-US" sz="2800" b="1" dirty="0">
                <a:latin typeface="Tahoma" panose="020B0604030504040204" pitchFamily="34" charset="0"/>
                <a:ea typeface="Tahoma" panose="020B0604030504040204" pitchFamily="34" charset="0"/>
                <a:cs typeface="Tahoma" panose="020B0604030504040204" pitchFamily="34" charset="0"/>
              </a:rPr>
              <a:t>and strong attraction for the terrorist </a:t>
            </a:r>
            <a:r>
              <a:rPr lang="en-US" sz="2800" b="1" dirty="0" smtClean="0">
                <a:latin typeface="Tahoma" panose="020B0604030504040204" pitchFamily="34" charset="0"/>
                <a:ea typeface="Tahoma" panose="020B0604030504040204" pitchFamily="34" charset="0"/>
                <a:cs typeface="Tahoma" panose="020B0604030504040204" pitchFamily="34" charset="0"/>
              </a:rPr>
              <a:t>organizations because: </a:t>
            </a:r>
          </a:p>
          <a:p>
            <a:pPr marL="971550" lvl="1" indent="-514350" algn="l">
              <a:buFont typeface="+mj-lt"/>
              <a:buAutoNum type="arabicParenR"/>
            </a:pPr>
            <a:r>
              <a:rPr lang="en-US" sz="2800" b="1" dirty="0" smtClean="0">
                <a:latin typeface="Tahoma" panose="020B0604030504040204" pitchFamily="34" charset="0"/>
                <a:ea typeface="Tahoma" panose="020B0604030504040204" pitchFamily="34" charset="0"/>
                <a:cs typeface="Tahoma" panose="020B0604030504040204" pitchFamily="34" charset="0"/>
              </a:rPr>
              <a:t>Suicide </a:t>
            </a:r>
            <a:r>
              <a:rPr lang="en-US" sz="2800" b="1" dirty="0">
                <a:latin typeface="Tahoma" panose="020B0604030504040204" pitchFamily="34" charset="0"/>
                <a:ea typeface="Tahoma" panose="020B0604030504040204" pitchFamily="34" charset="0"/>
                <a:cs typeface="Tahoma" panose="020B0604030504040204" pitchFamily="34" charset="0"/>
              </a:rPr>
              <a:t>bombings are inexpensive and effective.  </a:t>
            </a:r>
            <a:endParaRPr lang="en-US" sz="2800" b="1" dirty="0" smtClean="0">
              <a:latin typeface="Tahoma" panose="020B0604030504040204" pitchFamily="34" charset="0"/>
              <a:ea typeface="Tahoma" panose="020B0604030504040204" pitchFamily="34" charset="0"/>
              <a:cs typeface="Tahoma" panose="020B0604030504040204" pitchFamily="34" charset="0"/>
            </a:endParaRPr>
          </a:p>
          <a:p>
            <a:pPr marL="971550" lvl="1" indent="-514350" algn="l">
              <a:buFont typeface="+mj-lt"/>
              <a:buAutoNum type="arabicParenR"/>
            </a:pPr>
            <a:r>
              <a:rPr lang="en-US" sz="2800" b="1" dirty="0" smtClean="0">
                <a:latin typeface="Tahoma" panose="020B0604030504040204" pitchFamily="34" charset="0"/>
                <a:ea typeface="Tahoma" panose="020B0604030504040204" pitchFamily="34" charset="0"/>
                <a:cs typeface="Tahoma" panose="020B0604030504040204" pitchFamily="34" charset="0"/>
              </a:rPr>
              <a:t>It </a:t>
            </a:r>
            <a:r>
              <a:rPr lang="en-US" sz="2800" b="1" dirty="0">
                <a:latin typeface="Tahoma" panose="020B0604030504040204" pitchFamily="34" charset="0"/>
                <a:ea typeface="Tahoma" panose="020B0604030504040204" pitchFamily="34" charset="0"/>
                <a:cs typeface="Tahoma" panose="020B0604030504040204" pitchFamily="34" charset="0"/>
              </a:rPr>
              <a:t>is less complicated and </a:t>
            </a:r>
            <a:r>
              <a:rPr lang="en-US" sz="2800" b="1" dirty="0" smtClean="0">
                <a:latin typeface="Tahoma" panose="020B0604030504040204" pitchFamily="34" charset="0"/>
                <a:ea typeface="Tahoma" panose="020B0604030504040204" pitchFamily="34" charset="0"/>
                <a:cs typeface="Tahoma" panose="020B0604030504040204" pitchFamily="34" charset="0"/>
              </a:rPr>
              <a:t>compromising </a:t>
            </a:r>
            <a:r>
              <a:rPr lang="en-US" sz="2800" b="1" dirty="0">
                <a:latin typeface="Tahoma" panose="020B0604030504040204" pitchFamily="34" charset="0"/>
                <a:ea typeface="Tahoma" panose="020B0604030504040204" pitchFamily="34" charset="0"/>
                <a:cs typeface="Tahoma" panose="020B0604030504040204" pitchFamily="34" charset="0"/>
              </a:rPr>
              <a:t>than other kinds of terrorist methods. </a:t>
            </a:r>
            <a:endParaRPr lang="en-US" sz="2800" b="1" dirty="0" smtClean="0">
              <a:latin typeface="Tahoma" panose="020B0604030504040204" pitchFamily="34" charset="0"/>
              <a:ea typeface="Tahoma" panose="020B0604030504040204" pitchFamily="34" charset="0"/>
              <a:cs typeface="Tahoma" panose="020B0604030504040204" pitchFamily="34" charset="0"/>
            </a:endParaRPr>
          </a:p>
          <a:p>
            <a:pPr marL="971550" lvl="1" indent="-514350" algn="l">
              <a:buFont typeface="+mj-lt"/>
              <a:buAutoNum type="arabicParenR"/>
            </a:pPr>
            <a:r>
              <a:rPr lang="en-US" sz="2800" b="1" dirty="0" smtClean="0">
                <a:latin typeface="Tahoma" panose="020B0604030504040204" pitchFamily="34" charset="0"/>
                <a:ea typeface="Tahoma" panose="020B0604030504040204" pitchFamily="34" charset="0"/>
                <a:cs typeface="Tahoma" panose="020B0604030504040204" pitchFamily="34" charset="0"/>
              </a:rPr>
              <a:t>Guarantees </a:t>
            </a:r>
            <a:r>
              <a:rPr lang="en-US" sz="2800" b="1" dirty="0">
                <a:latin typeface="Tahoma" panose="020B0604030504040204" pitchFamily="34" charset="0"/>
                <a:ea typeface="Tahoma" panose="020B0604030504040204" pitchFamily="34" charset="0"/>
                <a:cs typeface="Tahoma" panose="020B0604030504040204" pitchFamily="34" charset="0"/>
              </a:rPr>
              <a:t>media coverage. </a:t>
            </a:r>
            <a:endParaRPr lang="en-US" sz="2800" b="1" dirty="0" smtClean="0">
              <a:latin typeface="Tahoma" panose="020B0604030504040204" pitchFamily="34" charset="0"/>
              <a:ea typeface="Tahoma" panose="020B0604030504040204" pitchFamily="34" charset="0"/>
              <a:cs typeface="Tahoma" panose="020B0604030504040204" pitchFamily="34" charset="0"/>
            </a:endParaRPr>
          </a:p>
          <a:p>
            <a:pPr marL="971550" lvl="1" indent="-514350" algn="l">
              <a:buFont typeface="+mj-lt"/>
              <a:buAutoNum type="arabicParenR"/>
            </a:pPr>
            <a:r>
              <a:rPr lang="en-US" sz="2800" b="1" dirty="0" smtClean="0">
                <a:latin typeface="Tahoma" panose="020B0604030504040204" pitchFamily="34" charset="0"/>
                <a:ea typeface="Tahoma" panose="020B0604030504040204" pitchFamily="34" charset="0"/>
                <a:cs typeface="Tahoma" panose="020B0604030504040204" pitchFamily="34" charset="0"/>
              </a:rPr>
              <a:t>The </a:t>
            </a:r>
            <a:r>
              <a:rPr lang="en-US" sz="2800" b="1" dirty="0">
                <a:latin typeface="Tahoma" panose="020B0604030504040204" pitchFamily="34" charset="0"/>
                <a:ea typeface="Tahoma" panose="020B0604030504040204" pitchFamily="34" charset="0"/>
                <a:cs typeface="Tahoma" panose="020B0604030504040204" pitchFamily="34" charset="0"/>
              </a:rPr>
              <a:t>suicide terrorist is the ultimate smart </a:t>
            </a:r>
            <a:r>
              <a:rPr lang="en-US" sz="2800" b="1" dirty="0" smtClean="0">
                <a:latin typeface="Tahoma" panose="020B0604030504040204" pitchFamily="34" charset="0"/>
                <a:ea typeface="Tahoma" panose="020B0604030504040204" pitchFamily="34" charset="0"/>
                <a:cs typeface="Tahoma" panose="020B0604030504040204" pitchFamily="34" charset="0"/>
              </a:rPr>
              <a:t>bomb</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smtClean="0">
                <a:latin typeface="Tahoma" panose="020B0604030504040204" pitchFamily="34" charset="0"/>
                <a:ea typeface="Tahoma" panose="020B0604030504040204" pitchFamily="34" charset="0"/>
                <a:cs typeface="Tahoma" panose="020B0604030504040204" pitchFamily="34" charset="0"/>
              </a:rPr>
              <a:t>with no </a:t>
            </a:r>
            <a:r>
              <a:rPr lang="en-US" sz="2800" b="1" dirty="0">
                <a:latin typeface="Tahoma" panose="020B0604030504040204" pitchFamily="34" charset="0"/>
                <a:ea typeface="Tahoma" panose="020B0604030504040204" pitchFamily="34" charset="0"/>
                <a:cs typeface="Tahoma" panose="020B0604030504040204" pitchFamily="34" charset="0"/>
              </a:rPr>
              <a:t>escape </a:t>
            </a:r>
            <a:r>
              <a:rPr lang="en-US" sz="2800" b="1" dirty="0" smtClean="0">
                <a:latin typeface="Tahoma" panose="020B0604030504040204" pitchFamily="34" charset="0"/>
                <a:ea typeface="Tahoma" panose="020B0604030504040204" pitchFamily="34" charset="0"/>
                <a:cs typeface="Tahoma" panose="020B0604030504040204" pitchFamily="34" charset="0"/>
              </a:rPr>
              <a:t>plan. </a:t>
            </a:r>
            <a:endParaRPr lang="en-US" sz="2800" b="1" dirty="0">
              <a:latin typeface="Tahoma" panose="020B0604030504040204" pitchFamily="34" charset="0"/>
              <a:ea typeface="Tahoma" panose="020B0604030504040204" pitchFamily="34" charset="0"/>
              <a:cs typeface="Tahoma" panose="020B0604030504040204" pitchFamily="34" charset="0"/>
            </a:endParaRPr>
          </a:p>
          <a:p>
            <a:pPr marL="971550" lvl="1" indent="-514350" algn="l">
              <a:buFont typeface="+mj-lt"/>
              <a:buAutoNum type="arabicParenR"/>
            </a:pPr>
            <a:r>
              <a:rPr lang="en-US" sz="2800" b="1" dirty="0">
                <a:latin typeface="Tahoma" panose="020B0604030504040204" pitchFamily="34" charset="0"/>
                <a:ea typeface="Tahoma" panose="020B0604030504040204" pitchFamily="34" charset="0"/>
                <a:cs typeface="Tahoma" panose="020B0604030504040204" pitchFamily="34" charset="0"/>
              </a:rPr>
              <a:t>The strategy of suicide terrorists is to make people paranoid and xenophobic, fearful of venturing beyond their homes.</a:t>
            </a:r>
          </a:p>
          <a:p>
            <a:pPr algn="l">
              <a:buFont typeface="Wingdings" pitchFamily="2" charset="2"/>
              <a:buChar char="Ø"/>
            </a:pPr>
            <a:r>
              <a:rPr lang="en-US" sz="28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Suicide attacks on average kill four times </a:t>
            </a:r>
            <a:r>
              <a:rPr lang="en-US" sz="2800" b="1" dirty="0" smtClean="0">
                <a:latin typeface="Tahoma" panose="020B0604030504040204" pitchFamily="34" charset="0"/>
                <a:ea typeface="Tahoma" panose="020B0604030504040204" pitchFamily="34" charset="0"/>
                <a:cs typeface="Tahoma" panose="020B0604030504040204" pitchFamily="34" charset="0"/>
              </a:rPr>
              <a:t>as many people as other terrorist acts.</a:t>
            </a:r>
            <a:r>
              <a:rPr lang="en-US" sz="2800" b="1" dirty="0">
                <a:latin typeface="Tahoma" panose="020B0604030504040204" pitchFamily="34" charset="0"/>
                <a:ea typeface="Tahoma" panose="020B0604030504040204" pitchFamily="34" charset="0"/>
                <a:cs typeface="Tahoma" panose="020B0604030504040204" pitchFamily="34" charset="0"/>
              </a:rPr>
              <a:t> </a:t>
            </a:r>
            <a:endParaRPr lang="en-US" sz="2800" b="1" dirty="0" smtClean="0">
              <a:latin typeface="Tahoma" panose="020B0604030504040204" pitchFamily="34" charset="0"/>
              <a:ea typeface="Tahoma" panose="020B0604030504040204" pitchFamily="34" charset="0"/>
              <a:cs typeface="Tahoma" panose="020B0604030504040204" pitchFamily="34" charset="0"/>
            </a:endParaRPr>
          </a:p>
          <a:p>
            <a:pPr algn="l">
              <a:lnSpc>
                <a:spcPct val="90000"/>
              </a:lnSpc>
            </a:pPr>
            <a:endParaRPr lang="en-GB"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175310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efining the Terrorist Attack Cycle"/>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55964" y="374073"/>
            <a:ext cx="9559636" cy="6109854"/>
          </a:xfrm>
          <a:prstGeom prst="rect">
            <a:avLst/>
          </a:prstGeom>
          <a:noFill/>
          <a:ln>
            <a:noFill/>
          </a:ln>
        </p:spPr>
      </p:pic>
    </p:spTree>
    <p:extLst>
      <p:ext uri="{BB962C8B-B14F-4D97-AF65-F5344CB8AC3E}">
        <p14:creationId xmlns:p14="http://schemas.microsoft.com/office/powerpoint/2010/main" val="12849121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254" y="228600"/>
            <a:ext cx="12025745" cy="6483927"/>
          </a:xfrm>
        </p:spPr>
        <p:txBody>
          <a:bodyPr>
            <a:noAutofit/>
          </a:bodyPr>
          <a:lstStyle/>
          <a:p>
            <a:pPr marL="0" indent="0">
              <a:buNone/>
            </a:pPr>
            <a:r>
              <a:rPr lang="en-US" sz="24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Common </a:t>
            </a:r>
            <a:r>
              <a:rPr lang="en-US" sz="2400" b="1" dirty="0">
                <a:solidFill>
                  <a:srgbClr val="00B0F0"/>
                </a:solidFill>
                <a:latin typeface="Tahoma" panose="020B0604030504040204" pitchFamily="34" charset="0"/>
                <a:ea typeface="Tahoma" panose="020B0604030504040204" pitchFamily="34" charset="0"/>
                <a:cs typeface="Tahoma" panose="020B0604030504040204" pitchFamily="34" charset="0"/>
              </a:rPr>
              <a:t>characteristics of terrorism </a:t>
            </a:r>
            <a:endParaRPr lang="en-US" sz="2400"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pPr marL="514350" lvl="0" indent="-514350">
              <a:buFont typeface="+mj-lt"/>
              <a:buAutoNum type="arabicParenR"/>
            </a:pPr>
            <a:r>
              <a:rPr lang="en-US" sz="2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Violence</a:t>
            </a:r>
            <a:endParaRPr lang="en-GB" sz="2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514350" lvl="0" indent="-514350">
              <a:lnSpc>
                <a:spcPct val="100000"/>
              </a:lnSpc>
              <a:buFont typeface="+mj-lt"/>
              <a:buAutoNum type="arabicParenR"/>
            </a:pPr>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Psychological impact </a:t>
            </a:r>
            <a:r>
              <a:rPr lang="en-US" sz="2000" b="1" dirty="0">
                <a:latin typeface="Tahoma" panose="020B0604030504040204" pitchFamily="34" charset="0"/>
                <a:ea typeface="Tahoma" panose="020B0604030504040204" pitchFamily="34" charset="0"/>
                <a:cs typeface="Tahoma" panose="020B0604030504040204" pitchFamily="34" charset="0"/>
              </a:rPr>
              <a:t>- Fear and panic among the population</a:t>
            </a:r>
            <a:endParaRPr lang="en-GB" sz="2000" b="1" dirty="0">
              <a:latin typeface="Tahoma" panose="020B0604030504040204" pitchFamily="34" charset="0"/>
              <a:ea typeface="Tahoma" panose="020B0604030504040204" pitchFamily="34" charset="0"/>
              <a:cs typeface="Tahoma" panose="020B0604030504040204" pitchFamily="34" charset="0"/>
            </a:endParaRPr>
          </a:p>
          <a:p>
            <a:pPr marL="514350" lvl="0" indent="-514350">
              <a:lnSpc>
                <a:spcPct val="100000"/>
              </a:lnSpc>
              <a:buFont typeface="+mj-lt"/>
              <a:buAutoNum type="arabicParenR"/>
            </a:pPr>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Undermines public confidence </a:t>
            </a:r>
            <a:r>
              <a:rPr lang="en-US" sz="2000" b="1" dirty="0">
                <a:latin typeface="Tahoma" panose="020B0604030504040204" pitchFamily="34" charset="0"/>
                <a:ea typeface="Tahoma" panose="020B0604030504040204" pitchFamily="34" charset="0"/>
                <a:cs typeface="Tahoma" panose="020B0604030504040204" pitchFamily="34" charset="0"/>
              </a:rPr>
              <a:t>in the ability of the authorities to protect and defend citizens, thereby creating a climate of fear and intimidation amenable to terrorist exploitation</a:t>
            </a:r>
            <a:endParaRPr lang="en-GB" sz="2000" b="1" dirty="0">
              <a:latin typeface="Tahoma" panose="020B0604030504040204" pitchFamily="34" charset="0"/>
              <a:ea typeface="Tahoma" panose="020B0604030504040204" pitchFamily="34" charset="0"/>
              <a:cs typeface="Tahoma" panose="020B0604030504040204" pitchFamily="34" charset="0"/>
            </a:endParaRPr>
          </a:p>
          <a:p>
            <a:pPr marL="514350" lvl="0" indent="-514350">
              <a:lnSpc>
                <a:spcPct val="100000"/>
              </a:lnSpc>
              <a:buFont typeface="+mj-lt"/>
              <a:buAutoNum type="arabicParenR"/>
            </a:pPr>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Anonymous, </a:t>
            </a:r>
            <a:r>
              <a:rPr lang="en-US" sz="2000" b="1" dirty="0">
                <a:latin typeface="Tahoma" panose="020B0604030504040204" pitchFamily="34" charset="0"/>
                <a:ea typeface="Tahoma" panose="020B0604030504040204" pitchFamily="34" charset="0"/>
                <a:cs typeface="Tahoma" panose="020B0604030504040204" pitchFamily="34" charset="0"/>
              </a:rPr>
              <a:t>unidentifiable threat creates huge anxiety</a:t>
            </a:r>
            <a:endParaRPr lang="en-GB" sz="2000" b="1" dirty="0">
              <a:latin typeface="Tahoma" panose="020B0604030504040204" pitchFamily="34" charset="0"/>
              <a:ea typeface="Tahoma" panose="020B0604030504040204" pitchFamily="34" charset="0"/>
              <a:cs typeface="Tahoma" panose="020B0604030504040204" pitchFamily="34" charset="0"/>
            </a:endParaRPr>
          </a:p>
          <a:p>
            <a:pPr marL="514350" lvl="0" indent="-514350">
              <a:lnSpc>
                <a:spcPct val="100000"/>
              </a:lnSpc>
              <a:buFont typeface="+mj-lt"/>
              <a:buAutoNum type="arabicParenR"/>
            </a:pPr>
            <a:r>
              <a:rPr lang="en-US" sz="2000" b="1" dirty="0">
                <a:latin typeface="Tahoma" panose="020B0604030504040204" pitchFamily="34" charset="0"/>
                <a:ea typeface="Tahoma" panose="020B0604030504040204" pitchFamily="34" charset="0"/>
                <a:cs typeface="Tahoma" panose="020B0604030504040204" pitchFamily="34" charset="0"/>
              </a:rPr>
              <a:t>Usually the </a:t>
            </a:r>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goals are political</a:t>
            </a:r>
            <a:endParaRPr lang="en-GB" sz="2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514350" lvl="0" indent="-514350">
              <a:lnSpc>
                <a:spcPct val="100000"/>
              </a:lnSpc>
              <a:buFont typeface="+mj-lt"/>
              <a:buAutoNum type="arabicParenR"/>
            </a:pPr>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Disguises</a:t>
            </a:r>
            <a:r>
              <a:rPr lang="en-US" sz="2000" b="1" dirty="0">
                <a:latin typeface="Tahoma" panose="020B0604030504040204" pitchFamily="34" charset="0"/>
                <a:ea typeface="Tahoma" panose="020B0604030504040204" pitchFamily="34" charset="0"/>
                <a:cs typeface="Tahoma" panose="020B0604030504040204" pitchFamily="34" charset="0"/>
              </a:rPr>
              <a:t> are commonly </a:t>
            </a:r>
            <a:r>
              <a:rPr lang="en-US" sz="2000" b="1" dirty="0" smtClean="0">
                <a:latin typeface="Tahoma" panose="020B0604030504040204" pitchFamily="34" charset="0"/>
                <a:ea typeface="Tahoma" panose="020B0604030504040204" pitchFamily="34" charset="0"/>
                <a:cs typeface="Tahoma" panose="020B0604030504040204" pitchFamily="34" charset="0"/>
              </a:rPr>
              <a:t>used</a:t>
            </a:r>
          </a:p>
          <a:p>
            <a:pPr marL="514350" lvl="0" indent="-514350">
              <a:lnSpc>
                <a:spcPct val="100000"/>
              </a:lnSpc>
              <a:buAutoNum type="arabicParenR" startAt="7"/>
            </a:pPr>
            <a:r>
              <a:rPr lang="en-US" sz="2000" b="1" dirty="0">
                <a:latin typeface="Tahoma" panose="020B0604030504040204" pitchFamily="34" charset="0"/>
                <a:ea typeface="Tahoma" panose="020B0604030504040204" pitchFamily="34" charset="0"/>
                <a:cs typeface="Tahoma" panose="020B0604030504040204" pitchFamily="34" charset="0"/>
              </a:rPr>
              <a:t>Now, a growing percentage of </a:t>
            </a:r>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terrorist attacks are designed to kill as many people as possible</a:t>
            </a:r>
            <a:r>
              <a:rPr lang="en-US" sz="2000" b="1" dirty="0">
                <a:latin typeface="Tahoma" panose="020B0604030504040204" pitchFamily="34" charset="0"/>
                <a:ea typeface="Tahoma" panose="020B0604030504040204" pitchFamily="34" charset="0"/>
                <a:cs typeface="Tahoma" panose="020B0604030504040204" pitchFamily="34" charset="0"/>
              </a:rPr>
              <a:t>.</a:t>
            </a:r>
          </a:p>
          <a:p>
            <a:pPr marL="514350" lvl="0" indent="-514350">
              <a:lnSpc>
                <a:spcPct val="100000"/>
              </a:lnSpc>
              <a:buAutoNum type="arabicParenR" startAt="7"/>
            </a:pPr>
            <a:r>
              <a:rPr lang="en-US" sz="2000" b="1" dirty="0">
                <a:latin typeface="Tahoma" panose="020B0604030504040204" pitchFamily="34" charset="0"/>
                <a:ea typeface="Tahoma" panose="020B0604030504040204" pitchFamily="34" charset="0"/>
                <a:cs typeface="Tahoma" panose="020B0604030504040204" pitchFamily="34" charset="0"/>
              </a:rPr>
              <a:t>Most groups </a:t>
            </a:r>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lack a concrete political goals</a:t>
            </a:r>
            <a:r>
              <a:rPr lang="en-US" sz="2000" b="1" dirty="0">
                <a:latin typeface="Tahoma" panose="020B0604030504040204" pitchFamily="34" charset="0"/>
                <a:ea typeface="Tahoma" panose="020B0604030504040204" pitchFamily="34" charset="0"/>
                <a:cs typeface="Tahoma" panose="020B0604030504040204" pitchFamily="34" charset="0"/>
              </a:rPr>
              <a:t> other than to punish their enemies by killing as many of them as possible, without concern about alienating sympathizers.</a:t>
            </a:r>
          </a:p>
          <a:p>
            <a:pPr marL="514350" lvl="0" indent="-514350">
              <a:lnSpc>
                <a:spcPct val="100000"/>
              </a:lnSpc>
              <a:buAutoNum type="arabicParenR" startAt="7"/>
            </a:pPr>
            <a:r>
              <a:rPr lang="en-US" sz="2000" b="1" dirty="0">
                <a:latin typeface="Tahoma" panose="020B0604030504040204" pitchFamily="34" charset="0"/>
                <a:ea typeface="Tahoma" panose="020B0604030504040204" pitchFamily="34" charset="0"/>
                <a:cs typeface="Tahoma" panose="020B0604030504040204" pitchFamily="34" charset="0"/>
              </a:rPr>
              <a:t> Increasingly, </a:t>
            </a:r>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attacks are less likely to be followed by claims of responsibility</a:t>
            </a:r>
            <a:r>
              <a:rPr lang="en-US" sz="2000" b="1" dirty="0">
                <a:latin typeface="Tahoma" panose="020B0604030504040204" pitchFamily="34" charset="0"/>
                <a:ea typeface="Tahoma" panose="020B0604030504040204" pitchFamily="34" charset="0"/>
                <a:cs typeface="Tahoma" panose="020B0604030504040204" pitchFamily="34" charset="0"/>
              </a:rPr>
              <a:t> or lists of political demands.</a:t>
            </a:r>
          </a:p>
          <a:p>
            <a:pPr marL="514350" lvl="0" indent="-514350">
              <a:lnSpc>
                <a:spcPct val="100000"/>
              </a:lnSpc>
              <a:buAutoNum type="arabicParenR" startAt="7"/>
            </a:pPr>
            <a:r>
              <a:rPr lang="en-US" sz="2000" b="1" dirty="0">
                <a:latin typeface="Tahoma" panose="020B0604030504040204" pitchFamily="34" charset="0"/>
                <a:ea typeface="Tahoma" panose="020B0604030504040204" pitchFamily="34" charset="0"/>
                <a:cs typeface="Tahoma" panose="020B0604030504040204" pitchFamily="34" charset="0"/>
              </a:rPr>
              <a:t> Because groups based on ideological or religious motives may lack a specific political or nationalistic agenda, </a:t>
            </a:r>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they have less hierarchical structure.</a:t>
            </a:r>
            <a:endParaRPr lang="en-GB" sz="2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514350" lvl="0" indent="-514350">
              <a:lnSpc>
                <a:spcPct val="100000"/>
              </a:lnSpc>
              <a:buFont typeface="+mj-lt"/>
              <a:buAutoNum type="arabicParenR"/>
            </a:pPr>
            <a:endParaRPr lang="en-US" sz="2000" b="1" dirty="0" smtClean="0">
              <a:latin typeface="Tahoma" panose="020B0604030504040204" pitchFamily="34" charset="0"/>
              <a:ea typeface="Tahoma" panose="020B0604030504040204" pitchFamily="34" charset="0"/>
              <a:cs typeface="Tahoma" panose="020B0604030504040204" pitchFamily="34" charset="0"/>
            </a:endParaRPr>
          </a:p>
          <a:p>
            <a:pPr marL="514350" lvl="0" indent="-514350">
              <a:buFont typeface="+mj-lt"/>
              <a:buAutoNum type="arabicParenR"/>
            </a:pPr>
            <a:endParaRPr lang="en-GB" sz="24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71747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599" y="187036"/>
            <a:ext cx="11783291" cy="6670964"/>
          </a:xfrm>
        </p:spPr>
        <p:txBody>
          <a:bodyPr>
            <a:normAutofit fontScale="85000" lnSpcReduction="10000"/>
          </a:bodyPr>
          <a:lstStyle/>
          <a:p>
            <a:pPr marL="0" indent="0">
              <a:buNone/>
            </a:pPr>
            <a:r>
              <a:rPr lang="en-GB" sz="3300" b="1" dirty="0">
                <a:solidFill>
                  <a:srgbClr val="FF0000"/>
                </a:solidFill>
                <a:latin typeface="Tahoma" panose="020B0604030504040204" pitchFamily="34" charset="0"/>
                <a:ea typeface="Tahoma" panose="020B0604030504040204" pitchFamily="34" charset="0"/>
                <a:cs typeface="Tahoma" panose="020B0604030504040204" pitchFamily="34" charset="0"/>
              </a:rPr>
              <a:t>Terrorist organisation structures </a:t>
            </a:r>
          </a:p>
          <a:p>
            <a:pPr marL="0" indent="0">
              <a:buNone/>
            </a:pPr>
            <a:r>
              <a:rPr lang="en-GB" sz="3300" b="1" dirty="0">
                <a:solidFill>
                  <a:srgbClr val="FF0000"/>
                </a:solidFill>
                <a:latin typeface="Tahoma" panose="020B0604030504040204" pitchFamily="34" charset="0"/>
                <a:ea typeface="Tahoma" panose="020B0604030504040204" pitchFamily="34" charset="0"/>
                <a:cs typeface="Tahoma" panose="020B0604030504040204" pitchFamily="34" charset="0"/>
              </a:rPr>
              <a:t>Terrorist structure can generally be considered to be of four types: </a:t>
            </a:r>
            <a:endParaRPr lang="en-GB" sz="3300" b="1" dirty="0" smtClean="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en-GB" sz="33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Conventional </a:t>
            </a:r>
            <a:r>
              <a:rPr lang="en-GB" sz="3300" b="1" dirty="0">
                <a:solidFill>
                  <a:srgbClr val="FF0000"/>
                </a:solidFill>
                <a:latin typeface="Tahoma" panose="020B0604030504040204" pitchFamily="34" charset="0"/>
                <a:ea typeface="Tahoma" panose="020B0604030504040204" pitchFamily="34" charset="0"/>
                <a:cs typeface="Tahoma" panose="020B0604030504040204" pitchFamily="34" charset="0"/>
              </a:rPr>
              <a:t>hierarchy, </a:t>
            </a:r>
            <a:r>
              <a:rPr lang="en-GB" sz="33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provides </a:t>
            </a:r>
            <a:r>
              <a:rPr lang="en-GB" sz="3300" b="1" dirty="0">
                <a:solidFill>
                  <a:srgbClr val="FF0000"/>
                </a:solidFill>
                <a:latin typeface="Tahoma" panose="020B0604030504040204" pitchFamily="34" charset="0"/>
                <a:ea typeface="Tahoma" panose="020B0604030504040204" pitchFamily="34" charset="0"/>
                <a:cs typeface="Tahoma" panose="020B0604030504040204" pitchFamily="34" charset="0"/>
              </a:rPr>
              <a:t>the most efficient in terms of for example, intelligence, recruitment, finance and support. </a:t>
            </a:r>
            <a:r>
              <a:rPr lang="en-GB" sz="33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But it </a:t>
            </a:r>
            <a:r>
              <a:rPr lang="en-GB" sz="3300" b="1" dirty="0">
                <a:solidFill>
                  <a:srgbClr val="FF0000"/>
                </a:solidFill>
                <a:latin typeface="Tahoma" panose="020B0604030504040204" pitchFamily="34" charset="0"/>
                <a:ea typeface="Tahoma" panose="020B0604030504040204" pitchFamily="34" charset="0"/>
                <a:cs typeface="Tahoma" panose="020B0604030504040204" pitchFamily="34" charset="0"/>
              </a:rPr>
              <a:t>is least secure</a:t>
            </a:r>
            <a:endParaRPr lang="en-GB" sz="3300" b="1" dirty="0" smtClean="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en-GB" sz="33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Cellular- </a:t>
            </a:r>
            <a:r>
              <a:rPr lang="en-GB" sz="3300" b="1" dirty="0">
                <a:solidFill>
                  <a:srgbClr val="FF0000"/>
                </a:solidFill>
                <a:latin typeface="Tahoma" panose="020B0604030504040204" pitchFamily="34" charset="0"/>
                <a:ea typeface="Tahoma" panose="020B0604030504040204" pitchFamily="34" charset="0"/>
                <a:cs typeface="Tahoma" panose="020B0604030504040204" pitchFamily="34" charset="0"/>
              </a:rPr>
              <a:t>incorporates a network within a hierarchy. Each cell with about three to ten individuals, possesses one member (leader) who has direct contact with the organisation’s high command. </a:t>
            </a:r>
            <a:endParaRPr lang="en-GB" sz="3300" b="1" dirty="0" smtClean="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en-GB" sz="33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Network - comprises </a:t>
            </a:r>
            <a:r>
              <a:rPr lang="en-GB" sz="3300" b="1" dirty="0">
                <a:solidFill>
                  <a:srgbClr val="FF0000"/>
                </a:solidFill>
                <a:latin typeface="Tahoma" panose="020B0604030504040204" pitchFamily="34" charset="0"/>
                <a:ea typeface="Tahoma" panose="020B0604030504040204" pitchFamily="34" charset="0"/>
                <a:cs typeface="Tahoma" panose="020B0604030504040204" pitchFamily="34" charset="0"/>
              </a:rPr>
              <a:t>numerous cells interconnected in differing ways. Different types of such a network, each with different levels of </a:t>
            </a:r>
            <a:r>
              <a:rPr lang="en-GB" sz="33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security and  efficiency. E.g.. Cain, Hub &amp; Star </a:t>
            </a:r>
          </a:p>
          <a:p>
            <a:r>
              <a:rPr lang="en-GB" sz="33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Leaderless resistance - is </a:t>
            </a:r>
            <a:r>
              <a:rPr lang="en-GB" sz="3300" b="1" dirty="0">
                <a:solidFill>
                  <a:srgbClr val="FF0000"/>
                </a:solidFill>
                <a:latin typeface="Tahoma" panose="020B0604030504040204" pitchFamily="34" charset="0"/>
                <a:ea typeface="Tahoma" panose="020B0604030504040204" pitchFamily="34" charset="0"/>
                <a:cs typeface="Tahoma" panose="020B0604030504040204" pitchFamily="34" charset="0"/>
              </a:rPr>
              <a:t>the opposite of the former and exhibits the highest security, least efficiency.</a:t>
            </a:r>
          </a:p>
          <a:p>
            <a:r>
              <a:rPr lang="en-GB" sz="33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The </a:t>
            </a:r>
            <a:r>
              <a:rPr lang="en-GB" sz="3300" b="1" dirty="0">
                <a:solidFill>
                  <a:srgbClr val="FF0000"/>
                </a:solidFill>
                <a:latin typeface="Tahoma" panose="020B0604030504040204" pitchFamily="34" charset="0"/>
                <a:ea typeface="Tahoma" panose="020B0604030504040204" pitchFamily="34" charset="0"/>
                <a:cs typeface="Tahoma" panose="020B0604030504040204" pitchFamily="34" charset="0"/>
              </a:rPr>
              <a:t>decision to utilise any one of them depends on the security/efficiency trade-off of each.</a:t>
            </a:r>
          </a:p>
          <a:p>
            <a:endParaRPr lang="en-GB" dirty="0"/>
          </a:p>
        </p:txBody>
      </p:sp>
    </p:spTree>
    <p:extLst>
      <p:ext uri="{BB962C8B-B14F-4D97-AF65-F5344CB8AC3E}">
        <p14:creationId xmlns:p14="http://schemas.microsoft.com/office/powerpoint/2010/main" val="32071592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07818" y="187036"/>
            <a:ext cx="11665935" cy="6463146"/>
          </a:xfrm>
        </p:spPr>
        <p:txBody>
          <a:bodyPr>
            <a:normAutofit fontScale="85000" lnSpcReduction="20000"/>
          </a:bodyPr>
          <a:lstStyle/>
          <a:p>
            <a:pPr algn="l">
              <a:lnSpc>
                <a:spcPct val="120000"/>
              </a:lnSpc>
            </a:pPr>
            <a:r>
              <a:rPr lang="en-GB" sz="30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Causes </a:t>
            </a:r>
            <a:r>
              <a:rPr lang="en-GB" sz="3000" b="1" dirty="0">
                <a:solidFill>
                  <a:srgbClr val="00B0F0"/>
                </a:solidFill>
                <a:latin typeface="Tahoma" panose="020B0604030504040204" pitchFamily="34" charset="0"/>
                <a:ea typeface="Tahoma" panose="020B0604030504040204" pitchFamily="34" charset="0"/>
                <a:cs typeface="Tahoma" panose="020B0604030504040204" pitchFamily="34" charset="0"/>
              </a:rPr>
              <a:t>of Terrorism </a:t>
            </a:r>
            <a:endParaRPr lang="en-GB" sz="3000"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pPr algn="l">
              <a:lnSpc>
                <a:spcPct val="120000"/>
              </a:lnSpc>
              <a:buFont typeface="Wingdings" pitchFamily="2" charset="2"/>
              <a:buChar char="Ø"/>
            </a:pPr>
            <a:r>
              <a:rPr lang="en-US" sz="3000" b="1" dirty="0" smtClean="0">
                <a:latin typeface="Tahoma" pitchFamily="34" charset="0"/>
                <a:ea typeface="Tahoma" pitchFamily="34" charset="0"/>
                <a:cs typeface="Tahoma" pitchFamily="34" charset="0"/>
              </a:rPr>
              <a:t>People </a:t>
            </a:r>
            <a:r>
              <a:rPr lang="en-US" sz="3000" b="1" dirty="0">
                <a:latin typeface="Tahoma" pitchFamily="34" charset="0"/>
                <a:ea typeface="Tahoma" pitchFamily="34" charset="0"/>
                <a:cs typeface="Tahoma" pitchFamily="34" charset="0"/>
              </a:rPr>
              <a:t>turn to terrorism for various </a:t>
            </a:r>
            <a:r>
              <a:rPr lang="en-US" sz="3000" b="1" dirty="0" smtClean="0">
                <a:latin typeface="Tahoma" pitchFamily="34" charset="0"/>
                <a:ea typeface="Tahoma" pitchFamily="34" charset="0"/>
                <a:cs typeface="Tahoma" pitchFamily="34" charset="0"/>
              </a:rPr>
              <a:t>reasons that include: </a:t>
            </a:r>
          </a:p>
          <a:p>
            <a:pPr lvl="1" algn="l">
              <a:lnSpc>
                <a:spcPct val="120000"/>
              </a:lnSpc>
              <a:buFont typeface="Wingdings" pitchFamily="2" charset="2"/>
              <a:buChar char="Ø"/>
            </a:pPr>
            <a:r>
              <a:rPr lang="en-GB" sz="32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Non-democracy </a:t>
            </a:r>
            <a:r>
              <a:rPr lang="en-GB" sz="3200" b="1" dirty="0">
                <a:solidFill>
                  <a:srgbClr val="00B0F0"/>
                </a:solidFill>
                <a:latin typeface="Tahoma" panose="020B0604030504040204" pitchFamily="34" charset="0"/>
                <a:ea typeface="Tahoma" panose="020B0604030504040204" pitchFamily="34" charset="0"/>
                <a:cs typeface="Tahoma" panose="020B0604030504040204" pitchFamily="34" charset="0"/>
              </a:rPr>
              <a:t>and Political Grievances</a:t>
            </a:r>
            <a:r>
              <a:rPr lang="en-GB" sz="3200" dirty="0"/>
              <a:t/>
            </a:r>
            <a:br>
              <a:rPr lang="en-GB" sz="3200" dirty="0"/>
            </a:br>
            <a:r>
              <a:rPr lang="en-US" sz="3000" b="1" dirty="0" smtClean="0">
                <a:solidFill>
                  <a:srgbClr val="00B0F0"/>
                </a:solidFill>
                <a:latin typeface="Tahoma" pitchFamily="34" charset="0"/>
                <a:ea typeface="Tahoma" pitchFamily="34" charset="0"/>
                <a:cs typeface="Tahoma" pitchFamily="34" charset="0"/>
              </a:rPr>
              <a:t>Ideological</a:t>
            </a:r>
            <a:r>
              <a:rPr lang="en-US" sz="3000" b="1" dirty="0">
                <a:solidFill>
                  <a:srgbClr val="00B0F0"/>
                </a:solidFill>
                <a:latin typeface="Tahoma" pitchFamily="34" charset="0"/>
                <a:ea typeface="Tahoma" pitchFamily="34" charset="0"/>
                <a:cs typeface="Tahoma" pitchFamily="34" charset="0"/>
              </a:rPr>
              <a:t>, </a:t>
            </a:r>
            <a:r>
              <a:rPr lang="en-US" sz="2800" b="1" dirty="0" smtClean="0">
                <a:solidFill>
                  <a:srgbClr val="FF0000"/>
                </a:solidFill>
                <a:latin typeface="Tahoma" pitchFamily="34" charset="0"/>
                <a:ea typeface="Tahoma" pitchFamily="34" charset="0"/>
                <a:cs typeface="Tahoma" pitchFamily="34" charset="0"/>
              </a:rPr>
              <a:t>(</a:t>
            </a:r>
            <a:r>
              <a:rPr lang="en-GB" sz="28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ideology aids selection of range </a:t>
            </a:r>
            <a:r>
              <a:rPr lang="en-GB" sz="2800" b="1" dirty="0">
                <a:solidFill>
                  <a:srgbClr val="FF0000"/>
                </a:solidFill>
                <a:latin typeface="Tahoma" panose="020B0604030504040204" pitchFamily="34" charset="0"/>
                <a:ea typeface="Tahoma" panose="020B0604030504040204" pitchFamily="34" charset="0"/>
                <a:cs typeface="Tahoma" panose="020B0604030504040204" pitchFamily="34" charset="0"/>
              </a:rPr>
              <a:t>of legitimate targets and the means by which terrorists try to justify </a:t>
            </a:r>
            <a:r>
              <a:rPr lang="en-GB" sz="28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attacks)</a:t>
            </a:r>
            <a:r>
              <a:rPr lang="en-GB" sz="2800" dirty="0" smtClean="0">
                <a:solidFill>
                  <a:srgbClr val="FF0000"/>
                </a:solidFill>
                <a:latin typeface="Tahoma" panose="020B0604030504040204" pitchFamily="34" charset="0"/>
                <a:ea typeface="Tahoma" panose="020B0604030504040204" pitchFamily="34" charset="0"/>
                <a:cs typeface="Tahoma" panose="020B0604030504040204" pitchFamily="34" charset="0"/>
              </a:rPr>
              <a:t>.</a:t>
            </a:r>
          </a:p>
          <a:p>
            <a:pPr lvl="1" algn="l">
              <a:lnSpc>
                <a:spcPct val="120000"/>
              </a:lnSpc>
              <a:buFont typeface="Wingdings" pitchFamily="2" charset="2"/>
              <a:buChar char="Ø"/>
            </a:pPr>
            <a:r>
              <a:rPr lang="en-US" sz="3000" b="1" dirty="0" smtClean="0">
                <a:solidFill>
                  <a:srgbClr val="00B0F0"/>
                </a:solidFill>
                <a:latin typeface="Tahoma" pitchFamily="34" charset="0"/>
                <a:ea typeface="Tahoma" pitchFamily="34" charset="0"/>
                <a:cs typeface="Tahoma" pitchFamily="34" charset="0"/>
              </a:rPr>
              <a:t>Religious </a:t>
            </a:r>
            <a:r>
              <a:rPr lang="en-US" sz="3000" b="1" dirty="0">
                <a:solidFill>
                  <a:srgbClr val="00B0F0"/>
                </a:solidFill>
                <a:latin typeface="Tahoma" pitchFamily="34" charset="0"/>
                <a:ea typeface="Tahoma" pitchFamily="34" charset="0"/>
                <a:cs typeface="Tahoma" pitchFamily="34" charset="0"/>
              </a:rPr>
              <a:t>convictions</a:t>
            </a:r>
            <a:r>
              <a:rPr lang="en-US" sz="3000" b="1" dirty="0" smtClean="0">
                <a:solidFill>
                  <a:srgbClr val="00B0F0"/>
                </a:solidFill>
                <a:latin typeface="Tahoma" pitchFamily="34" charset="0"/>
                <a:ea typeface="Tahoma" pitchFamily="34" charset="0"/>
                <a:cs typeface="Tahoma" pitchFamily="34" charset="0"/>
              </a:rPr>
              <a:t>.</a:t>
            </a:r>
            <a:endParaRPr lang="en-US" sz="3000" b="1" dirty="0">
              <a:solidFill>
                <a:srgbClr val="00B0F0"/>
              </a:solidFill>
              <a:latin typeface="Tahoma" pitchFamily="34" charset="0"/>
              <a:ea typeface="Tahoma" pitchFamily="34" charset="0"/>
              <a:cs typeface="Tahoma" pitchFamily="34" charset="0"/>
            </a:endParaRPr>
          </a:p>
          <a:p>
            <a:pPr lvl="1" algn="l">
              <a:lnSpc>
                <a:spcPct val="120000"/>
              </a:lnSpc>
              <a:buFont typeface="Wingdings" pitchFamily="2" charset="2"/>
              <a:buChar char="Ø"/>
            </a:pPr>
            <a:r>
              <a:rPr lang="en-US" sz="3000" b="1" dirty="0">
                <a:latin typeface="Tahoma" pitchFamily="34" charset="0"/>
                <a:ea typeface="Tahoma" pitchFamily="34" charset="0"/>
                <a:cs typeface="Tahoma" pitchFamily="34" charset="0"/>
              </a:rPr>
              <a:t> </a:t>
            </a:r>
            <a:r>
              <a:rPr lang="en-US" sz="3000" b="1" dirty="0" smtClean="0">
                <a:latin typeface="Tahoma" pitchFamily="34" charset="0"/>
                <a:ea typeface="Tahoma" pitchFamily="34" charset="0"/>
                <a:cs typeface="Tahoma" pitchFamily="34" charset="0"/>
              </a:rPr>
              <a:t>Some </a:t>
            </a:r>
            <a:r>
              <a:rPr lang="en-US" sz="3000" b="1" dirty="0">
                <a:latin typeface="Tahoma" pitchFamily="34" charset="0"/>
                <a:ea typeface="Tahoma" pitchFamily="34" charset="0"/>
                <a:cs typeface="Tahoma" pitchFamily="34" charset="0"/>
              </a:rPr>
              <a:t>are simply </a:t>
            </a:r>
            <a:r>
              <a:rPr lang="en-US" sz="3000" b="1" dirty="0">
                <a:solidFill>
                  <a:srgbClr val="00B0F0"/>
                </a:solidFill>
                <a:latin typeface="Tahoma" pitchFamily="34" charset="0"/>
                <a:ea typeface="Tahoma" pitchFamily="34" charset="0"/>
                <a:cs typeface="Tahoma" pitchFamily="34" charset="0"/>
              </a:rPr>
              <a:t>criminals for hire</a:t>
            </a:r>
            <a:r>
              <a:rPr lang="en-US" sz="3000" b="1" dirty="0">
                <a:latin typeface="Tahoma" pitchFamily="34" charset="0"/>
                <a:ea typeface="Tahoma" pitchFamily="34" charset="0"/>
                <a:cs typeface="Tahoma" pitchFamily="34" charset="0"/>
              </a:rPr>
              <a:t>. </a:t>
            </a:r>
            <a:endParaRPr lang="en-US" sz="3000" b="1" dirty="0" smtClean="0">
              <a:latin typeface="Tahoma" pitchFamily="34" charset="0"/>
              <a:ea typeface="Tahoma" pitchFamily="34" charset="0"/>
              <a:cs typeface="Tahoma" pitchFamily="34" charset="0"/>
            </a:endParaRPr>
          </a:p>
          <a:p>
            <a:pPr lvl="1" algn="l">
              <a:lnSpc>
                <a:spcPct val="120000"/>
              </a:lnSpc>
              <a:buFont typeface="Wingdings" pitchFamily="2" charset="2"/>
              <a:buChar char="Ø"/>
            </a:pPr>
            <a:r>
              <a:rPr lang="en-US" sz="3000" b="1" dirty="0" smtClean="0">
                <a:latin typeface="Tahoma" pitchFamily="34" charset="0"/>
                <a:ea typeface="Tahoma" pitchFamily="34" charset="0"/>
                <a:cs typeface="Tahoma" pitchFamily="34" charset="0"/>
              </a:rPr>
              <a:t>Others </a:t>
            </a:r>
            <a:r>
              <a:rPr lang="en-US" sz="3000" b="1" dirty="0">
                <a:latin typeface="Tahoma" pitchFamily="34" charset="0"/>
                <a:ea typeface="Tahoma" pitchFamily="34" charset="0"/>
                <a:cs typeface="Tahoma" pitchFamily="34" charset="0"/>
              </a:rPr>
              <a:t>become terrorists because of </a:t>
            </a:r>
            <a:r>
              <a:rPr lang="en-US" sz="3000" b="1" dirty="0">
                <a:solidFill>
                  <a:srgbClr val="00B0F0"/>
                </a:solidFill>
                <a:latin typeface="Tahoma" pitchFamily="34" charset="0"/>
                <a:ea typeface="Tahoma" pitchFamily="34" charset="0"/>
                <a:cs typeface="Tahoma" pitchFamily="34" charset="0"/>
              </a:rPr>
              <a:t>perceived oppression or economic deprivation </a:t>
            </a:r>
          </a:p>
          <a:p>
            <a:pPr lvl="1" algn="l">
              <a:lnSpc>
                <a:spcPct val="110000"/>
              </a:lnSpc>
              <a:buFont typeface="Wingdings" pitchFamily="2" charset="2"/>
              <a:buChar char="Ø"/>
            </a:pPr>
            <a:r>
              <a:rPr lang="en-GB" sz="28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Ethnicity, nationalism/separatism</a:t>
            </a:r>
            <a:r>
              <a:rPr lang="en-US" sz="3000" b="1" dirty="0" smtClean="0">
                <a:solidFill>
                  <a:srgbClr val="00B0F0"/>
                </a:solidFill>
                <a:latin typeface="Tahoma" pitchFamily="34" charset="0"/>
                <a:ea typeface="Tahoma" pitchFamily="34" charset="0"/>
                <a:cs typeface="Tahoma" pitchFamily="34" charset="0"/>
              </a:rPr>
              <a:t>.</a:t>
            </a:r>
            <a:r>
              <a:rPr lang="en-GB" sz="32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 </a:t>
            </a:r>
            <a:r>
              <a:rPr lang="en-GB" sz="3200" b="1" dirty="0" smtClean="0">
                <a:latin typeface="Tahoma" panose="020B0604030504040204" pitchFamily="34" charset="0"/>
                <a:ea typeface="Tahoma" panose="020B0604030504040204" pitchFamily="34" charset="0"/>
                <a:cs typeface="Tahoma" panose="020B0604030504040204" pitchFamily="34" charset="0"/>
              </a:rPr>
              <a:t>These are probably some of the most contested causes of terrorism.</a:t>
            </a:r>
            <a:r>
              <a:rPr lang="en-US" b="1" dirty="0">
                <a:solidFill>
                  <a:srgbClr val="00B0F0"/>
                </a:solidFill>
                <a:latin typeface="Tahoma" panose="020B0604030504040204" pitchFamily="34" charset="0"/>
                <a:ea typeface="Tahoma" panose="020B0604030504040204" pitchFamily="34" charset="0"/>
                <a:cs typeface="Tahoma" panose="020B0604030504040204" pitchFamily="34" charset="0"/>
              </a:rPr>
              <a:t> </a:t>
            </a:r>
            <a:endParaRPr lang="en-US"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pPr lvl="1" algn="l">
              <a:lnSpc>
                <a:spcPct val="110000"/>
              </a:lnSpc>
              <a:buFont typeface="Wingdings" pitchFamily="2" charset="2"/>
              <a:buChar char="Ø"/>
            </a:pPr>
            <a:r>
              <a:rPr lang="en-US" sz="28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Globalisation </a:t>
            </a:r>
            <a:endParaRPr lang="en-US" sz="2800" b="1" dirty="0">
              <a:solidFill>
                <a:srgbClr val="00B0F0"/>
              </a:solidFill>
              <a:latin typeface="Tahoma" panose="020B0604030504040204" pitchFamily="34" charset="0"/>
              <a:ea typeface="Tahoma" panose="020B0604030504040204" pitchFamily="34" charset="0"/>
              <a:cs typeface="Tahoma" panose="020B0604030504040204" pitchFamily="34" charset="0"/>
            </a:endParaRPr>
          </a:p>
          <a:p>
            <a:pPr lvl="1" algn="l">
              <a:lnSpc>
                <a:spcPct val="110000"/>
              </a:lnSpc>
              <a:buFont typeface="Wingdings" pitchFamily="2" charset="2"/>
              <a:buChar char="Ø"/>
            </a:pPr>
            <a:r>
              <a:rPr lang="en-US" sz="2600" b="1" dirty="0">
                <a:solidFill>
                  <a:srgbClr val="00B0F0"/>
                </a:solidFill>
                <a:latin typeface="Tahoma" panose="020B0604030504040204" pitchFamily="34" charset="0"/>
                <a:ea typeface="Tahoma" panose="020B0604030504040204" pitchFamily="34" charset="0"/>
                <a:cs typeface="Tahoma" panose="020B0604030504040204" pitchFamily="34" charset="0"/>
              </a:rPr>
              <a:t>The West’s application of double standards in its international </a:t>
            </a:r>
            <a:r>
              <a:rPr lang="en-US" sz="26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behavior</a:t>
            </a:r>
            <a:r>
              <a:rPr lang="en-US" sz="2600" b="1" dirty="0">
                <a:latin typeface="Tahoma" panose="020B0604030504040204" pitchFamily="34" charset="0"/>
                <a:ea typeface="Tahoma" panose="020B0604030504040204" pitchFamily="34" charset="0"/>
                <a:cs typeface="Tahoma" panose="020B0604030504040204" pitchFamily="34" charset="0"/>
              </a:rPr>
              <a:t>,</a:t>
            </a:r>
            <a:r>
              <a:rPr lang="en-US" sz="2600" b="1" dirty="0" smtClean="0">
                <a:latin typeface="Tahoma" panose="020B0604030504040204" pitchFamily="34" charset="0"/>
                <a:ea typeface="Tahoma" panose="020B0604030504040204" pitchFamily="34" charset="0"/>
                <a:cs typeface="Tahoma" panose="020B0604030504040204" pitchFamily="34" charset="0"/>
              </a:rPr>
              <a:t> e.g</a:t>
            </a:r>
            <a:r>
              <a:rPr lang="en-US" sz="2600" b="1" dirty="0">
                <a:latin typeface="Tahoma" panose="020B0604030504040204" pitchFamily="34" charset="0"/>
                <a:ea typeface="Tahoma" panose="020B0604030504040204" pitchFamily="34" charset="0"/>
                <a:cs typeface="Tahoma" panose="020B0604030504040204" pitchFamily="34" charset="0"/>
              </a:rPr>
              <a:t>. perceptions of relations with Israel and the approach to the Middle-East Peace Process, Bosnia and Chechnya.</a:t>
            </a:r>
            <a:endParaRPr lang="en-GB" sz="2600" b="1" dirty="0">
              <a:latin typeface="Tahoma" pitchFamily="34" charset="0"/>
              <a:ea typeface="Tahoma" pitchFamily="34" charset="0"/>
              <a:cs typeface="Tahoma" pitchFamily="34" charset="0"/>
            </a:endParaRPr>
          </a:p>
          <a:p>
            <a:pPr lvl="1" algn="l">
              <a:lnSpc>
                <a:spcPct val="120000"/>
              </a:lnSpc>
              <a:buFont typeface="Wingdings" pitchFamily="2" charset="2"/>
              <a:buChar char="Ø"/>
            </a:pPr>
            <a:endParaRPr lang="en-GB" b="1"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0609425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7817" y="228600"/>
            <a:ext cx="11783291" cy="6483927"/>
          </a:xfrm>
        </p:spPr>
        <p:txBody>
          <a:bodyPr>
            <a:normAutofit/>
          </a:bodyPr>
          <a:lstStyle/>
          <a:p>
            <a:pPr marL="0" indent="0">
              <a:buNone/>
            </a:pPr>
            <a:r>
              <a:rPr lang="en-GB" sz="30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Types of conflict</a:t>
            </a:r>
          </a:p>
          <a:p>
            <a:r>
              <a:rPr lang="en-GB" sz="3000" b="1" dirty="0">
                <a:latin typeface="Tahoma" panose="020B0604030504040204" pitchFamily="34" charset="0"/>
                <a:ea typeface="Tahoma" panose="020B0604030504040204" pitchFamily="34" charset="0"/>
                <a:cs typeface="Tahoma" panose="020B0604030504040204" pitchFamily="34" charset="0"/>
              </a:rPr>
              <a:t>Due to  diversity od situations that provoke it, </a:t>
            </a:r>
            <a:r>
              <a:rPr lang="en-GB" sz="3000" b="1" dirty="0">
                <a:solidFill>
                  <a:srgbClr val="00B0F0"/>
                </a:solidFill>
                <a:latin typeface="Tahoma" panose="020B0604030504040204" pitchFamily="34" charset="0"/>
                <a:ea typeface="Tahoma" panose="020B0604030504040204" pitchFamily="34" charset="0"/>
                <a:cs typeface="Tahoma" panose="020B0604030504040204" pitchFamily="34" charset="0"/>
              </a:rPr>
              <a:t>becomes difficult to generalize about terrorism</a:t>
            </a:r>
            <a:r>
              <a:rPr lang="en-GB" sz="3000" b="1" dirty="0">
                <a:latin typeface="Tahoma" panose="020B0604030504040204" pitchFamily="34" charset="0"/>
                <a:ea typeface="Tahoma" panose="020B0604030504040204" pitchFamily="34" charset="0"/>
                <a:cs typeface="Tahoma" panose="020B0604030504040204" pitchFamily="34" charset="0"/>
              </a:rPr>
              <a:t>, there are so many ‘terrorisms’. </a:t>
            </a:r>
          </a:p>
          <a:p>
            <a:r>
              <a:rPr lang="en-GB" sz="30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State terrorism </a:t>
            </a:r>
            <a:r>
              <a:rPr lang="en-GB" sz="3000" b="1" dirty="0" smtClean="0">
                <a:latin typeface="Tahoma" panose="020B0604030504040204" pitchFamily="34" charset="0"/>
                <a:ea typeface="Tahoma" panose="020B0604030504040204" pitchFamily="34" charset="0"/>
                <a:cs typeface="Tahoma" panose="020B0604030504040204" pitchFamily="34" charset="0"/>
              </a:rPr>
              <a:t>– terrorism from above committed by governments against perceived enemies. This can be directed externally against adversaries in the international domain or internally against domestic enemies</a:t>
            </a:r>
          </a:p>
          <a:p>
            <a:r>
              <a:rPr lang="en-GB" sz="30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Dissident terrorism - </a:t>
            </a:r>
            <a:r>
              <a:rPr lang="en-GB" sz="3000" b="1" dirty="0" smtClean="0">
                <a:latin typeface="Tahoma" panose="020B0604030504040204" pitchFamily="34" charset="0"/>
                <a:ea typeface="Tahoma" panose="020B0604030504040204" pitchFamily="34" charset="0"/>
                <a:cs typeface="Tahoma" panose="020B0604030504040204" pitchFamily="34" charset="0"/>
              </a:rPr>
              <a:t>is terrorism from below committed by nonstate actors (groups or movements) against governments, ethno national groups, religious groups and others perceived as enemies.</a:t>
            </a:r>
          </a:p>
          <a:p>
            <a:endParaRPr lang="en-GB" dirty="0"/>
          </a:p>
        </p:txBody>
      </p:sp>
    </p:spTree>
    <p:extLst>
      <p:ext uri="{BB962C8B-B14F-4D97-AF65-F5344CB8AC3E}">
        <p14:creationId xmlns:p14="http://schemas.microsoft.com/office/powerpoint/2010/main" val="259834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4073" y="290944"/>
            <a:ext cx="11637818" cy="6317673"/>
          </a:xfrm>
        </p:spPr>
        <p:txBody>
          <a:bodyPr>
            <a:normAutofit/>
          </a:bodyPr>
          <a:lstStyle/>
          <a:p>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Religious terrorism - </a:t>
            </a:r>
            <a:r>
              <a:rPr lang="en-GB" b="1" dirty="0">
                <a:latin typeface="Tahoma" panose="020B0604030504040204" pitchFamily="34" charset="0"/>
                <a:ea typeface="Tahoma" panose="020B0604030504040204" pitchFamily="34" charset="0"/>
                <a:cs typeface="Tahoma" panose="020B0604030504040204" pitchFamily="34" charset="0"/>
              </a:rPr>
              <a:t>motivated by an absolute belief that an otherworldly power has sanctioned and commanded the application of terrorist violence for the greater glory of the faith.</a:t>
            </a:r>
          </a:p>
          <a:p>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International terrorism – </a:t>
            </a:r>
            <a:r>
              <a:rPr lang="en-GB" b="1" dirty="0">
                <a:latin typeface="Tahoma" panose="020B0604030504040204" pitchFamily="34" charset="0"/>
                <a:ea typeface="Tahoma" panose="020B0604030504040204" pitchFamily="34" charset="0"/>
                <a:cs typeface="Tahoma" panose="020B0604030504040204" pitchFamily="34" charset="0"/>
              </a:rPr>
              <a:t>one that spills over to the world’s stage. Targets are selected for their value as symbols of international interest, either within the home country or across state borders.</a:t>
            </a:r>
            <a:r>
              <a:rPr lang="en-GB" sz="2400" dirty="0"/>
              <a:t> </a:t>
            </a:r>
          </a:p>
          <a:p>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Cyber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terrorism</a:t>
            </a:r>
            <a:endParaRPr lang="en-GB" b="1" dirty="0">
              <a:latin typeface="Tahoma" panose="020B0604030504040204" pitchFamily="34" charset="0"/>
              <a:ea typeface="Tahoma" panose="020B0604030504040204" pitchFamily="34" charset="0"/>
              <a:cs typeface="Tahoma" panose="020B0604030504040204" pitchFamily="34" charset="0"/>
            </a:endParaRPr>
          </a:p>
          <a:p>
            <a:endParaRPr lang="en-GB" dirty="0"/>
          </a:p>
        </p:txBody>
      </p:sp>
    </p:spTree>
    <p:extLst>
      <p:ext uri="{BB962C8B-B14F-4D97-AF65-F5344CB8AC3E}">
        <p14:creationId xmlns:p14="http://schemas.microsoft.com/office/powerpoint/2010/main" val="2290354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599" y="145473"/>
            <a:ext cx="11762509" cy="5881254"/>
          </a:xfrm>
        </p:spPr>
        <p:txBody>
          <a:bodyPr>
            <a:normAutofit lnSpcReduction="10000"/>
          </a:bodyPr>
          <a:lstStyle/>
          <a:p>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Cyber terrorism </a:t>
            </a:r>
            <a:r>
              <a:rPr lang="en-GB" b="1" dirty="0">
                <a:latin typeface="Tahoma" panose="020B0604030504040204" pitchFamily="34" charset="0"/>
                <a:ea typeface="Tahoma" panose="020B0604030504040204" pitchFamily="34" charset="0"/>
                <a:cs typeface="Tahoma" panose="020B0604030504040204" pitchFamily="34" charset="0"/>
              </a:rPr>
              <a:t>– refers to planned, politically motivated attack against information, computer systems, computer programs, and data which result in violence against non-combatant targets by sub-national groups or clandestine agents.</a:t>
            </a:r>
            <a:r>
              <a:rPr lang="en-GB" dirty="0"/>
              <a:t> </a:t>
            </a:r>
            <a:endParaRPr lang="en-GB" b="1" dirty="0">
              <a:latin typeface="Tahoma" panose="020B0604030504040204" pitchFamily="34" charset="0"/>
              <a:ea typeface="Tahoma" panose="020B0604030504040204" pitchFamily="34" charset="0"/>
              <a:cs typeface="Tahoma" panose="020B0604030504040204" pitchFamily="34" charset="0"/>
            </a:endParaRPr>
          </a:p>
          <a:p>
            <a:r>
              <a:rPr lang="en-GB" b="1" dirty="0" smtClean="0">
                <a:latin typeface="Tahoma" panose="020B0604030504040204" pitchFamily="34" charset="0"/>
                <a:ea typeface="Tahoma" panose="020B0604030504040204" pitchFamily="34" charset="0"/>
                <a:cs typeface="Tahoma" panose="020B0604030504040204" pitchFamily="34" charset="0"/>
              </a:rPr>
              <a:t>It </a:t>
            </a:r>
            <a:r>
              <a:rPr lang="en-GB" b="1" dirty="0">
                <a:latin typeface="Tahoma" panose="020B0604030504040204" pitchFamily="34" charset="0"/>
                <a:ea typeface="Tahoma" panose="020B0604030504040204" pitchFamily="34" charset="0"/>
                <a:cs typeface="Tahoma" panose="020B0604030504040204" pitchFamily="34" charset="0"/>
              </a:rPr>
              <a:t>is the </a:t>
            </a: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convergence of terrorism with cyberspace, where cyberspace becomes the means of conducting the terrorist act</a:t>
            </a:r>
            <a:r>
              <a:rPr lang="en-GB" b="1" dirty="0">
                <a:latin typeface="Tahoma" panose="020B0604030504040204" pitchFamily="34" charset="0"/>
                <a:ea typeface="Tahoma" panose="020B0604030504040204" pitchFamily="34" charset="0"/>
                <a:cs typeface="Tahoma" panose="020B0604030504040204" pitchFamily="34" charset="0"/>
              </a:rPr>
              <a:t>. </a:t>
            </a:r>
            <a:endParaRPr lang="en-GB" b="1" dirty="0" smtClean="0">
              <a:latin typeface="Tahoma" panose="020B0604030504040204" pitchFamily="34" charset="0"/>
              <a:ea typeface="Tahoma" panose="020B0604030504040204" pitchFamily="34" charset="0"/>
              <a:cs typeface="Tahoma" panose="020B0604030504040204" pitchFamily="34" charset="0"/>
            </a:endParaRPr>
          </a:p>
          <a:p>
            <a:r>
              <a:rPr lang="en-GB" b="1" dirty="0" smtClean="0">
                <a:latin typeface="Tahoma" panose="020B0604030504040204" pitchFamily="34" charset="0"/>
                <a:ea typeface="Tahoma" panose="020B0604030504040204" pitchFamily="34" charset="0"/>
                <a:cs typeface="Tahoma" panose="020B0604030504040204" pitchFamily="34" charset="0"/>
              </a:rPr>
              <a:t>Rather </a:t>
            </a:r>
            <a:r>
              <a:rPr lang="en-GB" b="1" dirty="0">
                <a:latin typeface="Tahoma" panose="020B0604030504040204" pitchFamily="34" charset="0"/>
                <a:ea typeface="Tahoma" panose="020B0604030504040204" pitchFamily="34" charset="0"/>
                <a:cs typeface="Tahoma" panose="020B0604030504040204" pitchFamily="34" charset="0"/>
              </a:rPr>
              <a:t>than committing acts of violence against persons or physical property, the cyberterrorist commits acts of destruction and disruption against digital property.</a:t>
            </a:r>
          </a:p>
          <a:p>
            <a:r>
              <a:rPr lang="en-GB" b="1" dirty="0" smtClean="0">
                <a:latin typeface="Tahoma" panose="020B0604030504040204" pitchFamily="34" charset="0"/>
                <a:ea typeface="Tahoma" panose="020B0604030504040204" pitchFamily="34" charset="0"/>
                <a:cs typeface="Tahoma" panose="020B0604030504040204" pitchFamily="34" charset="0"/>
              </a:rPr>
              <a:t>Cyber </a:t>
            </a:r>
            <a:r>
              <a:rPr lang="en-GB" b="1" dirty="0">
                <a:latin typeface="Tahoma" panose="020B0604030504040204" pitchFamily="34" charset="0"/>
                <a:ea typeface="Tahoma" panose="020B0604030504040204" pitchFamily="34" charset="0"/>
                <a:cs typeface="Tahoma" panose="020B0604030504040204" pitchFamily="34" charset="0"/>
              </a:rPr>
              <a:t>terrorism is </a:t>
            </a: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conducted by </a:t>
            </a: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private </a:t>
            </a: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entities and state </a:t>
            </a: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governments</a:t>
            </a:r>
            <a:r>
              <a:rPr lang="en-GB" b="1" dirty="0" smtClean="0">
                <a:latin typeface="Tahoma" panose="020B0604030504040204" pitchFamily="34" charset="0"/>
                <a:ea typeface="Tahoma" panose="020B0604030504040204" pitchFamily="34" charset="0"/>
                <a:cs typeface="Tahoma" panose="020B0604030504040204" pitchFamily="34" charset="0"/>
              </a:rPr>
              <a:t>.</a:t>
            </a:r>
            <a:endParaRPr lang="en-GB" b="1" dirty="0">
              <a:latin typeface="Tahoma" panose="020B0604030504040204" pitchFamily="34" charset="0"/>
              <a:ea typeface="Tahoma" panose="020B0604030504040204" pitchFamily="34" charset="0"/>
              <a:cs typeface="Tahoma" panose="020B0604030504040204" pitchFamily="34" charset="0"/>
            </a:endParaRPr>
          </a:p>
          <a:p>
            <a:r>
              <a:rPr lang="en-GB" b="1" dirty="0">
                <a:latin typeface="Tahoma" panose="020B0604030504040204" pitchFamily="34" charset="0"/>
                <a:ea typeface="Tahoma" panose="020B0604030504040204" pitchFamily="34" charset="0"/>
                <a:cs typeface="Tahoma" panose="020B0604030504040204" pitchFamily="34" charset="0"/>
              </a:rPr>
              <a:t>Among the leading states are </a:t>
            </a: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United States, South Korea, China, Germany, France, and  The </a:t>
            </a: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UK</a:t>
            </a:r>
            <a:endParaRPr lang="en-GB"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02793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74073"/>
            <a:ext cx="10515600" cy="5802890"/>
          </a:xfrm>
        </p:spPr>
        <p:txBody>
          <a:bodyPr>
            <a:normAutofit/>
          </a:bodyPr>
          <a:lstStyle/>
          <a:p>
            <a:pPr marL="0" indent="0">
              <a:buNone/>
            </a:pPr>
            <a:r>
              <a:rPr lang="en-GB" b="1" dirty="0">
                <a:latin typeface="Tahoma" panose="020B0604030504040204" pitchFamily="34" charset="0"/>
                <a:ea typeface="Tahoma" panose="020B0604030504040204" pitchFamily="34" charset="0"/>
                <a:cs typeface="Tahoma" panose="020B0604030504040204" pitchFamily="34" charset="0"/>
              </a:rPr>
              <a:t>Cyber terrorist prefer using the cyber-attack methods because of many advantages: </a:t>
            </a:r>
          </a:p>
          <a:p>
            <a:pPr marL="971550" lvl="1" indent="-514350">
              <a:buFont typeface="+mj-lt"/>
              <a:buAutoNum type="arabicPeriod"/>
            </a:pPr>
            <a:r>
              <a:rPr lang="en-GB" sz="2800" b="1" dirty="0">
                <a:latin typeface="Tahoma" panose="020B0604030504040204" pitchFamily="34" charset="0"/>
                <a:ea typeface="Tahoma" panose="020B0604030504040204" pitchFamily="34" charset="0"/>
                <a:cs typeface="Tahoma" panose="020B0604030504040204" pitchFamily="34" charset="0"/>
              </a:rPr>
              <a:t>It is Cheaper than traditional methods.</a:t>
            </a:r>
          </a:p>
          <a:p>
            <a:pPr marL="971550" lvl="1" indent="-514350">
              <a:buFont typeface="+mj-lt"/>
              <a:buAutoNum type="arabicPeriod"/>
            </a:pPr>
            <a:r>
              <a:rPr lang="en-GB" sz="2800" b="1" dirty="0">
                <a:latin typeface="Tahoma" panose="020B0604030504040204" pitchFamily="34" charset="0"/>
                <a:ea typeface="Tahoma" panose="020B0604030504040204" pitchFamily="34" charset="0"/>
                <a:cs typeface="Tahoma" panose="020B0604030504040204" pitchFamily="34" charset="0"/>
              </a:rPr>
              <a:t>The action is very difficult to be tracked.</a:t>
            </a:r>
          </a:p>
          <a:p>
            <a:pPr marL="971550" lvl="1" indent="-514350">
              <a:buFont typeface="+mj-lt"/>
              <a:buAutoNum type="arabicPeriod"/>
            </a:pPr>
            <a:r>
              <a:rPr lang="en-GB" sz="2800" b="1" dirty="0">
                <a:latin typeface="Tahoma" panose="020B0604030504040204" pitchFamily="34" charset="0"/>
                <a:ea typeface="Tahoma" panose="020B0604030504040204" pitchFamily="34" charset="0"/>
                <a:cs typeface="Tahoma" panose="020B0604030504040204" pitchFamily="34" charset="0"/>
              </a:rPr>
              <a:t>They can hide their personalities and location.</a:t>
            </a:r>
          </a:p>
          <a:p>
            <a:pPr marL="971550" lvl="1" indent="-514350">
              <a:buFont typeface="+mj-lt"/>
              <a:buAutoNum type="arabicPeriod"/>
            </a:pPr>
            <a:r>
              <a:rPr lang="en-GB" sz="2800" b="1" dirty="0">
                <a:latin typeface="Tahoma" panose="020B0604030504040204" pitchFamily="34" charset="0"/>
                <a:ea typeface="Tahoma" panose="020B0604030504040204" pitchFamily="34" charset="0"/>
                <a:cs typeface="Tahoma" panose="020B0604030504040204" pitchFamily="34" charset="0"/>
              </a:rPr>
              <a:t>There are no physical barriers or check points to cross.</a:t>
            </a:r>
          </a:p>
          <a:p>
            <a:pPr marL="971550" lvl="1" indent="-514350">
              <a:buFont typeface="+mj-lt"/>
              <a:buAutoNum type="arabicPeriod"/>
            </a:pPr>
            <a:r>
              <a:rPr lang="en-GB" sz="2800" b="1" dirty="0">
                <a:latin typeface="Tahoma" panose="020B0604030504040204" pitchFamily="34" charset="0"/>
                <a:ea typeface="Tahoma" panose="020B0604030504040204" pitchFamily="34" charset="0"/>
                <a:cs typeface="Tahoma" panose="020B0604030504040204" pitchFamily="34" charset="0"/>
              </a:rPr>
              <a:t>They can do it remotely from anywhere in the world.</a:t>
            </a:r>
          </a:p>
          <a:p>
            <a:pPr marL="971550" lvl="1" indent="-514350">
              <a:buFont typeface="+mj-lt"/>
              <a:buAutoNum type="arabicPeriod"/>
            </a:pPr>
            <a:r>
              <a:rPr lang="en-GB" sz="2800" b="1" dirty="0">
                <a:latin typeface="Tahoma" panose="020B0604030504040204" pitchFamily="34" charset="0"/>
                <a:ea typeface="Tahoma" panose="020B0604030504040204" pitchFamily="34" charset="0"/>
                <a:cs typeface="Tahoma" panose="020B0604030504040204" pitchFamily="34" charset="0"/>
              </a:rPr>
              <a:t>They can use this method to attack a big number of targets</a:t>
            </a:r>
          </a:p>
          <a:p>
            <a:pPr marL="971550" lvl="1" indent="-514350">
              <a:buFont typeface="+mj-lt"/>
              <a:buAutoNum type="arabicPeriod"/>
            </a:pPr>
            <a:r>
              <a:rPr lang="en-GB" sz="2800" b="1" dirty="0">
                <a:latin typeface="Tahoma" panose="020B0604030504040204" pitchFamily="34" charset="0"/>
                <a:ea typeface="Tahoma" panose="020B0604030504040204" pitchFamily="34" charset="0"/>
                <a:cs typeface="Tahoma" panose="020B0604030504040204" pitchFamily="34" charset="0"/>
              </a:rPr>
              <a:t>They can affect a large number of people.</a:t>
            </a:r>
          </a:p>
          <a:p>
            <a:endParaRPr lang="en-GB" dirty="0"/>
          </a:p>
        </p:txBody>
      </p:sp>
    </p:spTree>
    <p:extLst>
      <p:ext uri="{BB962C8B-B14F-4D97-AF65-F5344CB8AC3E}">
        <p14:creationId xmlns:p14="http://schemas.microsoft.com/office/powerpoint/2010/main" val="41036950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1" y="290945"/>
            <a:ext cx="11720945" cy="5886018"/>
          </a:xfrm>
        </p:spPr>
        <p:txBody>
          <a:bodyPr>
            <a:normAutofit lnSpcReduction="10000"/>
          </a:bodyPr>
          <a:lstStyle/>
          <a:p>
            <a:pPr marL="0" indent="0">
              <a:buNone/>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State Terrorism</a:t>
            </a:r>
          </a:p>
          <a:p>
            <a:r>
              <a:rPr lang="en-US" b="1" dirty="0">
                <a:latin typeface="Tahoma" panose="020B0604030504040204" pitchFamily="34" charset="0"/>
                <a:ea typeface="Tahoma" panose="020B0604030504040204" pitchFamily="34" charset="0"/>
                <a:cs typeface="Tahoma" panose="020B0604030504040204" pitchFamily="34" charset="0"/>
              </a:rPr>
              <a:t>Terrorism by states is characterized by </a:t>
            </a:r>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official support for policies of violence, repression, and intimidation</a:t>
            </a:r>
            <a:r>
              <a:rPr lang="en-US" b="1" dirty="0">
                <a:latin typeface="Tahoma" panose="020B0604030504040204" pitchFamily="34" charset="0"/>
                <a:ea typeface="Tahoma" panose="020B0604030504040204" pitchFamily="34" charset="0"/>
                <a:cs typeface="Tahoma" panose="020B0604030504040204" pitchFamily="34" charset="0"/>
              </a:rPr>
              <a:t>. </a:t>
            </a:r>
          </a:p>
          <a:p>
            <a:r>
              <a:rPr lang="en-US" b="1" dirty="0">
                <a:latin typeface="Tahoma" panose="020B0604030504040204" pitchFamily="34" charset="0"/>
                <a:ea typeface="Tahoma" panose="020B0604030504040204" pitchFamily="34" charset="0"/>
                <a:cs typeface="Tahoma" panose="020B0604030504040204" pitchFamily="34" charset="0"/>
              </a:rPr>
              <a:t>This violence and coercion is directed against </a:t>
            </a:r>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perceived enemies that the state has determined threaten its interests or security. </a:t>
            </a:r>
          </a:p>
          <a:p>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Although perpetrators</a:t>
            </a:r>
            <a:r>
              <a:rPr lang="en-US" b="1" dirty="0">
                <a:latin typeface="Tahoma" panose="020B0604030504040204" pitchFamily="34" charset="0"/>
                <a:ea typeface="Tahoma" panose="020B0604030504040204" pitchFamily="34" charset="0"/>
                <a:cs typeface="Tahoma" panose="020B0604030504040204" pitchFamily="34" charset="0"/>
              </a:rPr>
              <a:t> of state terrorist campaigns are frequently </a:t>
            </a:r>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government personnel</a:t>
            </a:r>
            <a:r>
              <a:rPr lang="en-US" b="1" dirty="0">
                <a:latin typeface="Tahoma" panose="020B0604030504040204" pitchFamily="34" charset="0"/>
                <a:ea typeface="Tahoma" panose="020B0604030504040204" pitchFamily="34" charset="0"/>
                <a:cs typeface="Tahoma" panose="020B0604030504040204" pitchFamily="34" charset="0"/>
              </a:rPr>
              <a:t>, however, those who carry out the violence are also quite often </a:t>
            </a:r>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unofficial agents </a:t>
            </a:r>
            <a:r>
              <a:rPr lang="en-US" b="1" dirty="0">
                <a:latin typeface="Tahoma" panose="020B0604030504040204" pitchFamily="34" charset="0"/>
                <a:ea typeface="Tahoma" panose="020B0604030504040204" pitchFamily="34" charset="0"/>
                <a:cs typeface="Tahoma" panose="020B0604030504040204" pitchFamily="34" charset="0"/>
              </a:rPr>
              <a:t>of the government. </a:t>
            </a:r>
            <a:endParaRPr lang="en-GB" b="1" dirty="0">
              <a:latin typeface="Tahoma" panose="020B0604030504040204" pitchFamily="34" charset="0"/>
              <a:ea typeface="Tahoma" panose="020B0604030504040204" pitchFamily="34" charset="0"/>
              <a:cs typeface="Tahoma" panose="020B0604030504040204" pitchFamily="34" charset="0"/>
            </a:endParaRPr>
          </a:p>
          <a:p>
            <a:r>
              <a:rPr lang="en-GB" b="1" dirty="0" smtClean="0">
                <a:latin typeface="Tahoma" panose="020B0604030504040204" pitchFamily="34" charset="0"/>
                <a:ea typeface="Tahoma" panose="020B0604030504040204" pitchFamily="34" charset="0"/>
                <a:cs typeface="Tahoma" panose="020B0604030504040204" pitchFamily="34" charset="0"/>
              </a:rPr>
              <a:t>Is </a:t>
            </a:r>
            <a:r>
              <a:rPr lang="en-GB" b="1" dirty="0">
                <a:latin typeface="Tahoma" panose="020B0604030504040204" pitchFamily="34" charset="0"/>
                <a:ea typeface="Tahoma" panose="020B0604030504040204" pitchFamily="34" charset="0"/>
                <a:cs typeface="Tahoma" panose="020B0604030504040204" pitchFamily="34" charset="0"/>
              </a:rPr>
              <a:t>usually a </a:t>
            </a: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covert, secret policy </a:t>
            </a:r>
            <a:r>
              <a:rPr lang="en-GB" b="1" dirty="0">
                <a:latin typeface="Tahoma" panose="020B0604030504040204" pitchFamily="34" charset="0"/>
                <a:ea typeface="Tahoma" panose="020B0604030504040204" pitchFamily="34" charset="0"/>
                <a:cs typeface="Tahoma" panose="020B0604030504040204" pitchFamily="34" charset="0"/>
              </a:rPr>
              <a:t>that allows states to </a:t>
            </a: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claim deniability</a:t>
            </a:r>
            <a:r>
              <a:rPr lang="en-GB" b="1" dirty="0">
                <a:latin typeface="Tahoma" panose="020B0604030504040204" pitchFamily="34" charset="0"/>
                <a:ea typeface="Tahoma" panose="020B0604030504040204" pitchFamily="34" charset="0"/>
                <a:cs typeface="Tahoma" panose="020B0604030504040204" pitchFamily="34" charset="0"/>
              </a:rPr>
              <a:t> when accused of sponsoring terrorism. </a:t>
            </a:r>
            <a:endParaRPr lang="en-GB" b="1" dirty="0" smtClean="0">
              <a:latin typeface="Tahoma" panose="020B0604030504040204" pitchFamily="34" charset="0"/>
              <a:ea typeface="Tahoma" panose="020B0604030504040204" pitchFamily="34" charset="0"/>
              <a:cs typeface="Tahoma" panose="020B0604030504040204" pitchFamily="34" charset="0"/>
            </a:endParaRPr>
          </a:p>
          <a:p>
            <a:r>
              <a:rPr lang="en-GB" b="1" dirty="0" smtClean="0">
                <a:latin typeface="Tahoma" panose="020B0604030504040204" pitchFamily="34" charset="0"/>
                <a:ea typeface="Tahoma" panose="020B0604030504040204" pitchFamily="34" charset="0"/>
                <a:cs typeface="Tahoma" panose="020B0604030504040204" pitchFamily="34" charset="0"/>
              </a:rPr>
              <a:t>Because </a:t>
            </a:r>
            <a:r>
              <a:rPr lang="en-GB" b="1" dirty="0">
                <a:latin typeface="Tahoma" panose="020B0604030504040204" pitchFamily="34" charset="0"/>
                <a:ea typeface="Tahoma" panose="020B0604030504040204" pitchFamily="34" charset="0"/>
                <a:cs typeface="Tahoma" panose="020B0604030504040204" pitchFamily="34" charset="0"/>
              </a:rPr>
              <a:t>of these veiled parameters, a distinction must be made between </a:t>
            </a: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state patronage </a:t>
            </a:r>
            <a:r>
              <a:rPr lang="en-GB" b="1" dirty="0">
                <a:latin typeface="Tahoma" panose="020B0604030504040204" pitchFamily="34" charset="0"/>
                <a:ea typeface="Tahoma" panose="020B0604030504040204" pitchFamily="34" charset="0"/>
                <a:cs typeface="Tahoma" panose="020B0604030504040204" pitchFamily="34" charset="0"/>
              </a:rPr>
              <a:t>and state </a:t>
            </a: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assistance models</a:t>
            </a:r>
            <a:r>
              <a:rPr lang="en-GB" b="1" dirty="0" smtClean="0">
                <a:latin typeface="Tahoma" panose="020B0604030504040204" pitchFamily="34" charset="0"/>
                <a:ea typeface="Tahoma" panose="020B0604030504040204" pitchFamily="34" charset="0"/>
                <a:cs typeface="Tahoma" panose="020B0604030504040204" pitchFamily="34" charset="0"/>
              </a:rPr>
              <a:t>.</a:t>
            </a:r>
            <a:endParaRPr lang="en-GB" b="1" dirty="0">
              <a:latin typeface="Tahoma" panose="020B0604030504040204" pitchFamily="34" charset="0"/>
              <a:ea typeface="Tahoma" panose="020B0604030504040204" pitchFamily="34" charset="0"/>
              <a:cs typeface="Tahoma" panose="020B0604030504040204" pitchFamily="34" charset="0"/>
            </a:endParaRPr>
          </a:p>
          <a:p>
            <a:endParaRPr lang="en-GB" dirty="0"/>
          </a:p>
        </p:txBody>
      </p:sp>
    </p:spTree>
    <p:extLst>
      <p:ext uri="{BB962C8B-B14F-4D97-AF65-F5344CB8AC3E}">
        <p14:creationId xmlns:p14="http://schemas.microsoft.com/office/powerpoint/2010/main" val="4148137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0945" y="207818"/>
            <a:ext cx="11617037" cy="6359237"/>
          </a:xfrm>
        </p:spPr>
        <p:txBody>
          <a:bodyPr>
            <a:normAutofit/>
          </a:bodyPr>
          <a:lstStyle/>
          <a:p>
            <a:pPr marL="0" indent="0">
              <a:buNone/>
            </a:pPr>
            <a:r>
              <a:rPr lang="en-GB" b="1" dirty="0" smtClean="0">
                <a:latin typeface="Tahoma" panose="020B0604030504040204" pitchFamily="34" charset="0"/>
                <a:ea typeface="Tahoma" panose="020B0604030504040204" pitchFamily="34" charset="0"/>
                <a:cs typeface="Tahoma" panose="020B0604030504040204" pitchFamily="34" charset="0"/>
              </a:rPr>
              <a:t>A </a:t>
            </a:r>
            <a:r>
              <a:rPr lang="en-GB" b="1" dirty="0">
                <a:latin typeface="Tahoma" panose="020B0604030504040204" pitchFamily="34" charset="0"/>
                <a:ea typeface="Tahoma" panose="020B0604030504040204" pitchFamily="34" charset="0"/>
                <a:cs typeface="Tahoma" panose="020B0604030504040204" pitchFamily="34" charset="0"/>
              </a:rPr>
              <a:t>number of models to describe state </a:t>
            </a:r>
            <a:r>
              <a:rPr lang="en-GB" b="1" dirty="0" smtClean="0">
                <a:latin typeface="Tahoma" panose="020B0604030504040204" pitchFamily="34" charset="0"/>
                <a:ea typeface="Tahoma" panose="020B0604030504040204" pitchFamily="34" charset="0"/>
                <a:cs typeface="Tahoma" panose="020B0604030504040204" pitchFamily="34" charset="0"/>
              </a:rPr>
              <a:t>terrorism exist. </a:t>
            </a:r>
          </a:p>
          <a:p>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One Model describes </a:t>
            </a: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state-level participants in a security environment</a:t>
            </a:r>
            <a:r>
              <a:rPr lang="en-GB" b="1" dirty="0">
                <a:latin typeface="Tahoma" panose="020B0604030504040204" pitchFamily="34" charset="0"/>
                <a:ea typeface="Tahoma" panose="020B0604030504040204" pitchFamily="34" charset="0"/>
                <a:cs typeface="Tahoma" panose="020B0604030504040204" pitchFamily="34" charset="0"/>
              </a:rPr>
              <a:t> as including the following: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marL="0" indent="0">
              <a:buNone/>
            </a:pPr>
            <a:r>
              <a:rPr lang="en-GB" b="1" dirty="0" smtClean="0">
                <a:latin typeface="Tahoma" panose="020B0604030504040204" pitchFamily="34" charset="0"/>
                <a:ea typeface="Tahoma" panose="020B0604030504040204" pitchFamily="34" charset="0"/>
                <a:cs typeface="Tahoma" panose="020B0604030504040204" pitchFamily="34" charset="0"/>
              </a:rPr>
              <a:t>1.	</a:t>
            </a: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Sponsors </a:t>
            </a: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of terrorism</a:t>
            </a:r>
            <a:r>
              <a:rPr lang="en-GB" b="1" dirty="0">
                <a:latin typeface="Tahoma" panose="020B0604030504040204" pitchFamily="34" charset="0"/>
                <a:ea typeface="Tahoma" panose="020B0604030504040204" pitchFamily="34" charset="0"/>
                <a:cs typeface="Tahoma" panose="020B0604030504040204" pitchFamily="34" charset="0"/>
              </a:rPr>
              <a:t>, meaning those states that actively promote terrorism and have been formally designated as rogue states or state </a:t>
            </a:r>
            <a:r>
              <a:rPr lang="en-GB" b="1" dirty="0" smtClean="0">
                <a:latin typeface="Tahoma" panose="020B0604030504040204" pitchFamily="34" charset="0"/>
                <a:ea typeface="Tahoma" panose="020B0604030504040204" pitchFamily="34" charset="0"/>
                <a:cs typeface="Tahoma" panose="020B0604030504040204" pitchFamily="34" charset="0"/>
              </a:rPr>
              <a:t>sponsors.</a:t>
            </a:r>
            <a:endParaRPr lang="en-GB" b="1"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GB" b="1" dirty="0" smtClean="0">
                <a:latin typeface="Tahoma" panose="020B0604030504040204" pitchFamily="34" charset="0"/>
                <a:ea typeface="Tahoma" panose="020B0604030504040204" pitchFamily="34" charset="0"/>
                <a:cs typeface="Tahoma" panose="020B0604030504040204" pitchFamily="34" charset="0"/>
              </a:rPr>
              <a:t>2.	</a:t>
            </a: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Enablers </a:t>
            </a: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of terrorism</a:t>
            </a:r>
            <a:r>
              <a:rPr lang="en-GB" b="1" dirty="0">
                <a:latin typeface="Tahoma" panose="020B0604030504040204" pitchFamily="34" charset="0"/>
                <a:ea typeface="Tahoma" panose="020B0604030504040204" pitchFamily="34" charset="0"/>
                <a:cs typeface="Tahoma" panose="020B0604030504040204" pitchFamily="34" charset="0"/>
              </a:rPr>
              <a:t>, or those states that operate in an environment in which “being part of the problem means not just failing to cooperate fully in countering terrorism but also doing some things that help enable it to occur</a:t>
            </a:r>
            <a:r>
              <a:rPr lang="en-GB" b="1" dirty="0" smtClean="0">
                <a:latin typeface="Tahoma" panose="020B0604030504040204" pitchFamily="34" charset="0"/>
                <a:ea typeface="Tahoma" panose="020B0604030504040204" pitchFamily="34" charset="0"/>
                <a:cs typeface="Tahoma" panose="020B0604030504040204" pitchFamily="34" charset="0"/>
              </a:rPr>
              <a:t>.” </a:t>
            </a:r>
            <a:endParaRPr lang="en-GB" b="1"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GB" b="1" dirty="0" smtClean="0">
                <a:latin typeface="Tahoma" panose="020B0604030504040204" pitchFamily="34" charset="0"/>
                <a:ea typeface="Tahoma" panose="020B0604030504040204" pitchFamily="34" charset="0"/>
                <a:cs typeface="Tahoma" panose="020B0604030504040204" pitchFamily="34" charset="0"/>
              </a:rPr>
              <a:t>3.	</a:t>
            </a: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Co-operators </a:t>
            </a: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in counterterrorism efforts</a:t>
            </a:r>
            <a:r>
              <a:rPr lang="en-GB" b="1" dirty="0">
                <a:latin typeface="Tahoma" panose="020B0604030504040204" pitchFamily="34" charset="0"/>
                <a:ea typeface="Tahoma" panose="020B0604030504040204" pitchFamily="34" charset="0"/>
                <a:cs typeface="Tahoma" panose="020B0604030504040204" pitchFamily="34" charset="0"/>
              </a:rPr>
              <a:t>, including unique security environments in which “cooperation on counterterrorism is often feasible despite significant disagreements on other subjects.”</a:t>
            </a:r>
          </a:p>
        </p:txBody>
      </p:sp>
    </p:spTree>
    <p:extLst>
      <p:ext uri="{BB962C8B-B14F-4D97-AF65-F5344CB8AC3E}">
        <p14:creationId xmlns:p14="http://schemas.microsoft.com/office/powerpoint/2010/main" val="2106085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218631560"/>
              </p:ext>
            </p:extLst>
          </p:nvPr>
        </p:nvGraphicFramePr>
        <p:xfrm>
          <a:off x="311727" y="243294"/>
          <a:ext cx="11513128" cy="6456934"/>
        </p:xfrm>
        <a:graphic>
          <a:graphicData uri="http://schemas.openxmlformats.org/drawingml/2006/table">
            <a:tbl>
              <a:tblPr firstRow="1" firstCol="1" bandRow="1"/>
              <a:tblGrid>
                <a:gridCol w="1838843"/>
                <a:gridCol w="5518729"/>
                <a:gridCol w="4155556"/>
              </a:tblGrid>
              <a:tr h="0">
                <a:tc>
                  <a:txBody>
                    <a:bodyPr/>
                    <a:lstStyle/>
                    <a:p>
                      <a:pPr>
                        <a:lnSpc>
                          <a:spcPct val="107000"/>
                        </a:lnSpc>
                        <a:spcAft>
                          <a:spcPts val="0"/>
                        </a:spcAft>
                      </a:pPr>
                      <a:r>
                        <a:rPr lang="en-GB" sz="1800" b="1">
                          <a:solidFill>
                            <a:srgbClr val="FF0000"/>
                          </a:solidFill>
                          <a:effectLst/>
                          <a:latin typeface="Tahoma" panose="020B0604030504040204" pitchFamily="34" charset="0"/>
                          <a:ea typeface="Tahoma" panose="020B0604030504040204" pitchFamily="34" charset="0"/>
                          <a:cs typeface="Tahoma" panose="020B0604030504040204" pitchFamily="34" charset="0"/>
                        </a:rPr>
                        <a:t>Domain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8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Patronage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8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Assistance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50907">
                <a:tc>
                  <a:txBody>
                    <a:bodyPr/>
                    <a:lstStyle/>
                    <a:p>
                      <a:pPr>
                        <a:lnSpc>
                          <a:spcPct val="107000"/>
                        </a:lnSpc>
                        <a:spcAft>
                          <a:spcPts val="0"/>
                        </a:spcAft>
                      </a:pPr>
                      <a:r>
                        <a:rPr lang="en-GB" sz="1800" b="1">
                          <a:solidFill>
                            <a:srgbClr val="000000"/>
                          </a:solidFill>
                          <a:effectLst/>
                          <a:latin typeface="Tahoma" panose="020B0604030504040204" pitchFamily="34" charset="0"/>
                          <a:ea typeface="Tahoma" panose="020B0604030504040204" pitchFamily="34" charset="0"/>
                          <a:cs typeface="Tahoma" panose="020B0604030504040204" pitchFamily="34" charset="0"/>
                        </a:rPr>
                        <a:t> </a:t>
                      </a:r>
                      <a:endParaRPr lang="en-GB" sz="1800" b="1">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800" b="1" dirty="0">
                          <a:effectLst/>
                          <a:latin typeface="Tahoma" panose="020B0604030504040204" pitchFamily="34" charset="0"/>
                          <a:ea typeface="Tahoma" panose="020B0604030504040204" pitchFamily="34" charset="0"/>
                          <a:cs typeface="Tahoma" panose="020B0604030504040204" pitchFamily="34" charset="0"/>
                        </a:rPr>
                        <a:t>State participation in terrorist and extremist behaviour can involve either direct or indirect sponsorship and can be conducted in foreign or domestic policy domains. State patronage refers to relatively direct links between a regime and political violence.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800" b="1" dirty="0">
                          <a:effectLst/>
                          <a:latin typeface="Tahoma" panose="020B0604030504040204" pitchFamily="34" charset="0"/>
                          <a:ea typeface="Tahoma" panose="020B0604030504040204" pitchFamily="34" charset="0"/>
                          <a:cs typeface="Tahoma" panose="020B0604030504040204" pitchFamily="34" charset="0"/>
                        </a:rPr>
                        <a:t>State assistance for terrorism refers to relatively indirect links. The state, through sympathetic proxies and agents, implicitly takes part in repression, violence, and terrorism. State assisters are less explicit in sponsorship. State assistance includes policies that help proxies arm, train, and provide sanctuary for terrorists.</a:t>
                      </a:r>
                      <a:r>
                        <a:rPr lang="en-GB" sz="1800" b="1" kern="120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GB" sz="18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The ambiguity with the proxy is intended to provide deniability when accused of complicity.</a:t>
                      </a:r>
                      <a:endParaRPr lang="en-GB" sz="180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7000"/>
                        </a:lnSpc>
                        <a:spcAft>
                          <a:spcPts val="0"/>
                        </a:spcAft>
                      </a:pPr>
                      <a:r>
                        <a:rPr lang="en-GB" sz="1800" b="1" dirty="0">
                          <a:solidFill>
                            <a:srgbClr val="0070C0"/>
                          </a:solidFill>
                          <a:effectLst/>
                          <a:latin typeface="Tahoma" panose="020B0604030504040204" pitchFamily="34" charset="0"/>
                          <a:ea typeface="Tahoma" panose="020B0604030504040204" pitchFamily="34" charset="0"/>
                          <a:cs typeface="Tahoma" panose="020B0604030504040204" pitchFamily="34" charset="0"/>
                        </a:rPr>
                        <a:t>International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800" b="1">
                          <a:effectLst/>
                          <a:latin typeface="Tahoma" panose="020B0604030504040204" pitchFamily="34" charset="0"/>
                          <a:ea typeface="Tahoma" panose="020B0604030504040204" pitchFamily="34" charset="0"/>
                          <a:cs typeface="Tahoma" panose="020B0604030504040204" pitchFamily="34" charset="0"/>
                        </a:rPr>
                        <a:t>International violence conducted on government orders. Case: Assassination of former Iranian Prime Minister Shahpour Bakhtiar in France by Iranian operatives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800" b="1">
                          <a:effectLst/>
                          <a:latin typeface="Tahoma" panose="020B0604030504040204" pitchFamily="34" charset="0"/>
                          <a:ea typeface="Tahoma" panose="020B0604030504040204" pitchFamily="34" charset="0"/>
                          <a:cs typeface="Tahoma" panose="020B0604030504040204" pitchFamily="34" charset="0"/>
                        </a:rPr>
                        <a:t>International violence with government encouragement and support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7000"/>
                        </a:lnSpc>
                        <a:spcAft>
                          <a:spcPts val="0"/>
                        </a:spcAft>
                      </a:pPr>
                      <a:r>
                        <a:rPr lang="en-GB" sz="1800" b="1" dirty="0">
                          <a:solidFill>
                            <a:srgbClr val="0070C0"/>
                          </a:solidFill>
                          <a:effectLst/>
                          <a:latin typeface="Tahoma" panose="020B0604030504040204" pitchFamily="34" charset="0"/>
                          <a:ea typeface="Tahoma" panose="020B0604030504040204" pitchFamily="34" charset="0"/>
                          <a:cs typeface="Tahoma" panose="020B0604030504040204" pitchFamily="34" charset="0"/>
                        </a:rPr>
                        <a:t>Domestic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800" b="1">
                          <a:effectLst/>
                          <a:latin typeface="Tahoma" panose="020B0604030504040204" pitchFamily="34" charset="0"/>
                          <a:ea typeface="Tahoma" panose="020B0604030504040204" pitchFamily="34" charset="0"/>
                          <a:cs typeface="Tahoma" panose="020B0604030504040204" pitchFamily="34" charset="0"/>
                        </a:rPr>
                        <a:t>Domestic repression by government personnel Case: Argentina’s Dirty War conducted by the military</a:t>
                      </a:r>
                      <a:r>
                        <a:rPr lang="en-GB" sz="1800" b="1">
                          <a:solidFill>
                            <a:srgbClr val="545454"/>
                          </a:solidFill>
                          <a:effectLst/>
                          <a:latin typeface="Tahoma" panose="020B0604030504040204" pitchFamily="34" charset="0"/>
                          <a:ea typeface="Tahoma" panose="020B0604030504040204" pitchFamily="34" charset="0"/>
                          <a:cs typeface="Tahoma" panose="020B0604030504040204" pitchFamily="34" charset="0"/>
                        </a:rPr>
                        <a:t> </a:t>
                      </a:r>
                      <a:r>
                        <a:rPr lang="en-GB" sz="1800" b="1">
                          <a:effectLst/>
                          <a:latin typeface="Tahoma" panose="020B0604030504040204" pitchFamily="34" charset="0"/>
                          <a:ea typeface="Tahoma" panose="020B0604030504040204" pitchFamily="34" charset="0"/>
                          <a:cs typeface="Tahoma" panose="020B0604030504040204" pitchFamily="34" charset="0"/>
                        </a:rPr>
                        <a:t>(1976 and 1983)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800" b="1" dirty="0">
                          <a:effectLst/>
                          <a:latin typeface="Tahoma" panose="020B0604030504040204" pitchFamily="34" charset="0"/>
                          <a:ea typeface="Tahoma" panose="020B0604030504040204" pitchFamily="34" charset="0"/>
                          <a:cs typeface="Tahoma" panose="020B0604030504040204" pitchFamily="34" charset="0"/>
                        </a:rPr>
                        <a:t>Domestic repression by pro-government extremists Case: Violence by rightist paramilitaries in El Salvador’s 1980s civil war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0244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1364"/>
            <a:ext cx="10515600" cy="806824"/>
          </a:xfrm>
        </p:spPr>
        <p:txBody>
          <a:bodyPr>
            <a:normAutofit fontScale="90000"/>
          </a:bodyPr>
          <a:lstStyle/>
          <a:p>
            <a:r>
              <a:rPr lang="en-GB" sz="3200" b="1" dirty="0" smtClean="0"/>
              <a:t/>
            </a:r>
            <a:br>
              <a:rPr lang="en-GB" sz="3200" b="1" dirty="0" smtClean="0"/>
            </a:br>
            <a:r>
              <a:rPr lang="en-GB" dirty="0" smtClean="0"/>
              <a:t/>
            </a:r>
            <a:br>
              <a:rPr lang="en-GB" dirty="0" smtClean="0"/>
            </a:br>
            <a:endParaRPr lang="en-GB" dirty="0"/>
          </a:p>
        </p:txBody>
      </p:sp>
      <p:sp>
        <p:nvSpPr>
          <p:cNvPr id="3" name="Content Placeholder 2"/>
          <p:cNvSpPr>
            <a:spLocks noGrp="1"/>
          </p:cNvSpPr>
          <p:nvPr>
            <p:ph idx="1"/>
          </p:nvPr>
        </p:nvSpPr>
        <p:spPr>
          <a:xfrm>
            <a:off x="188259" y="161364"/>
            <a:ext cx="11766176" cy="6468036"/>
          </a:xfrm>
        </p:spPr>
        <p:txBody>
          <a:bodyPr>
            <a:normAutofit/>
          </a:bodyPr>
          <a:lstStyle/>
          <a:p>
            <a:pPr marL="0" indent="0">
              <a:buNone/>
            </a:pP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Policy </a:t>
            </a: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Response</a:t>
            </a:r>
          </a:p>
          <a:p>
            <a:pPr marL="0" indent="0">
              <a:buNone/>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Dilemmas</a:t>
            </a:r>
            <a:endParaRPr lang="en-GB" dirty="0">
              <a:solidFill>
                <a:srgbClr val="00B0F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en-GB" b="1" dirty="0">
                <a:latin typeface="Tahoma" panose="020B0604030504040204" pitchFamily="34" charset="0"/>
                <a:ea typeface="Tahoma" panose="020B0604030504040204" pitchFamily="34" charset="0"/>
                <a:cs typeface="Tahoma" panose="020B0604030504040204" pitchFamily="34" charset="0"/>
              </a:rPr>
              <a:t>In their desire to combat terrorism in a modern political context, democratic </a:t>
            </a:r>
            <a:r>
              <a:rPr lang="en-GB" b="1" dirty="0" smtClean="0">
                <a:latin typeface="Tahoma" panose="020B0604030504040204" pitchFamily="34" charset="0"/>
                <a:ea typeface="Tahoma" panose="020B0604030504040204" pitchFamily="34" charset="0"/>
                <a:cs typeface="Tahoma" panose="020B0604030504040204" pitchFamily="34" charset="0"/>
              </a:rPr>
              <a:t>countries often </a:t>
            </a:r>
            <a:r>
              <a:rPr lang="en-GB" b="1" dirty="0">
                <a:latin typeface="Tahoma" panose="020B0604030504040204" pitchFamily="34" charset="0"/>
                <a:ea typeface="Tahoma" panose="020B0604030504040204" pitchFamily="34" charset="0"/>
                <a:cs typeface="Tahoma" panose="020B0604030504040204" pitchFamily="34" charset="0"/>
              </a:rPr>
              <a:t>face conflicting goals and courses of action: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marL="0" indent="0">
              <a:buNone/>
            </a:pP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1) </a:t>
            </a: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Providing </a:t>
            </a: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security from terrorist </a:t>
            </a: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acts</a:t>
            </a: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GB" b="1" dirty="0" smtClean="0">
                <a:latin typeface="Tahoma" panose="020B0604030504040204" pitchFamily="34" charset="0"/>
                <a:ea typeface="Tahoma" panose="020B0604030504040204" pitchFamily="34" charset="0"/>
                <a:cs typeface="Tahoma" panose="020B0604030504040204" pitchFamily="34" charset="0"/>
              </a:rPr>
              <a:t>- This may include, </a:t>
            </a:r>
            <a:r>
              <a:rPr lang="en-GB" b="1" dirty="0">
                <a:latin typeface="Tahoma" panose="020B0604030504040204" pitchFamily="34" charset="0"/>
                <a:ea typeface="Tahoma" panose="020B0604030504040204" pitchFamily="34" charset="0"/>
                <a:cs typeface="Tahoma" panose="020B0604030504040204" pitchFamily="34" charset="0"/>
              </a:rPr>
              <a:t>limiting the freedom of individual terrorists, terrorist groups, and support </a:t>
            </a:r>
            <a:r>
              <a:rPr lang="en-GB" b="1" dirty="0" smtClean="0">
                <a:latin typeface="Tahoma" panose="020B0604030504040204" pitchFamily="34" charset="0"/>
                <a:ea typeface="Tahoma" panose="020B0604030504040204" pitchFamily="34" charset="0"/>
                <a:cs typeface="Tahoma" panose="020B0604030504040204" pitchFamily="34" charset="0"/>
              </a:rPr>
              <a:t> networks to </a:t>
            </a:r>
            <a:r>
              <a:rPr lang="en-GB" b="1" dirty="0">
                <a:latin typeface="Tahoma" panose="020B0604030504040204" pitchFamily="34" charset="0"/>
                <a:ea typeface="Tahoma" panose="020B0604030504040204" pitchFamily="34" charset="0"/>
                <a:cs typeface="Tahoma" panose="020B0604030504040204" pitchFamily="34" charset="0"/>
              </a:rPr>
              <a:t>operate unimpeded in a relatively unregulated environment, versus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marL="0" indent="0">
              <a:buNone/>
            </a:pPr>
            <a:r>
              <a:rPr lang="en-GB" b="1" dirty="0" smtClean="0">
                <a:latin typeface="Tahoma" panose="020B0604030504040204" pitchFamily="34" charset="0"/>
                <a:ea typeface="Tahoma" panose="020B0604030504040204" pitchFamily="34" charset="0"/>
                <a:cs typeface="Tahoma" panose="020B0604030504040204" pitchFamily="34" charset="0"/>
              </a:rPr>
              <a:t>(</a:t>
            </a:r>
            <a:r>
              <a:rPr lang="en-GB" b="1" dirty="0">
                <a:latin typeface="Tahoma" panose="020B0604030504040204" pitchFamily="34" charset="0"/>
                <a:ea typeface="Tahoma" panose="020B0604030504040204" pitchFamily="34" charset="0"/>
                <a:cs typeface="Tahoma" panose="020B0604030504040204" pitchFamily="34" charset="0"/>
              </a:rPr>
              <a:t>2) </a:t>
            </a:r>
            <a:r>
              <a:rPr lang="en-GB" b="1" dirty="0">
                <a:solidFill>
                  <a:srgbClr val="FF0000"/>
                </a:solidFill>
                <a:latin typeface="Tahoma" panose="020B0604030504040204" pitchFamily="34" charset="0"/>
                <a:ea typeface="Tahoma" panose="020B0604030504040204" pitchFamily="34" charset="0"/>
                <a:cs typeface="Tahoma" panose="020B0604030504040204" pitchFamily="34" charset="0"/>
              </a:rPr>
              <a:t>maximizing individual freedoms, democracy, and human rights. </a:t>
            </a:r>
            <a:endPar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Efforts </a:t>
            </a:r>
            <a:r>
              <a:rPr lang="en-GB" b="1" dirty="0">
                <a:latin typeface="Tahoma" panose="020B0604030504040204" pitchFamily="34" charset="0"/>
                <a:ea typeface="Tahoma" panose="020B0604030504040204" pitchFamily="34" charset="0"/>
                <a:cs typeface="Tahoma" panose="020B0604030504040204" pitchFamily="34" charset="0"/>
              </a:rPr>
              <a:t>to combat terrorism </a:t>
            </a:r>
            <a:r>
              <a:rPr lang="en-GB" b="1" dirty="0" smtClean="0">
                <a:latin typeface="Tahoma" panose="020B0604030504040204" pitchFamily="34" charset="0"/>
                <a:ea typeface="Tahoma" panose="020B0604030504040204" pitchFamily="34" charset="0"/>
                <a:cs typeface="Tahoma" panose="020B0604030504040204" pitchFamily="34" charset="0"/>
              </a:rPr>
              <a:t>are complicated </a:t>
            </a:r>
            <a:r>
              <a:rPr lang="en-GB" b="1" dirty="0">
                <a:latin typeface="Tahoma" panose="020B0604030504040204" pitchFamily="34" charset="0"/>
                <a:ea typeface="Tahoma" panose="020B0604030504040204" pitchFamily="34" charset="0"/>
                <a:cs typeface="Tahoma" panose="020B0604030504040204" pitchFamily="34" charset="0"/>
              </a:rPr>
              <a:t>by a global trend towards deregulation, open borders, and expanded commerce.</a:t>
            </a:r>
          </a:p>
          <a:p>
            <a:pPr>
              <a:buFont typeface="Wingdings" panose="05000000000000000000" pitchFamily="2" charset="2"/>
              <a:buChar char="Ø"/>
            </a:pPr>
            <a:endParaRPr lang="en-GB" dirty="0">
              <a:latin typeface="Tahoma" panose="020B0604030504040204" pitchFamily="34" charset="0"/>
              <a:ea typeface="Tahoma" panose="020B0604030504040204" pitchFamily="34" charset="0"/>
              <a:cs typeface="Tahoma" panose="020B0604030504040204" pitchFamily="34" charset="0"/>
            </a:endParaRPr>
          </a:p>
          <a:p>
            <a:endParaRPr lang="en-GB" dirty="0"/>
          </a:p>
        </p:txBody>
      </p:sp>
    </p:spTree>
    <p:extLst>
      <p:ext uri="{BB962C8B-B14F-4D97-AF65-F5344CB8AC3E}">
        <p14:creationId xmlns:p14="http://schemas.microsoft.com/office/powerpoint/2010/main" val="499835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940" y="290945"/>
            <a:ext cx="11618260" cy="5886018"/>
          </a:xfrm>
        </p:spPr>
        <p:txBody>
          <a:bodyPr>
            <a:normAutofit/>
          </a:bodyPr>
          <a:lstStyle/>
          <a:p>
            <a:pPr>
              <a:buFont typeface="Wingdings" panose="05000000000000000000" pitchFamily="2" charset="2"/>
              <a:buChar char="Ø"/>
            </a:pP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Another challenge for policymakers is the need to identify the perpetrators </a:t>
            </a:r>
            <a:r>
              <a:rPr lang="en-GB" b="1" dirty="0" smtClean="0">
                <a:latin typeface="Tahoma" panose="020B0604030504040204" pitchFamily="34" charset="0"/>
                <a:ea typeface="Tahoma" panose="020B0604030504040204" pitchFamily="34" charset="0"/>
                <a:cs typeface="Tahoma" panose="020B0604030504040204" pitchFamily="34" charset="0"/>
              </a:rPr>
              <a:t>of particular terrorist acts and those who train, fund, or otherwise support or sponsor them. </a:t>
            </a:r>
          </a:p>
          <a:p>
            <a:pPr>
              <a:buFont typeface="Wingdings" panose="05000000000000000000" pitchFamily="2" charset="2"/>
              <a:buChar char="Ø"/>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As the international community increasingly demonstrates its ability to unite and apply sanctions against rogue states</a:t>
            </a:r>
            <a:r>
              <a:rPr lang="en-GB" b="1" dirty="0" smtClean="0">
                <a:latin typeface="Tahoma" panose="020B0604030504040204" pitchFamily="34" charset="0"/>
                <a:ea typeface="Tahoma" panose="020B0604030504040204" pitchFamily="34" charset="0"/>
                <a:cs typeface="Tahoma" panose="020B0604030504040204" pitchFamily="34" charset="0"/>
              </a:rPr>
              <a:t>,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states will become less likely to overtly support terrorist groups or engage in state sponsored terrorism</a:t>
            </a:r>
            <a:r>
              <a:rPr lang="en-GB" b="1" dirty="0" smtClean="0">
                <a:latin typeface="Tahoma" panose="020B0604030504040204" pitchFamily="34" charset="0"/>
                <a:ea typeface="Tahoma" panose="020B0604030504040204" pitchFamily="34" charset="0"/>
                <a:cs typeface="Tahoma" panose="020B0604030504040204" pitchFamily="34" charset="0"/>
              </a:rPr>
              <a:t>. </a:t>
            </a: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The possibility of covert provision of weapons, financing, and logistical support remains, and detecting such transfers will require significantly increased deployment of intelligence assets in countries and zones where terrorists operate.</a:t>
            </a:r>
          </a:p>
          <a:p>
            <a:pPr>
              <a:buFont typeface="Wingdings" panose="05000000000000000000" pitchFamily="2" charset="2"/>
              <a:buChar char="Ø"/>
            </a:pPr>
            <a:endParaRPr lang="en-GB"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479045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706" y="228600"/>
            <a:ext cx="11712387" cy="6521824"/>
          </a:xfrm>
        </p:spPr>
        <p:txBody>
          <a:bodyPr>
            <a:noAutofit/>
          </a:bodyPr>
          <a:lstStyle/>
          <a:p>
            <a:pPr>
              <a:buFont typeface="Wingdings" panose="05000000000000000000" pitchFamily="2" charset="2"/>
              <a:buChar char="Ø"/>
            </a:pPr>
            <a:r>
              <a:rPr lang="en-GB" b="1" dirty="0">
                <a:latin typeface="Tahoma" panose="020B0604030504040204" pitchFamily="34" charset="0"/>
                <a:ea typeface="Tahoma" panose="020B0604030504040204" pitchFamily="34" charset="0"/>
                <a:cs typeface="Tahoma" panose="020B0604030504040204" pitchFamily="34" charset="0"/>
              </a:rPr>
              <a:t>Facing the possibility that a number of states may be rethinking their sponsorship of terrorist organizations, such organizations appear to be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establishing operating bases in countries that lack functioning central governments </a:t>
            </a:r>
            <a:r>
              <a:rPr lang="en-GB" b="1" dirty="0">
                <a:latin typeface="Tahoma" panose="020B0604030504040204" pitchFamily="34" charset="0"/>
                <a:ea typeface="Tahoma" panose="020B0604030504040204" pitchFamily="34" charset="0"/>
                <a:cs typeface="Tahoma" panose="020B0604030504040204" pitchFamily="34" charset="0"/>
              </a:rPr>
              <a:t>or that do not exercise effective control over their national territory.</a:t>
            </a:r>
          </a:p>
          <a:p>
            <a:pPr>
              <a:buFont typeface="Wingdings" panose="05000000000000000000" pitchFamily="2" charset="2"/>
              <a:buChar char="Ø"/>
            </a:pP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Terrorists have been able to develop their own sources of financing, which range from NGOs and charities to illegal enterprises such as narcotics,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piracy, extortion</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 and kidnaping</a:t>
            </a:r>
            <a:r>
              <a:rPr lang="en-GB" b="1" dirty="0">
                <a:latin typeface="Tahoma" panose="020B0604030504040204" pitchFamily="34" charset="0"/>
                <a:ea typeface="Tahoma" panose="020B0604030504040204" pitchFamily="34" charset="0"/>
                <a:cs typeface="Tahoma" panose="020B0604030504040204" pitchFamily="34" charset="0"/>
              </a:rPr>
              <a:t>.</a:t>
            </a: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Al </a:t>
            </a:r>
            <a:r>
              <a:rPr lang="en-GB" b="1" dirty="0">
                <a:latin typeface="Tahoma" panose="020B0604030504040204" pitchFamily="34" charset="0"/>
                <a:ea typeface="Tahoma" panose="020B0604030504040204" pitchFamily="34" charset="0"/>
                <a:cs typeface="Tahoma" panose="020B0604030504040204" pitchFamily="34" charset="0"/>
              </a:rPr>
              <a:t>Qaeda depends on a formidable fundraising operations including Muslim charities and wealthy well-wishers, legitimate-seeming businesses, and </a:t>
            </a:r>
            <a:r>
              <a:rPr lang="en-GB" b="1" dirty="0" smtClean="0">
                <a:latin typeface="Tahoma" panose="020B0604030504040204" pitchFamily="34" charset="0"/>
                <a:ea typeface="Tahoma" panose="020B0604030504040204" pitchFamily="34" charset="0"/>
                <a:cs typeface="Tahoma" panose="020B0604030504040204" pitchFamily="34" charset="0"/>
              </a:rPr>
              <a:t>various </a:t>
            </a:r>
            <a:r>
              <a:rPr lang="en-GB" b="1" dirty="0">
                <a:latin typeface="Tahoma" panose="020B0604030504040204" pitchFamily="34" charset="0"/>
                <a:ea typeface="Tahoma" panose="020B0604030504040204" pitchFamily="34" charset="0"/>
                <a:cs typeface="Tahoma" panose="020B0604030504040204" pitchFamily="34" charset="0"/>
              </a:rPr>
              <a:t>smuggling and fraud activities.</a:t>
            </a:r>
          </a:p>
          <a:p>
            <a:endParaRPr lang="en-GB" b="1" dirty="0"/>
          </a:p>
        </p:txBody>
      </p:sp>
    </p:spTree>
    <p:extLst>
      <p:ext uri="{BB962C8B-B14F-4D97-AF65-F5344CB8AC3E}">
        <p14:creationId xmlns:p14="http://schemas.microsoft.com/office/powerpoint/2010/main" val="2217053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2729" y="332510"/>
            <a:ext cx="11647598" cy="6255326"/>
          </a:xfrm>
        </p:spPr>
        <p:txBody>
          <a:bodyPr>
            <a:normAutofit/>
          </a:bodyPr>
          <a:lstStyle/>
          <a:p>
            <a:pPr marL="0" indent="0">
              <a:buNone/>
            </a:pPr>
            <a:r>
              <a:rPr lang="en-GB" b="1" u="sng" dirty="0">
                <a:solidFill>
                  <a:srgbClr val="00B0F0"/>
                </a:solidFill>
                <a:latin typeface="Tahoma" panose="020B0604030504040204" pitchFamily="34" charset="0"/>
                <a:ea typeface="Tahoma" panose="020B0604030504040204" pitchFamily="34" charset="0"/>
                <a:cs typeface="Tahoma" panose="020B0604030504040204" pitchFamily="34" charset="0"/>
              </a:rPr>
              <a:t>Policy Tools to Combat International Terrorism</a:t>
            </a:r>
            <a:endParaRPr lang="en-GB" u="sng" dirty="0">
              <a:solidFill>
                <a:srgbClr val="00B0F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1.	Diplomacy/Constructive Engagement </a:t>
            </a: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Use </a:t>
            </a:r>
            <a:r>
              <a:rPr lang="en-GB" b="1" dirty="0">
                <a:latin typeface="Tahoma" panose="020B0604030504040204" pitchFamily="34" charset="0"/>
                <a:ea typeface="Tahoma" panose="020B0604030504040204" pitchFamily="34" charset="0"/>
                <a:cs typeface="Tahoma" panose="020B0604030504040204" pitchFamily="34" charset="0"/>
              </a:rPr>
              <a:t>of diplomacy to help create a global anti-terror coalition is a central component of </a:t>
            </a:r>
            <a:r>
              <a:rPr lang="en-GB" b="1" dirty="0" smtClean="0">
                <a:latin typeface="Tahoma" panose="020B0604030504040204" pitchFamily="34" charset="0"/>
                <a:ea typeface="Tahoma" panose="020B0604030504040204" pitchFamily="34" charset="0"/>
                <a:cs typeface="Tahoma" panose="020B0604030504040204" pitchFamily="34" charset="0"/>
              </a:rPr>
              <a:t>response </a:t>
            </a:r>
            <a:r>
              <a:rPr lang="en-GB" b="1" dirty="0">
                <a:latin typeface="Tahoma" panose="020B0604030504040204" pitchFamily="34" charset="0"/>
                <a:ea typeface="Tahoma" panose="020B0604030504040204" pitchFamily="34" charset="0"/>
                <a:cs typeface="Tahoma" panose="020B0604030504040204" pitchFamily="34" charset="0"/>
              </a:rPr>
              <a:t>to </a:t>
            </a:r>
            <a:r>
              <a:rPr lang="en-GB" b="1" dirty="0" smtClean="0">
                <a:latin typeface="Tahoma" panose="020B0604030504040204" pitchFamily="34" charset="0"/>
                <a:ea typeface="Tahoma" panose="020B0604030504040204" pitchFamily="34" charset="0"/>
                <a:cs typeface="Tahoma" panose="020B0604030504040204" pitchFamily="34" charset="0"/>
              </a:rPr>
              <a:t>terrorist events</a:t>
            </a:r>
            <a:r>
              <a:rPr lang="en-GB" b="1" dirty="0">
                <a:latin typeface="Tahoma" panose="020B0604030504040204" pitchFamily="34" charset="0"/>
                <a:ea typeface="Tahoma" panose="020B0604030504040204" pitchFamily="34" charset="0"/>
                <a:cs typeface="Tahoma" panose="020B0604030504040204" pitchFamily="34" charset="0"/>
              </a:rPr>
              <a:t>.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Diplomacy</a:t>
            </a:r>
            <a:r>
              <a:rPr lang="en-GB" b="1" dirty="0">
                <a:latin typeface="Tahoma" panose="020B0604030504040204" pitchFamily="34" charset="0"/>
                <a:ea typeface="Tahoma" panose="020B0604030504040204" pitchFamily="34" charset="0"/>
                <a:cs typeface="Tahoma" panose="020B0604030504040204" pitchFamily="34" charset="0"/>
              </a:rPr>
              <a:t>, for example, was a key factor leading to the composition of the U.S</a:t>
            </a:r>
            <a:r>
              <a:rPr lang="en-GB" b="1" dirty="0" smtClean="0">
                <a:latin typeface="Tahoma" panose="020B0604030504040204" pitchFamily="34" charset="0"/>
                <a:ea typeface="Tahoma" panose="020B0604030504040204" pitchFamily="34" charset="0"/>
                <a:cs typeface="Tahoma" panose="020B0604030504040204" pitchFamily="34" charset="0"/>
              </a:rPr>
              <a:t>.- led </a:t>
            </a:r>
            <a:r>
              <a:rPr lang="en-GB" b="1" dirty="0">
                <a:latin typeface="Tahoma" panose="020B0604030504040204" pitchFamily="34" charset="0"/>
                <a:ea typeface="Tahoma" panose="020B0604030504040204" pitchFamily="34" charset="0"/>
                <a:cs typeface="Tahoma" panose="020B0604030504040204" pitchFamily="34" charset="0"/>
              </a:rPr>
              <a:t>coalition against the Taliban.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Diplomacy </a:t>
            </a:r>
            <a:r>
              <a:rPr lang="en-GB" b="1" dirty="0">
                <a:latin typeface="Tahoma" panose="020B0604030504040204" pitchFamily="34" charset="0"/>
                <a:ea typeface="Tahoma" panose="020B0604030504040204" pitchFamily="34" charset="0"/>
                <a:cs typeface="Tahoma" panose="020B0604030504040204" pitchFamily="34" charset="0"/>
              </a:rPr>
              <a:t>may not always be effective against determined terrorists or the countries that support them.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However</a:t>
            </a:r>
            <a:r>
              <a:rPr lang="en-GB" b="1" dirty="0">
                <a:latin typeface="Tahoma" panose="020B0604030504040204" pitchFamily="34" charset="0"/>
                <a:ea typeface="Tahoma" panose="020B0604030504040204" pitchFamily="34" charset="0"/>
                <a:cs typeface="Tahoma" panose="020B0604030504040204" pitchFamily="34" charset="0"/>
              </a:rPr>
              <a:t>, in most cases, diplomatic measures are considered least likely to widen conflicts and therefore are usually tried first.</a:t>
            </a:r>
          </a:p>
          <a:p>
            <a:endParaRPr lang="en-GB" dirty="0"/>
          </a:p>
        </p:txBody>
      </p:sp>
    </p:spTree>
    <p:extLst>
      <p:ext uri="{BB962C8B-B14F-4D97-AF65-F5344CB8AC3E}">
        <p14:creationId xmlns:p14="http://schemas.microsoft.com/office/powerpoint/2010/main" val="19276356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9282" y="145473"/>
            <a:ext cx="11470342" cy="6031490"/>
          </a:xfrm>
        </p:spPr>
        <p:txBody>
          <a:bodyPr>
            <a:normAutofit/>
          </a:bodyPr>
          <a:lstStyle/>
          <a:p>
            <a:pPr>
              <a:buFont typeface="Wingdings" panose="05000000000000000000" pitchFamily="2" charset="2"/>
              <a:buChar char="Ø"/>
            </a:pP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When responding to incidents of terrorism by subnational groups, reacting by constructive engagement is complicated by the lack of existing channels and mutually accepted rules of conduct between governmental entities and the groups in question. </a:t>
            </a:r>
          </a:p>
          <a:p>
            <a:pPr>
              <a:buFont typeface="Wingdings" panose="05000000000000000000" pitchFamily="2" charset="2"/>
              <a:buChar char="Ø"/>
            </a:pPr>
            <a:r>
              <a:rPr lang="en-GB" b="1" dirty="0">
                <a:latin typeface="Tahoma" panose="020B0604030504040204" pitchFamily="34" charset="0"/>
                <a:ea typeface="Tahoma" panose="020B0604030504040204" pitchFamily="34" charset="0"/>
                <a:cs typeface="Tahoma" panose="020B0604030504040204" pitchFamily="34" charset="0"/>
              </a:rPr>
              <a:t>In some instances,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legislation may specifically prohibit official contact </a:t>
            </a:r>
            <a:r>
              <a:rPr lang="en-GB" b="1" dirty="0">
                <a:latin typeface="Tahoma" panose="020B0604030504040204" pitchFamily="34" charset="0"/>
                <a:ea typeface="Tahoma" panose="020B0604030504040204" pitchFamily="34" charset="0"/>
                <a:cs typeface="Tahoma" panose="020B0604030504040204" pitchFamily="34" charset="0"/>
              </a:rPr>
              <a:t>with a terrorist organization or its members. </a:t>
            </a:r>
          </a:p>
          <a:p>
            <a:pPr>
              <a:buFont typeface="Wingdings" panose="05000000000000000000" pitchFamily="2" charset="2"/>
              <a:buChar char="Ø"/>
            </a:pPr>
            <a:r>
              <a:rPr lang="en-GB" b="1" dirty="0">
                <a:latin typeface="Tahoma" panose="020B0604030504040204" pitchFamily="34" charset="0"/>
                <a:ea typeface="Tahoma" panose="020B0604030504040204" pitchFamily="34" charset="0"/>
                <a:cs typeface="Tahoma" panose="020B0604030504040204" pitchFamily="34" charset="0"/>
              </a:rPr>
              <a:t>Yet for groups that are well-entrenched in a nation’s political fabric and culture, engaging the group might be preferable to trying to exterminate it.</a:t>
            </a:r>
          </a:p>
          <a:p>
            <a:endParaRPr lang="en-GB" sz="3200" b="1" dirty="0"/>
          </a:p>
        </p:txBody>
      </p:sp>
    </p:spTree>
    <p:extLst>
      <p:ext uri="{BB962C8B-B14F-4D97-AF65-F5344CB8AC3E}">
        <p14:creationId xmlns:p14="http://schemas.microsoft.com/office/powerpoint/2010/main" val="2466409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6175" y="290945"/>
            <a:ext cx="11362765" cy="5886018"/>
          </a:xfrm>
        </p:spPr>
        <p:txBody>
          <a:bodyPr>
            <a:normAutofit/>
          </a:bodyPr>
          <a:lstStyle/>
          <a:p>
            <a:pPr marL="0" indent="0">
              <a:buNone/>
            </a:pP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2.	Use of media</a:t>
            </a:r>
          </a:p>
          <a:p>
            <a:pPr marL="0" indent="0">
              <a:buNone/>
            </a:pPr>
            <a:r>
              <a:rPr lang="en-GB" b="1" dirty="0" smtClean="0">
                <a:latin typeface="Tahoma" panose="020B0604030504040204" pitchFamily="34" charset="0"/>
                <a:ea typeface="Tahoma" panose="020B0604030504040204" pitchFamily="34" charset="0"/>
                <a:cs typeface="Tahoma" panose="020B0604030504040204" pitchFamily="34" charset="0"/>
              </a:rPr>
              <a:t>The </a:t>
            </a:r>
            <a:r>
              <a:rPr lang="en-GB" b="1" dirty="0">
                <a:latin typeface="Tahoma" panose="020B0604030504040204" pitchFamily="34" charset="0"/>
                <a:ea typeface="Tahoma" panose="020B0604030504040204" pitchFamily="34" charset="0"/>
                <a:cs typeface="Tahoma" panose="020B0604030504040204" pitchFamily="34" charset="0"/>
              </a:rPr>
              <a:t>media remain powerful forces in confrontations between terrorists and governments.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Influencing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public opinion may impact not only the actions of governments but also those of groups engaged in terrorist acts</a:t>
            </a:r>
            <a:r>
              <a:rPr lang="en-GB" b="1" dirty="0">
                <a:latin typeface="Tahoma" panose="020B0604030504040204" pitchFamily="34" charset="0"/>
                <a:ea typeface="Tahoma" panose="020B0604030504040204" pitchFamily="34" charset="0"/>
                <a:cs typeface="Tahoma" panose="020B0604030504040204" pitchFamily="34" charset="0"/>
              </a:rPr>
              <a:t>.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From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the terrorist perspective, media coverage is an  important measure of the success of a terrorist act. </a:t>
            </a:r>
            <a:endPar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Public </a:t>
            </a:r>
            <a:r>
              <a:rPr lang="en-GB" b="1" dirty="0">
                <a:latin typeface="Tahoma" panose="020B0604030504040204" pitchFamily="34" charset="0"/>
                <a:ea typeface="Tahoma" panose="020B0604030504040204" pitchFamily="34" charset="0"/>
                <a:cs typeface="Tahoma" panose="020B0604030504040204" pitchFamily="34" charset="0"/>
              </a:rPr>
              <a:t>diplomacy and the media may help mobilize public opinion in other countries to pressure governments to take action against  terrorism.</a:t>
            </a:r>
          </a:p>
        </p:txBody>
      </p:sp>
    </p:spTree>
    <p:extLst>
      <p:ext uri="{BB962C8B-B14F-4D97-AF65-F5344CB8AC3E}">
        <p14:creationId xmlns:p14="http://schemas.microsoft.com/office/powerpoint/2010/main" val="24177446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4813" y="332509"/>
            <a:ext cx="11631706" cy="5844454"/>
          </a:xfrm>
        </p:spPr>
        <p:txBody>
          <a:bodyPr>
            <a:noAutofit/>
          </a:bodyPr>
          <a:lstStyle/>
          <a:p>
            <a:pPr marL="0" indent="0">
              <a:buNone/>
            </a:pP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3.	Economic Sanctions</a:t>
            </a:r>
          </a:p>
          <a:p>
            <a:r>
              <a:rPr lang="en-GB" b="1" dirty="0" smtClean="0">
                <a:latin typeface="Tahoma" panose="020B0604030504040204" pitchFamily="34" charset="0"/>
                <a:ea typeface="Tahoma" panose="020B0604030504040204" pitchFamily="34" charset="0"/>
                <a:cs typeface="Tahoma" panose="020B0604030504040204" pitchFamily="34" charset="0"/>
              </a:rPr>
              <a:t>Sanctions </a:t>
            </a:r>
            <a:r>
              <a:rPr lang="en-GB" b="1" dirty="0">
                <a:latin typeface="Tahoma" panose="020B0604030504040204" pitchFamily="34" charset="0"/>
                <a:ea typeface="Tahoma" panose="020B0604030504040204" pitchFamily="34" charset="0"/>
                <a:cs typeface="Tahoma" panose="020B0604030504040204" pitchFamily="34" charset="0"/>
              </a:rPr>
              <a:t>regimes can be essentially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unilateral </a:t>
            </a:r>
            <a:r>
              <a:rPr lang="en-GB" b="1" dirty="0">
                <a:latin typeface="Tahoma" panose="020B0604030504040204" pitchFamily="34" charset="0"/>
                <a:ea typeface="Tahoma" panose="020B0604030504040204" pitchFamily="34" charset="0"/>
                <a:cs typeface="Tahoma" panose="020B0604030504040204" pitchFamily="34" charset="0"/>
              </a:rPr>
              <a:t>— such </a:t>
            </a:r>
            <a:r>
              <a:rPr lang="en-GB" b="1" dirty="0" smtClean="0">
                <a:latin typeface="Tahoma" panose="020B0604030504040204" pitchFamily="34" charset="0"/>
                <a:ea typeface="Tahoma" panose="020B0604030504040204" pitchFamily="34" charset="0"/>
                <a:cs typeface="Tahoma" panose="020B0604030504040204" pitchFamily="34" charset="0"/>
              </a:rPr>
              <a:t>as U.S</a:t>
            </a:r>
            <a:r>
              <a:rPr lang="en-GB" b="1" dirty="0">
                <a:latin typeface="Tahoma" panose="020B0604030504040204" pitchFamily="34" charset="0"/>
                <a:ea typeface="Tahoma" panose="020B0604030504040204" pitchFamily="34" charset="0"/>
                <a:cs typeface="Tahoma" panose="020B0604030504040204" pitchFamily="34" charset="0"/>
              </a:rPr>
              <a:t>.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bans on trade and investment relations </a:t>
            </a:r>
            <a:r>
              <a:rPr lang="en-GB" b="1" dirty="0">
                <a:latin typeface="Tahoma" panose="020B0604030504040204" pitchFamily="34" charset="0"/>
                <a:ea typeface="Tahoma" panose="020B0604030504040204" pitchFamily="34" charset="0"/>
                <a:cs typeface="Tahoma" panose="020B0604030504040204" pitchFamily="34" charset="0"/>
              </a:rPr>
              <a:t>with </a:t>
            </a:r>
            <a:r>
              <a:rPr lang="en-GB" b="1" dirty="0" smtClean="0">
                <a:latin typeface="Tahoma" panose="020B0604030504040204" pitchFamily="34" charset="0"/>
                <a:ea typeface="Tahoma" panose="020B0604030504040204" pitchFamily="34" charset="0"/>
                <a:cs typeface="Tahoma" panose="020B0604030504040204" pitchFamily="34" charset="0"/>
              </a:rPr>
              <a:t>Syria and Iran </a:t>
            </a:r>
            <a:r>
              <a:rPr lang="en-GB" b="1" dirty="0">
                <a:latin typeface="Tahoma" panose="020B0604030504040204" pitchFamily="34" charset="0"/>
                <a:ea typeface="Tahoma" panose="020B0604030504040204" pitchFamily="34" charset="0"/>
                <a:cs typeface="Tahoma" panose="020B0604030504040204" pitchFamily="34" charset="0"/>
              </a:rPr>
              <a:t>— or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multilateral</a:t>
            </a:r>
            <a:r>
              <a:rPr lang="en-GB" b="1" dirty="0">
                <a:latin typeface="Tahoma" panose="020B0604030504040204" pitchFamily="34" charset="0"/>
                <a:ea typeface="Tahoma" panose="020B0604030504040204" pitchFamily="34" charset="0"/>
                <a:cs typeface="Tahoma" panose="020B0604030504040204" pitchFamily="34" charset="0"/>
              </a:rPr>
              <a:t>, such </a:t>
            </a:r>
            <a:r>
              <a:rPr lang="en-GB" b="1" dirty="0" smtClean="0">
                <a:latin typeface="Tahoma" panose="020B0604030504040204" pitchFamily="34" charset="0"/>
                <a:ea typeface="Tahoma" panose="020B0604030504040204" pitchFamily="34" charset="0"/>
                <a:cs typeface="Tahoma" panose="020B0604030504040204" pitchFamily="34" charset="0"/>
              </a:rPr>
              <a:t>as that </a:t>
            </a:r>
            <a:r>
              <a:rPr lang="en-GB" b="1" dirty="0">
                <a:latin typeface="Tahoma" panose="020B0604030504040204" pitchFamily="34" charset="0"/>
                <a:ea typeface="Tahoma" panose="020B0604030504040204" pitchFamily="34" charset="0"/>
                <a:cs typeface="Tahoma" panose="020B0604030504040204" pitchFamily="34" charset="0"/>
              </a:rPr>
              <a:t>mandated in response to the Pan Am 103 </a:t>
            </a:r>
            <a:r>
              <a:rPr lang="en-GB" b="1" dirty="0" smtClean="0">
                <a:latin typeface="Tahoma" panose="020B0604030504040204" pitchFamily="34" charset="0"/>
                <a:ea typeface="Tahoma" panose="020B0604030504040204" pitchFamily="34" charset="0"/>
                <a:cs typeface="Tahoma" panose="020B0604030504040204" pitchFamily="34" charset="0"/>
              </a:rPr>
              <a:t>bombing on Libya. </a:t>
            </a:r>
          </a:p>
          <a:p>
            <a:r>
              <a:rPr lang="en-GB" b="1" dirty="0" smtClean="0">
                <a:latin typeface="Tahoma" panose="020B0604030504040204" pitchFamily="34" charset="0"/>
                <a:ea typeface="Tahoma" panose="020B0604030504040204" pitchFamily="34" charset="0"/>
                <a:cs typeface="Tahoma" panose="020B0604030504040204" pitchFamily="34" charset="0"/>
              </a:rPr>
              <a:t>Sanctions </a:t>
            </a:r>
            <a:r>
              <a:rPr lang="en-GB" b="1" dirty="0">
                <a:latin typeface="Tahoma" panose="020B0604030504040204" pitchFamily="34" charset="0"/>
                <a:ea typeface="Tahoma" panose="020B0604030504040204" pitchFamily="34" charset="0"/>
                <a:cs typeface="Tahoma" panose="020B0604030504040204" pitchFamily="34" charset="0"/>
              </a:rPr>
              <a:t>also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can be used to target assets of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terrorist groups </a:t>
            </a:r>
            <a:r>
              <a:rPr lang="en-GB" b="1" dirty="0">
                <a:latin typeface="Tahoma" panose="020B0604030504040204" pitchFamily="34" charset="0"/>
                <a:ea typeface="Tahoma" panose="020B0604030504040204" pitchFamily="34" charset="0"/>
                <a:cs typeface="Tahoma" panose="020B0604030504040204" pitchFamily="34" charset="0"/>
              </a:rPr>
              <a:t>themselves</a:t>
            </a:r>
            <a:r>
              <a:rPr lang="en-GB" b="1" dirty="0" smtClean="0">
                <a:latin typeface="Tahoma" panose="020B0604030504040204" pitchFamily="34" charset="0"/>
                <a:ea typeface="Tahoma" panose="020B0604030504040204" pitchFamily="34" charset="0"/>
                <a:cs typeface="Tahoma" panose="020B0604030504040204" pitchFamily="34" charset="0"/>
              </a:rPr>
              <a:t>.</a:t>
            </a:r>
          </a:p>
          <a:p>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The effects of these economic measures are uncertain</a:t>
            </a:r>
            <a:r>
              <a:rPr lang="en-GB" b="1" dirty="0">
                <a:latin typeface="Tahoma" panose="020B0604030504040204" pitchFamily="34" charset="0"/>
                <a:ea typeface="Tahoma" panose="020B0604030504040204" pitchFamily="34" charset="0"/>
                <a:cs typeface="Tahoma" panose="020B0604030504040204" pitchFamily="34" charset="0"/>
              </a:rPr>
              <a:t> because much of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the flow of terrorist funds reportedly takes place outside of formal banking channels </a:t>
            </a:r>
            <a:r>
              <a:rPr lang="en-GB" b="1" dirty="0">
                <a:latin typeface="Tahoma" panose="020B0604030504040204" pitchFamily="34" charset="0"/>
                <a:ea typeface="Tahoma" panose="020B0604030504040204" pitchFamily="34" charset="0"/>
                <a:cs typeface="Tahoma" panose="020B0604030504040204" pitchFamily="34" charset="0"/>
              </a:rPr>
              <a:t>(in elusive “</a:t>
            </a:r>
            <a:r>
              <a:rPr lang="en-GB" b="1" dirty="0" err="1">
                <a:latin typeface="Tahoma" panose="020B0604030504040204" pitchFamily="34" charset="0"/>
                <a:ea typeface="Tahoma" panose="020B0604030504040204" pitchFamily="34" charset="0"/>
                <a:cs typeface="Tahoma" panose="020B0604030504040204" pitchFamily="34" charset="0"/>
              </a:rPr>
              <a:t>hawala</a:t>
            </a:r>
            <a:r>
              <a:rPr lang="en-GB" b="1" dirty="0">
                <a:latin typeface="Tahoma" panose="020B0604030504040204" pitchFamily="34" charset="0"/>
                <a:ea typeface="Tahoma" panose="020B0604030504040204" pitchFamily="34" charset="0"/>
                <a:cs typeface="Tahoma" panose="020B0604030504040204" pitchFamily="34" charset="0"/>
              </a:rPr>
              <a:t>” chains of money brokers). </a:t>
            </a:r>
          </a:p>
          <a:p>
            <a:r>
              <a:rPr lang="en-GB" b="1" dirty="0">
                <a:latin typeface="Tahoma" panose="020B0604030504040204" pitchFamily="34" charset="0"/>
                <a:ea typeface="Tahoma" panose="020B0604030504040204" pitchFamily="34" charset="0"/>
                <a:cs typeface="Tahoma" panose="020B0604030504040204" pitchFamily="34" charset="0"/>
              </a:rPr>
              <a:t>Furthermore, much of Al Qaeda’s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money is believed to be held not in banks but in untraceable assets such as gold and diamonds.</a:t>
            </a:r>
          </a:p>
          <a:p>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050902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2388" y="166255"/>
            <a:ext cx="11121963" cy="5985163"/>
          </a:xfrm>
        </p:spPr>
        <p:txBody>
          <a:bodyPr>
            <a:noAutofit/>
          </a:bodyPr>
          <a:lstStyle/>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Nation-states</a:t>
            </a:r>
            <a:r>
              <a:rPr lang="en-GB" b="1" dirty="0">
                <a:latin typeface="Tahoma" panose="020B0604030504040204" pitchFamily="34" charset="0"/>
                <a:ea typeface="Tahoma" panose="020B0604030504040204" pitchFamily="34" charset="0"/>
                <a:cs typeface="Tahoma" panose="020B0604030504040204" pitchFamily="34" charset="0"/>
              </a:rPr>
              <a:t>’ economic sanctions fall into six categories: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marL="981075" indent="-349250">
              <a:buFont typeface="Wingdings" panose="05000000000000000000" pitchFamily="2" charset="2"/>
              <a:buChar char="ü"/>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restrictions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on trading, </a:t>
            </a:r>
            <a:endPar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pPr marL="981075" indent="-349250">
              <a:buFont typeface="Wingdings" panose="05000000000000000000" pitchFamily="2" charset="2"/>
              <a:buChar char="ü"/>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technology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transfer, </a:t>
            </a:r>
            <a:endPar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pPr marL="981075" indent="-349250">
              <a:buFont typeface="Wingdings" panose="05000000000000000000" pitchFamily="2" charset="2"/>
              <a:buChar char="ü"/>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foreign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assistance, </a:t>
            </a:r>
            <a:endPar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pPr marL="981075" indent="-349250">
              <a:buFont typeface="Wingdings" panose="05000000000000000000" pitchFamily="2" charset="2"/>
              <a:buChar char="ü"/>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export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credits and guarantees, </a:t>
            </a:r>
            <a:endPar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pPr marL="981075" indent="-349250">
              <a:buFont typeface="Wingdings" panose="05000000000000000000" pitchFamily="2" charset="2"/>
              <a:buChar char="ü"/>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foreign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exchange and capital transactions, and </a:t>
            </a:r>
            <a:endPar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pPr marL="981075" indent="-349250">
              <a:buFont typeface="Wingdings" panose="05000000000000000000" pitchFamily="2" charset="2"/>
              <a:buChar char="ü"/>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economic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access</a:t>
            </a:r>
            <a:r>
              <a:rPr lang="en-GB" b="1" dirty="0">
                <a:latin typeface="Tahoma" panose="020B0604030504040204" pitchFamily="34" charset="0"/>
                <a:ea typeface="Tahoma" panose="020B0604030504040204" pitchFamily="34" charset="0"/>
                <a:cs typeface="Tahoma" panose="020B0604030504040204" pitchFamily="34" charset="0"/>
              </a:rPr>
              <a:t>.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marL="981075" indent="-349250">
              <a:buFont typeface="Wingdings" panose="05000000000000000000" pitchFamily="2" charset="2"/>
              <a:buChar char="ü"/>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total or partial trade embargo, </a:t>
            </a:r>
          </a:p>
          <a:p>
            <a:pPr marL="981075" indent="-349250">
              <a:buFont typeface="Wingdings" panose="05000000000000000000" pitchFamily="2" charset="2"/>
              <a:buChar char="ü"/>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restrictions on aircraft or ship traffic, </a:t>
            </a:r>
            <a:endParaRPr lang="en-GB" sz="3200" b="1" dirty="0">
              <a:solidFill>
                <a:srgbClr val="00B0F0"/>
              </a:solidFill>
            </a:endParaRPr>
          </a:p>
        </p:txBody>
      </p:sp>
    </p:spTree>
    <p:extLst>
      <p:ext uri="{BB962C8B-B14F-4D97-AF65-F5344CB8AC3E}">
        <p14:creationId xmlns:p14="http://schemas.microsoft.com/office/powerpoint/2010/main" val="19799732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4811" y="332508"/>
            <a:ext cx="11712389" cy="6269997"/>
          </a:xfrm>
        </p:spPr>
        <p:txBody>
          <a:bodyPr>
            <a:normAutofit/>
          </a:bodyPr>
          <a:lstStyle/>
          <a:p>
            <a:pPr marL="0" indent="0">
              <a:buNone/>
            </a:pP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4.	Economic stimulus </a:t>
            </a:r>
          </a:p>
          <a:p>
            <a:pPr>
              <a:buFont typeface="Wingdings" panose="05000000000000000000" pitchFamily="2" charset="2"/>
              <a:buChar char="Ø"/>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Counter-terrorism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initiatives might include efforts to change economic and social conditions that provide a breeding ground for terrorists. </a:t>
            </a:r>
            <a:endPar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Some </a:t>
            </a:r>
            <a:r>
              <a:rPr lang="en-GB" b="1" dirty="0">
                <a:latin typeface="Tahoma" panose="020B0604030504040204" pitchFamily="34" charset="0"/>
                <a:ea typeface="Tahoma" panose="020B0604030504040204" pitchFamily="34" charset="0"/>
                <a:cs typeface="Tahoma" panose="020B0604030504040204" pitchFamily="34" charset="0"/>
              </a:rPr>
              <a:t>have suggested that most terrorists worldwide are unemployed or underemployed with virtually </a:t>
            </a:r>
            <a:r>
              <a:rPr lang="en-GB" b="1" dirty="0" smtClean="0">
                <a:latin typeface="Tahoma" panose="020B0604030504040204" pitchFamily="34" charset="0"/>
                <a:ea typeface="Tahoma" panose="020B0604030504040204" pitchFamily="34" charset="0"/>
                <a:cs typeface="Tahoma" panose="020B0604030504040204" pitchFamily="34" charset="0"/>
              </a:rPr>
              <a:t>non-existent </a:t>
            </a:r>
            <a:r>
              <a:rPr lang="en-GB" b="1" dirty="0">
                <a:latin typeface="Tahoma" panose="020B0604030504040204" pitchFamily="34" charset="0"/>
                <a:ea typeface="Tahoma" panose="020B0604030504040204" pitchFamily="34" charset="0"/>
                <a:cs typeface="Tahoma" panose="020B0604030504040204" pitchFamily="34" charset="0"/>
              </a:rPr>
              <a:t>prospects for economic advancement.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Some </a:t>
            </a:r>
            <a:r>
              <a:rPr lang="en-GB" b="1" dirty="0">
                <a:latin typeface="Tahoma" panose="020B0604030504040204" pitchFamily="34" charset="0"/>
                <a:ea typeface="Tahoma" panose="020B0604030504040204" pitchFamily="34" charset="0"/>
                <a:cs typeface="Tahoma" panose="020B0604030504040204" pitchFamily="34" charset="0"/>
              </a:rPr>
              <a:t>analysts believe that targeted assistance programs to reduce poverty and increase education (which might also include supporting secular educational alternatives to the Madrassahs — Islamic religious schools) can make a difference in lifestyles and attitudes and diminish the appeal of </a:t>
            </a:r>
            <a:r>
              <a:rPr lang="en-GB" b="1" dirty="0" smtClean="0">
                <a:latin typeface="Tahoma" panose="020B0604030504040204" pitchFamily="34" charset="0"/>
                <a:ea typeface="Tahoma" panose="020B0604030504040204" pitchFamily="34" charset="0"/>
                <a:cs typeface="Tahoma" panose="020B0604030504040204" pitchFamily="34" charset="0"/>
              </a:rPr>
              <a:t>extremist groups</a:t>
            </a:r>
            <a:r>
              <a:rPr lang="en-GB" sz="3300" b="1" dirty="0">
                <a:latin typeface="Tahoma" panose="020B0604030504040204" pitchFamily="34" charset="0"/>
                <a:ea typeface="Tahoma" panose="020B0604030504040204" pitchFamily="34" charset="0"/>
                <a:cs typeface="Tahoma" panose="020B0604030504040204" pitchFamily="34" charset="0"/>
              </a:rPr>
              <a:t>. </a:t>
            </a:r>
            <a:endParaRPr lang="en-GB" sz="3300" b="1" dirty="0" smtClean="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625425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164" y="353291"/>
            <a:ext cx="11617036" cy="5823672"/>
          </a:xfrm>
        </p:spPr>
        <p:txBody>
          <a:bodyPr/>
          <a:lstStyle/>
          <a:p>
            <a:pPr>
              <a:buFont typeface="Wingdings" panose="05000000000000000000" pitchFamily="2" charset="2"/>
              <a:buChar char="Ø"/>
            </a:pP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Critics, though, argue that severe economic conditions are not the sole or even the main motivational factors driving the emergence of terrorism, stressing that resentment against a particular country or political order and religious fanaticism also are important motivations. </a:t>
            </a:r>
          </a:p>
          <a:p>
            <a:pPr>
              <a:buFont typeface="Wingdings" panose="05000000000000000000" pitchFamily="2" charset="2"/>
              <a:buChar char="Ø"/>
            </a:pPr>
            <a:r>
              <a:rPr lang="en-GB" b="1" dirty="0">
                <a:latin typeface="Tahoma" panose="020B0604030504040204" pitchFamily="34" charset="0"/>
                <a:ea typeface="Tahoma" panose="020B0604030504040204" pitchFamily="34" charset="0"/>
                <a:cs typeface="Tahoma" panose="020B0604030504040204" pitchFamily="34" charset="0"/>
              </a:rPr>
              <a:t>Osama bin Laden’s large personal fortune and his far-flung business empire would seem to contradict economic deprivation as explanations of his terrorism.</a:t>
            </a:r>
          </a:p>
          <a:p>
            <a:endParaRPr lang="en-GB" dirty="0">
              <a:latin typeface="Tahoma" panose="020B0604030504040204" pitchFamily="34" charset="0"/>
              <a:ea typeface="Tahoma" panose="020B0604030504040204" pitchFamily="34" charset="0"/>
              <a:cs typeface="Tahoma" panose="020B0604030504040204" pitchFamily="34" charset="0"/>
            </a:endParaRPr>
          </a:p>
          <a:p>
            <a:endParaRPr lang="en-GB" dirty="0"/>
          </a:p>
        </p:txBody>
      </p:sp>
    </p:spTree>
    <p:extLst>
      <p:ext uri="{BB962C8B-B14F-4D97-AF65-F5344CB8AC3E}">
        <p14:creationId xmlns:p14="http://schemas.microsoft.com/office/powerpoint/2010/main" val="18899331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3071" y="270164"/>
            <a:ext cx="11483788" cy="6318895"/>
          </a:xfrm>
        </p:spPr>
        <p:txBody>
          <a:bodyPr>
            <a:normAutofit/>
          </a:bodyPr>
          <a:lstStyle/>
          <a:p>
            <a:pPr marL="0" indent="0">
              <a:buNone/>
            </a:pP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5.	Covert Action </a:t>
            </a:r>
          </a:p>
          <a:p>
            <a:pPr>
              <a:buFont typeface="Wingdings" panose="05000000000000000000" pitchFamily="2" charset="2"/>
              <a:buChar char="Ø"/>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Intelligence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gathering, infiltration of terrorist groups, and military operations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that involve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a variety of clandestine or “covert”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activities are critical in counter-terrorism campaign. </a:t>
            </a: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Much </a:t>
            </a:r>
            <a:r>
              <a:rPr lang="en-GB" b="1" dirty="0">
                <a:latin typeface="Tahoma" panose="020B0604030504040204" pitchFamily="34" charset="0"/>
                <a:ea typeface="Tahoma" panose="020B0604030504040204" pitchFamily="34" charset="0"/>
                <a:cs typeface="Tahoma" panose="020B0604030504040204" pitchFamily="34" charset="0"/>
              </a:rPr>
              <a:t>of </a:t>
            </a:r>
            <a:r>
              <a:rPr lang="en-GB" b="1" dirty="0" smtClean="0">
                <a:latin typeface="Tahoma" panose="020B0604030504040204" pitchFamily="34" charset="0"/>
                <a:ea typeface="Tahoma" panose="020B0604030504040204" pitchFamily="34" charset="0"/>
                <a:cs typeface="Tahoma" panose="020B0604030504040204" pitchFamily="34" charset="0"/>
              </a:rPr>
              <a:t>activity should involve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passive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monitoring nature aimed at determining the strategic intentions, capabilities,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and vulnerabilities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of terrorist organizations. </a:t>
            </a:r>
            <a:endPar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Covert </a:t>
            </a:r>
            <a:r>
              <a:rPr lang="en-GB" b="1" dirty="0">
                <a:latin typeface="Tahoma" panose="020B0604030504040204" pitchFamily="34" charset="0"/>
                <a:ea typeface="Tahoma" panose="020B0604030504040204" pitchFamily="34" charset="0"/>
                <a:cs typeface="Tahoma" panose="020B0604030504040204" pitchFamily="34" charset="0"/>
              </a:rPr>
              <a:t>action may also seek to exploit vulnerabilities of terrorist organizations, </a:t>
            </a:r>
            <a:r>
              <a:rPr lang="en-GB" b="1" dirty="0" smtClean="0">
                <a:latin typeface="Tahoma" panose="020B0604030504040204" pitchFamily="34" charset="0"/>
                <a:ea typeface="Tahoma" panose="020B0604030504040204" pitchFamily="34" charset="0"/>
                <a:cs typeface="Tahoma" panose="020B0604030504040204" pitchFamily="34" charset="0"/>
              </a:rPr>
              <a:t>for example</a:t>
            </a:r>
            <a:r>
              <a:rPr lang="en-GB" b="1" dirty="0">
                <a:latin typeface="Tahoma" panose="020B0604030504040204" pitchFamily="34" charset="0"/>
                <a:ea typeface="Tahoma" panose="020B0604030504040204" pitchFamily="34" charset="0"/>
                <a:cs typeface="Tahoma" panose="020B0604030504040204" pitchFamily="34" charset="0"/>
              </a:rPr>
              <a:t>,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by spreading disinformation about leaders, encouraging defections,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promoting divisions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between factions, or exploiting conflicts between organizations.</a:t>
            </a:r>
          </a:p>
          <a:p>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822491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2047" y="228600"/>
            <a:ext cx="11752729" cy="6373905"/>
          </a:xfrm>
        </p:spPr>
        <p:txBody>
          <a:bodyPr>
            <a:normAutofit/>
          </a:bodyPr>
          <a:lstStyle/>
          <a:p>
            <a:pPr>
              <a:buFont typeface="Wingdings" panose="05000000000000000000" pitchFamily="2" charset="2"/>
              <a:buChar char="Ø"/>
            </a:pPr>
            <a:r>
              <a:rPr lang="en-GB" b="1" dirty="0">
                <a:latin typeface="Tahoma" panose="020B0604030504040204" pitchFamily="34" charset="0"/>
                <a:ea typeface="Tahoma" panose="020B0604030504040204" pitchFamily="34" charset="0"/>
                <a:cs typeface="Tahoma" panose="020B0604030504040204" pitchFamily="34" charset="0"/>
              </a:rPr>
              <a:t>Some nations have periodically resorted to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unconventional methods beyond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their territory </a:t>
            </a:r>
            <a:r>
              <a:rPr lang="en-GB" b="1" dirty="0">
                <a:latin typeface="Tahoma" panose="020B0604030504040204" pitchFamily="34" charset="0"/>
                <a:ea typeface="Tahoma" panose="020B0604030504040204" pitchFamily="34" charset="0"/>
                <a:cs typeface="Tahoma" panose="020B0604030504040204" pitchFamily="34" charset="0"/>
              </a:rPr>
              <a:t>for </a:t>
            </a:r>
            <a:r>
              <a:rPr lang="en-GB" b="1" dirty="0" smtClean="0">
                <a:latin typeface="Tahoma" panose="020B0604030504040204" pitchFamily="34" charset="0"/>
                <a:ea typeface="Tahoma" panose="020B0604030504040204" pitchFamily="34" charset="0"/>
                <a:cs typeface="Tahoma" panose="020B0604030504040204" pitchFamily="34" charset="0"/>
              </a:rPr>
              <a:t>purpose </a:t>
            </a:r>
            <a:r>
              <a:rPr lang="en-GB" b="1" dirty="0">
                <a:latin typeface="Tahoma" panose="020B0604030504040204" pitchFamily="34" charset="0"/>
                <a:ea typeface="Tahoma" panose="020B0604030504040204" pitchFamily="34" charset="0"/>
                <a:cs typeface="Tahoma" panose="020B0604030504040204" pitchFamily="34" charset="0"/>
              </a:rPr>
              <a:t>of neutralizing individual terrorists and/or thwarting </a:t>
            </a:r>
            <a:r>
              <a:rPr lang="en-GB" b="1" dirty="0" smtClean="0">
                <a:latin typeface="Tahoma" panose="020B0604030504040204" pitchFamily="34" charset="0"/>
                <a:ea typeface="Tahoma" panose="020B0604030504040204" pitchFamily="34" charset="0"/>
                <a:cs typeface="Tahoma" panose="020B0604030504040204" pitchFamily="34" charset="0"/>
              </a:rPr>
              <a:t>pre-planned </a:t>
            </a:r>
            <a:r>
              <a:rPr lang="en-GB" b="1" dirty="0">
                <a:latin typeface="Tahoma" panose="020B0604030504040204" pitchFamily="34" charset="0"/>
                <a:ea typeface="Tahoma" panose="020B0604030504040204" pitchFamily="34" charset="0"/>
                <a:cs typeface="Tahoma" panose="020B0604030504040204" pitchFamily="34" charset="0"/>
              </a:rPr>
              <a:t>attacks.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Examples </a:t>
            </a:r>
            <a:r>
              <a:rPr lang="en-GB" b="1" dirty="0">
                <a:latin typeface="Tahoma" panose="020B0604030504040204" pitchFamily="34" charset="0"/>
                <a:ea typeface="Tahoma" panose="020B0604030504040204" pitchFamily="34" charset="0"/>
                <a:cs typeface="Tahoma" panose="020B0604030504040204" pitchFamily="34" charset="0"/>
              </a:rPr>
              <a:t>of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activities might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range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from intercepting or sabotaging delivery of funding or weapons to a terrorist group,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to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seizing and transporting a wanted terrorist to stand trial for assassination or murder. </a:t>
            </a:r>
            <a:endPar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Arguably</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 such activity might be justified as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pre-emptive self-defence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under Article 51 of the U.N. charter</a:t>
            </a:r>
            <a:r>
              <a:rPr lang="en-GB" b="1" dirty="0">
                <a:latin typeface="Tahoma" panose="020B0604030504040204" pitchFamily="34" charset="0"/>
                <a:ea typeface="Tahoma" panose="020B0604030504040204" pitchFamily="34" charset="0"/>
                <a:cs typeface="Tahoma" panose="020B0604030504040204" pitchFamily="34" charset="0"/>
              </a:rPr>
              <a:t>.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On </a:t>
            </a:r>
            <a:r>
              <a:rPr lang="en-GB" b="1" dirty="0">
                <a:latin typeface="Tahoma" panose="020B0604030504040204" pitchFamily="34" charset="0"/>
                <a:ea typeface="Tahoma" panose="020B0604030504040204" pitchFamily="34" charset="0"/>
                <a:cs typeface="Tahoma" panose="020B0604030504040204" pitchFamily="34" charset="0"/>
              </a:rPr>
              <a:t>the other hand, it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could be argued that such actions violate customary international law.</a:t>
            </a:r>
          </a:p>
          <a:p>
            <a:pPr>
              <a:buFont typeface="Wingdings" panose="05000000000000000000" pitchFamily="2" charset="2"/>
              <a:buChar char="Ø"/>
            </a:pPr>
            <a:endParaRPr lang="en-GB" sz="3200" b="1" dirty="0"/>
          </a:p>
        </p:txBody>
      </p:sp>
    </p:spTree>
    <p:extLst>
      <p:ext uri="{BB962C8B-B14F-4D97-AF65-F5344CB8AC3E}">
        <p14:creationId xmlns:p14="http://schemas.microsoft.com/office/powerpoint/2010/main" val="4787873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3370" y="215152"/>
            <a:ext cx="11712388" cy="6227212"/>
          </a:xfrm>
        </p:spPr>
        <p:txBody>
          <a:bodyPr>
            <a:normAutofit lnSpcReduction="10000"/>
          </a:bodyPr>
          <a:lstStyle/>
          <a:p>
            <a:pPr marL="0" indent="0">
              <a:buNone/>
            </a:pPr>
            <a:r>
              <a:rPr lang="en-GB" sz="3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6.	Extradition/Law </a:t>
            </a:r>
            <a:r>
              <a:rPr lang="en-GB" sz="3000" b="1" dirty="0">
                <a:solidFill>
                  <a:srgbClr val="FF0000"/>
                </a:solidFill>
                <a:latin typeface="Tahoma" panose="020B0604030504040204" pitchFamily="34" charset="0"/>
                <a:ea typeface="Tahoma" panose="020B0604030504040204" pitchFamily="34" charset="0"/>
                <a:cs typeface="Tahoma" panose="020B0604030504040204" pitchFamily="34" charset="0"/>
              </a:rPr>
              <a:t>Enforcement </a:t>
            </a:r>
            <a:r>
              <a:rPr lang="en-GB" sz="3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Cooperation</a:t>
            </a:r>
          </a:p>
          <a:p>
            <a:r>
              <a:rPr lang="en-GB" sz="30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International </a:t>
            </a:r>
            <a:r>
              <a:rPr lang="en-GB" sz="3000" b="1" dirty="0">
                <a:solidFill>
                  <a:srgbClr val="00B0F0"/>
                </a:solidFill>
                <a:latin typeface="Tahoma" panose="020B0604030504040204" pitchFamily="34" charset="0"/>
                <a:ea typeface="Tahoma" panose="020B0604030504040204" pitchFamily="34" charset="0"/>
                <a:cs typeface="Tahoma" panose="020B0604030504040204" pitchFamily="34" charset="0"/>
              </a:rPr>
              <a:t>cooperation in </a:t>
            </a:r>
            <a:r>
              <a:rPr lang="en-GB" sz="30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such areas </a:t>
            </a:r>
            <a:r>
              <a:rPr lang="en-GB" sz="3000" b="1" dirty="0">
                <a:solidFill>
                  <a:srgbClr val="00B0F0"/>
                </a:solidFill>
                <a:latin typeface="Tahoma" panose="020B0604030504040204" pitchFamily="34" charset="0"/>
                <a:ea typeface="Tahoma" panose="020B0604030504040204" pitchFamily="34" charset="0"/>
                <a:cs typeface="Tahoma" panose="020B0604030504040204" pitchFamily="34" charset="0"/>
              </a:rPr>
              <a:t>as law enforcement, customs control, and intelligence activities is an essential </a:t>
            </a:r>
            <a:r>
              <a:rPr lang="en-GB" sz="30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pillar of </a:t>
            </a:r>
            <a:r>
              <a:rPr lang="en-GB" sz="3000" b="1" dirty="0">
                <a:solidFill>
                  <a:srgbClr val="00B0F0"/>
                </a:solidFill>
                <a:latin typeface="Tahoma" panose="020B0604030504040204" pitchFamily="34" charset="0"/>
                <a:ea typeface="Tahoma" panose="020B0604030504040204" pitchFamily="34" charset="0"/>
                <a:cs typeface="Tahoma" panose="020B0604030504040204" pitchFamily="34" charset="0"/>
              </a:rPr>
              <a:t>the </a:t>
            </a:r>
            <a:r>
              <a:rPr lang="en-GB" sz="30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any government </a:t>
            </a:r>
            <a:r>
              <a:rPr lang="en-GB" sz="3000" b="1" dirty="0">
                <a:solidFill>
                  <a:srgbClr val="00B0F0"/>
                </a:solidFill>
                <a:latin typeface="Tahoma" panose="020B0604030504040204" pitchFamily="34" charset="0"/>
                <a:ea typeface="Tahoma" panose="020B0604030504040204" pitchFamily="34" charset="0"/>
                <a:cs typeface="Tahoma" panose="020B0604030504040204" pitchFamily="34" charset="0"/>
              </a:rPr>
              <a:t>anti-terrorism policy. </a:t>
            </a:r>
            <a:endParaRPr lang="en-GB" sz="3000"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r>
              <a:rPr lang="en-GB" sz="3000" b="1" dirty="0" smtClean="0">
                <a:latin typeface="Tahoma" panose="020B0604030504040204" pitchFamily="34" charset="0"/>
                <a:ea typeface="Tahoma" panose="020B0604030504040204" pitchFamily="34" charset="0"/>
                <a:cs typeface="Tahoma" panose="020B0604030504040204" pitchFamily="34" charset="0"/>
              </a:rPr>
              <a:t>For </a:t>
            </a:r>
            <a:r>
              <a:rPr lang="en-GB" sz="3000" b="1" dirty="0">
                <a:latin typeface="Tahoma" panose="020B0604030504040204" pitchFamily="34" charset="0"/>
                <a:ea typeface="Tahoma" panose="020B0604030504040204" pitchFamily="34" charset="0"/>
                <a:cs typeface="Tahoma" panose="020B0604030504040204" pitchFamily="34" charset="0"/>
              </a:rPr>
              <a:t>example, the stationing of FBI </a:t>
            </a:r>
            <a:r>
              <a:rPr lang="en-GB" sz="3000" b="1" dirty="0" smtClean="0">
                <a:latin typeface="Tahoma" panose="020B0604030504040204" pitchFamily="34" charset="0"/>
                <a:ea typeface="Tahoma" panose="020B0604030504040204" pitchFamily="34" charset="0"/>
                <a:cs typeface="Tahoma" panose="020B0604030504040204" pitchFamily="34" charset="0"/>
              </a:rPr>
              <a:t>agents overseas </a:t>
            </a:r>
            <a:r>
              <a:rPr lang="en-GB" sz="3000" b="1" dirty="0">
                <a:latin typeface="Tahoma" panose="020B0604030504040204" pitchFamily="34" charset="0"/>
                <a:ea typeface="Tahoma" panose="020B0604030504040204" pitchFamily="34" charset="0"/>
                <a:cs typeface="Tahoma" panose="020B0604030504040204" pitchFamily="34" charset="0"/>
              </a:rPr>
              <a:t>in close to 50 countries facilitates investigations of terrorist crimes and </a:t>
            </a:r>
            <a:r>
              <a:rPr lang="en-GB" sz="3000" b="1" dirty="0" smtClean="0">
                <a:latin typeface="Tahoma" panose="020B0604030504040204" pitchFamily="34" charset="0"/>
                <a:ea typeface="Tahoma" panose="020B0604030504040204" pitchFamily="34" charset="0"/>
                <a:cs typeface="Tahoma" panose="020B0604030504040204" pitchFamily="34" charset="0"/>
              </a:rPr>
              <a:t>augments the </a:t>
            </a:r>
            <a:r>
              <a:rPr lang="en-GB" sz="3000" b="1" dirty="0">
                <a:latin typeface="Tahoma" panose="020B0604030504040204" pitchFamily="34" charset="0"/>
                <a:ea typeface="Tahoma" panose="020B0604030504040204" pitchFamily="34" charset="0"/>
                <a:cs typeface="Tahoma" panose="020B0604030504040204" pitchFamily="34" charset="0"/>
              </a:rPr>
              <a:t>flow of intelligence about terrorist group structures and membership. </a:t>
            </a:r>
            <a:endParaRPr lang="en-GB" sz="3000" b="1" dirty="0" smtClean="0">
              <a:latin typeface="Tahoma" panose="020B0604030504040204" pitchFamily="34" charset="0"/>
              <a:ea typeface="Tahoma" panose="020B0604030504040204" pitchFamily="34" charset="0"/>
              <a:cs typeface="Tahoma" panose="020B0604030504040204" pitchFamily="34" charset="0"/>
            </a:endParaRPr>
          </a:p>
          <a:p>
            <a:r>
              <a:rPr lang="en-GB" sz="30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One law enforcement </a:t>
            </a:r>
            <a:r>
              <a:rPr lang="en-GB" sz="3000" b="1" dirty="0">
                <a:solidFill>
                  <a:srgbClr val="00B0F0"/>
                </a:solidFill>
                <a:latin typeface="Tahoma" panose="020B0604030504040204" pitchFamily="34" charset="0"/>
                <a:ea typeface="Tahoma" panose="020B0604030504040204" pitchFamily="34" charset="0"/>
                <a:cs typeface="Tahoma" panose="020B0604030504040204" pitchFamily="34" charset="0"/>
              </a:rPr>
              <a:t>tool in combating international terrorism is extradition of terrorist suspects</a:t>
            </a:r>
            <a:r>
              <a:rPr lang="en-GB" sz="30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 </a:t>
            </a:r>
            <a:endParaRPr lang="en-GB" sz="3000" b="1" dirty="0">
              <a:solidFill>
                <a:srgbClr val="00B0F0"/>
              </a:solidFill>
              <a:latin typeface="Tahoma" panose="020B0604030504040204" pitchFamily="34" charset="0"/>
              <a:ea typeface="Tahoma" panose="020B0604030504040204" pitchFamily="34" charset="0"/>
              <a:cs typeface="Tahoma" panose="020B0604030504040204" pitchFamily="34" charset="0"/>
            </a:endParaRPr>
          </a:p>
          <a:p>
            <a:r>
              <a:rPr lang="en-GB" sz="3000" b="1" dirty="0">
                <a:solidFill>
                  <a:srgbClr val="00B0F0"/>
                </a:solidFill>
                <a:latin typeface="Tahoma" panose="020B0604030504040204" pitchFamily="34" charset="0"/>
                <a:ea typeface="Tahoma" panose="020B0604030504040204" pitchFamily="34" charset="0"/>
                <a:cs typeface="Tahoma" panose="020B0604030504040204" pitchFamily="34" charset="0"/>
              </a:rPr>
              <a:t>International extradition traditionally has been subject to several limitations, </a:t>
            </a:r>
            <a:r>
              <a:rPr lang="en-GB" sz="3000" b="1" dirty="0">
                <a:latin typeface="Tahoma" panose="020B0604030504040204" pitchFamily="34" charset="0"/>
                <a:ea typeface="Tahoma" panose="020B0604030504040204" pitchFamily="34" charset="0"/>
                <a:cs typeface="Tahoma" panose="020B0604030504040204" pitchFamily="34" charset="0"/>
              </a:rPr>
              <a:t>including </a:t>
            </a:r>
            <a:r>
              <a:rPr lang="en-GB" sz="3000" b="1" dirty="0" smtClean="0">
                <a:latin typeface="Tahoma" panose="020B0604030504040204" pitchFamily="34" charset="0"/>
                <a:ea typeface="Tahoma" panose="020B0604030504040204" pitchFamily="34" charset="0"/>
                <a:cs typeface="Tahoma" panose="020B0604030504040204" pitchFamily="34" charset="0"/>
              </a:rPr>
              <a:t>the refusal </a:t>
            </a:r>
            <a:r>
              <a:rPr lang="en-GB" sz="3000" b="1" dirty="0">
                <a:latin typeface="Tahoma" panose="020B0604030504040204" pitchFamily="34" charset="0"/>
                <a:ea typeface="Tahoma" panose="020B0604030504040204" pitchFamily="34" charset="0"/>
                <a:cs typeface="Tahoma" panose="020B0604030504040204" pitchFamily="34" charset="0"/>
              </a:rPr>
              <a:t>of some countries to extradite for political or extraterritorial offenses or to </a:t>
            </a:r>
            <a:r>
              <a:rPr lang="en-GB" sz="3000" b="1" dirty="0" smtClean="0">
                <a:latin typeface="Tahoma" panose="020B0604030504040204" pitchFamily="34" charset="0"/>
                <a:ea typeface="Tahoma" panose="020B0604030504040204" pitchFamily="34" charset="0"/>
                <a:cs typeface="Tahoma" panose="020B0604030504040204" pitchFamily="34" charset="0"/>
              </a:rPr>
              <a:t>extradite their </a:t>
            </a:r>
            <a:r>
              <a:rPr lang="en-GB" sz="3000" b="1" dirty="0">
                <a:latin typeface="Tahoma" panose="020B0604030504040204" pitchFamily="34" charset="0"/>
                <a:ea typeface="Tahoma" panose="020B0604030504040204" pitchFamily="34" charset="0"/>
                <a:cs typeface="Tahoma" panose="020B0604030504040204" pitchFamily="34" charset="0"/>
              </a:rPr>
              <a:t>nationals.</a:t>
            </a:r>
          </a:p>
          <a:p>
            <a:endParaRPr lang="en-GB" dirty="0"/>
          </a:p>
        </p:txBody>
      </p:sp>
    </p:spTree>
    <p:extLst>
      <p:ext uri="{BB962C8B-B14F-4D97-AF65-F5344CB8AC3E}">
        <p14:creationId xmlns:p14="http://schemas.microsoft.com/office/powerpoint/2010/main" val="9088922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941" y="311727"/>
            <a:ext cx="11551023" cy="6425249"/>
          </a:xfrm>
        </p:spPr>
        <p:txBody>
          <a:bodyPr>
            <a:normAutofit lnSpcReduction="10000"/>
          </a:bodyPr>
          <a:lstStyle/>
          <a:p>
            <a:pPr marL="0" indent="0">
              <a:buNone/>
            </a:pP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7.	Military Force</a:t>
            </a:r>
          </a:p>
          <a:p>
            <a:pPr>
              <a:buFont typeface="Wingdings" panose="05000000000000000000" pitchFamily="2" charset="2"/>
              <a:buChar char="Ø"/>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Although with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difficulties, military force, particularly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when wielded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by a superpower such as the United States, can carry substantial clout. </a:t>
            </a:r>
            <a:endPar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Proponents of </a:t>
            </a:r>
            <a:r>
              <a:rPr lang="en-GB" b="1" dirty="0">
                <a:latin typeface="Tahoma" panose="020B0604030504040204" pitchFamily="34" charset="0"/>
                <a:ea typeface="Tahoma" panose="020B0604030504040204" pitchFamily="34" charset="0"/>
                <a:cs typeface="Tahoma" panose="020B0604030504040204" pitchFamily="34" charset="0"/>
              </a:rPr>
              <a:t>selective use of military force usually emphasize the military’s unique skills </a:t>
            </a:r>
            <a:r>
              <a:rPr lang="en-GB" b="1" dirty="0" smtClean="0">
                <a:latin typeface="Tahoma" panose="020B0604030504040204" pitchFamily="34" charset="0"/>
                <a:ea typeface="Tahoma" panose="020B0604030504040204" pitchFamily="34" charset="0"/>
                <a:cs typeface="Tahoma" panose="020B0604030504040204" pitchFamily="34" charset="0"/>
              </a:rPr>
              <a:t>and specialized </a:t>
            </a:r>
            <a:r>
              <a:rPr lang="en-GB" b="1" dirty="0">
                <a:latin typeface="Tahoma" panose="020B0604030504040204" pitchFamily="34" charset="0"/>
                <a:ea typeface="Tahoma" panose="020B0604030504040204" pitchFamily="34" charset="0"/>
                <a:cs typeface="Tahoma" panose="020B0604030504040204" pitchFamily="34" charset="0"/>
              </a:rPr>
              <a:t>equipment. The April </a:t>
            </a:r>
            <a:r>
              <a:rPr lang="en-GB" b="1" dirty="0" smtClean="0">
                <a:latin typeface="Tahoma" panose="020B0604030504040204" pitchFamily="34" charset="0"/>
                <a:ea typeface="Tahoma" panose="020B0604030504040204" pitchFamily="34" charset="0"/>
                <a:cs typeface="Tahoma" panose="020B0604030504040204" pitchFamily="34" charset="0"/>
              </a:rPr>
              <a:t>1986 US  </a:t>
            </a:r>
            <a:r>
              <a:rPr lang="en-GB" b="1" dirty="0">
                <a:latin typeface="Tahoma" panose="020B0604030504040204" pitchFamily="34" charset="0"/>
                <a:ea typeface="Tahoma" panose="020B0604030504040204" pitchFamily="34" charset="0"/>
                <a:cs typeface="Tahoma" panose="020B0604030504040204" pitchFamily="34" charset="0"/>
              </a:rPr>
              <a:t>decision to bomb Libya for its alleged role in </a:t>
            </a:r>
            <a:r>
              <a:rPr lang="en-GB" b="1" dirty="0" smtClean="0">
                <a:latin typeface="Tahoma" panose="020B0604030504040204" pitchFamily="34" charset="0"/>
                <a:ea typeface="Tahoma" panose="020B0604030504040204" pitchFamily="34" charset="0"/>
                <a:cs typeface="Tahoma" panose="020B0604030504040204" pitchFamily="34" charset="0"/>
              </a:rPr>
              <a:t>the bombing </a:t>
            </a:r>
            <a:r>
              <a:rPr lang="en-GB" b="1" dirty="0">
                <a:latin typeface="Tahoma" panose="020B0604030504040204" pitchFamily="34" charset="0"/>
                <a:ea typeface="Tahoma" panose="020B0604030504040204" pitchFamily="34" charset="0"/>
                <a:cs typeface="Tahoma" panose="020B0604030504040204" pitchFamily="34" charset="0"/>
              </a:rPr>
              <a:t>of a German discotheque exemplifies use of military force against terrorism.</a:t>
            </a:r>
          </a:p>
          <a:p>
            <a:pPr>
              <a:buFont typeface="Wingdings" panose="05000000000000000000" pitchFamily="2" charset="2"/>
              <a:buChar char="Ø"/>
            </a:pP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Successful use of military force for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pre-emptive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or retaliatory strikes presupposes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the ability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to identify a terrorist perpetrator or its state sponsor, as well as the precise location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of the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group, information that is often unavailable from intelligence sources. </a:t>
            </a:r>
            <a:endPar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Generally,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terrorists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possess modest physical facilities </a:t>
            </a:r>
            <a:r>
              <a:rPr lang="en-GB" b="1" dirty="0">
                <a:latin typeface="Tahoma" panose="020B0604030504040204" pitchFamily="34" charset="0"/>
                <a:ea typeface="Tahoma" panose="020B0604030504040204" pitchFamily="34" charset="0"/>
                <a:cs typeface="Tahoma" panose="020B0604030504040204" pitchFamily="34" charset="0"/>
              </a:rPr>
              <a:t>that present few high-value targets for </a:t>
            </a:r>
            <a:r>
              <a:rPr lang="en-GB" b="1" dirty="0" smtClean="0">
                <a:latin typeface="Tahoma" panose="020B0604030504040204" pitchFamily="34" charset="0"/>
                <a:ea typeface="Tahoma" panose="020B0604030504040204" pitchFamily="34" charset="0"/>
                <a:cs typeface="Tahoma" panose="020B0604030504040204" pitchFamily="34" charset="0"/>
              </a:rPr>
              <a:t>military strikes.</a:t>
            </a:r>
          </a:p>
          <a:p>
            <a:pPr>
              <a:buFont typeface="Wingdings" panose="05000000000000000000" pitchFamily="2" charset="2"/>
              <a:buChar char="Ø"/>
            </a:pPr>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206015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471" y="0"/>
            <a:ext cx="11658600" cy="6176963"/>
          </a:xfrm>
        </p:spPr>
        <p:txBody>
          <a:bodyPr>
            <a:normAutofit/>
          </a:bodyPr>
          <a:lstStyle/>
          <a:p>
            <a:pPr>
              <a:buFont typeface="Wingdings" panose="05000000000000000000" pitchFamily="2" charset="2"/>
              <a:buChar char="Ø"/>
            </a:pPr>
            <a:r>
              <a:rPr lang="en-GB" b="1" dirty="0">
                <a:latin typeface="Tahoma" panose="020B0604030504040204" pitchFamily="34" charset="0"/>
                <a:ea typeface="Tahoma" panose="020B0604030504040204" pitchFamily="34" charset="0"/>
                <a:cs typeface="Tahoma" panose="020B0604030504040204" pitchFamily="34" charset="0"/>
              </a:rPr>
              <a:t>Some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critics have observed that military action is a blunt instrument that can cause foreign civilian casualties as well as collateral damage to economic installations in the target country.</a:t>
            </a:r>
          </a:p>
          <a:p>
            <a:pPr>
              <a:buFont typeface="Wingdings" panose="05000000000000000000" pitchFamily="2" charset="2"/>
              <a:buChar char="Ø"/>
            </a:pPr>
            <a:r>
              <a:rPr lang="en-GB" b="1" dirty="0">
                <a:latin typeface="Tahoma" panose="020B0604030504040204" pitchFamily="34" charset="0"/>
                <a:ea typeface="Tahoma" panose="020B0604030504040204" pitchFamily="34" charset="0"/>
                <a:cs typeface="Tahoma" panose="020B0604030504040204" pitchFamily="34" charset="0"/>
              </a:rPr>
              <a:t>Others argue that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such action inflates terrorists’ sense of importance and facilitates their recruitment efforts. </a:t>
            </a:r>
          </a:p>
          <a:p>
            <a:pPr>
              <a:buFont typeface="Wingdings" panose="05000000000000000000" pitchFamily="2" charset="2"/>
              <a:buChar char="Ø"/>
            </a:pPr>
            <a:r>
              <a:rPr lang="en-GB" b="1" dirty="0">
                <a:latin typeface="Tahoma" panose="020B0604030504040204" pitchFamily="34" charset="0"/>
                <a:ea typeface="Tahoma" panose="020B0604030504040204" pitchFamily="34" charset="0"/>
                <a:cs typeface="Tahoma" panose="020B0604030504040204" pitchFamily="34" charset="0"/>
              </a:rPr>
              <a:t>Other disadvantages or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risks associated with the use of military</a:t>
            </a:r>
            <a:r>
              <a:rPr lang="en-GB" b="1" dirty="0">
                <a:latin typeface="Tahoma" panose="020B0604030504040204" pitchFamily="34" charset="0"/>
                <a:ea typeface="Tahoma" panose="020B0604030504040204" pitchFamily="34" charset="0"/>
                <a:cs typeface="Tahoma" panose="020B0604030504040204" pitchFamily="34" charset="0"/>
              </a:rPr>
              <a:t> force include c</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ounter-retaliation and escalation by terrorist groups or their state sponsors</a:t>
            </a:r>
            <a:r>
              <a:rPr lang="en-GB" b="1" dirty="0">
                <a:latin typeface="Tahoma" panose="020B0604030504040204" pitchFamily="34" charset="0"/>
                <a:ea typeface="Tahoma" panose="020B0604030504040204" pitchFamily="34" charset="0"/>
                <a:cs typeface="Tahoma" panose="020B0604030504040204" pitchFamily="34" charset="0"/>
              </a:rPr>
              <a:t>, </a:t>
            </a: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Failure </a:t>
            </a:r>
            <a:r>
              <a:rPr lang="en-GB" b="1" dirty="0">
                <a:latin typeface="Tahoma" panose="020B0604030504040204" pitchFamily="34" charset="0"/>
                <a:ea typeface="Tahoma" panose="020B0604030504040204" pitchFamily="34" charset="0"/>
                <a:cs typeface="Tahoma" panose="020B0604030504040204" pitchFamily="34" charset="0"/>
              </a:rPr>
              <a:t>to destroy the leaders of the organization, and </a:t>
            </a:r>
          </a:p>
          <a:p>
            <a:pPr>
              <a:buFont typeface="Wingdings" panose="05000000000000000000" pitchFamily="2" charset="2"/>
              <a:buChar char="Ø"/>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The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perception that rules of international law are violated </a:t>
            </a:r>
            <a:r>
              <a:rPr lang="en-GB" b="1" dirty="0">
                <a:latin typeface="Tahoma" panose="020B0604030504040204" pitchFamily="34" charset="0"/>
                <a:ea typeface="Tahoma" panose="020B0604030504040204" pitchFamily="34" charset="0"/>
                <a:cs typeface="Tahoma" panose="020B0604030504040204" pitchFamily="34" charset="0"/>
              </a:rPr>
              <a:t>.</a:t>
            </a:r>
          </a:p>
          <a:p>
            <a:endParaRPr lang="en-GB" dirty="0"/>
          </a:p>
        </p:txBody>
      </p:sp>
    </p:spTree>
    <p:extLst>
      <p:ext uri="{BB962C8B-B14F-4D97-AF65-F5344CB8AC3E}">
        <p14:creationId xmlns:p14="http://schemas.microsoft.com/office/powerpoint/2010/main" val="10960710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153" y="145473"/>
            <a:ext cx="11685494" cy="6322562"/>
          </a:xfrm>
        </p:spPr>
        <p:txBody>
          <a:bodyPr>
            <a:normAutofit/>
          </a:bodyPr>
          <a:lstStyle/>
          <a:p>
            <a:pPr marL="0" indent="0">
              <a:buNone/>
            </a:pP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8.	International Conventions</a:t>
            </a:r>
          </a:p>
          <a:p>
            <a:pPr>
              <a:buFont typeface="Wingdings" panose="05000000000000000000" pitchFamily="2" charset="2"/>
              <a:buChar char="Ø"/>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The world community is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developing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major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anti-terrorism conventions. These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conventions impose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on their signatories an obligation either to prosecute offenders or extradite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them, or permit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prosecution for a host of terrorism-related crimes, including hijacking vessels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and aircraft</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 taking hostages, and harming diplomats</a:t>
            </a:r>
            <a:r>
              <a:rPr lang="en-GB" b="1" dirty="0">
                <a:latin typeface="Tahoma" panose="020B0604030504040204" pitchFamily="34" charset="0"/>
                <a:ea typeface="Tahoma" panose="020B0604030504040204" pitchFamily="34" charset="0"/>
                <a:cs typeface="Tahoma" panose="020B0604030504040204" pitchFamily="34" charset="0"/>
              </a:rPr>
              <a:t>.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n-GB" b="1" dirty="0" smtClean="0">
                <a:latin typeface="Tahoma" panose="020B0604030504040204" pitchFamily="34" charset="0"/>
                <a:ea typeface="Tahoma" panose="020B0604030504040204" pitchFamily="34" charset="0"/>
                <a:cs typeface="Tahoma" panose="020B0604030504040204" pitchFamily="34" charset="0"/>
              </a:rPr>
              <a:t>Important conventions include:</a:t>
            </a:r>
          </a:p>
          <a:p>
            <a:pPr indent="577850">
              <a:buFont typeface="Wingdings" panose="05000000000000000000" pitchFamily="2" charset="2"/>
              <a:buChar char="ü"/>
            </a:pPr>
            <a:r>
              <a:rPr lang="en-GB" b="1" dirty="0" smtClean="0">
                <a:latin typeface="Tahoma" panose="020B0604030504040204" pitchFamily="34" charset="0"/>
                <a:ea typeface="Tahoma" panose="020B0604030504040204" pitchFamily="34" charset="0"/>
                <a:cs typeface="Tahoma" panose="020B0604030504040204" pitchFamily="34" charset="0"/>
              </a:rPr>
              <a:t> </a:t>
            </a:r>
            <a:r>
              <a:rPr lang="en-GB" b="1" dirty="0">
                <a:latin typeface="Tahoma" panose="020B0604030504040204" pitchFamily="34" charset="0"/>
                <a:ea typeface="Tahoma" panose="020B0604030504040204" pitchFamily="34" charset="0"/>
                <a:cs typeface="Tahoma" panose="020B0604030504040204" pitchFamily="34" charset="0"/>
              </a:rPr>
              <a:t>the </a:t>
            </a:r>
            <a:r>
              <a:rPr lang="en-GB" b="1" dirty="0" smtClean="0">
                <a:latin typeface="Tahoma" panose="020B0604030504040204" pitchFamily="34" charset="0"/>
                <a:ea typeface="Tahoma" panose="020B0604030504040204" pitchFamily="34" charset="0"/>
                <a:cs typeface="Tahoma" panose="020B0604030504040204" pitchFamily="34" charset="0"/>
              </a:rPr>
              <a:t>Convention for </a:t>
            </a:r>
            <a:r>
              <a:rPr lang="en-GB" b="1" dirty="0">
                <a:latin typeface="Tahoma" panose="020B0604030504040204" pitchFamily="34" charset="0"/>
                <a:ea typeface="Tahoma" panose="020B0604030504040204" pitchFamily="34" charset="0"/>
                <a:cs typeface="Tahoma" panose="020B0604030504040204" pitchFamily="34" charset="0"/>
              </a:rPr>
              <a:t>the Marking of Plastic Explosives.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indent="577850">
              <a:buFont typeface="Wingdings" panose="05000000000000000000" pitchFamily="2" charset="2"/>
              <a:buChar char="ü"/>
            </a:pPr>
            <a:r>
              <a:rPr lang="en-GB" b="1" dirty="0" smtClean="0">
                <a:latin typeface="Tahoma" panose="020B0604030504040204" pitchFamily="34" charset="0"/>
                <a:ea typeface="Tahoma" panose="020B0604030504040204" pitchFamily="34" charset="0"/>
                <a:cs typeface="Tahoma" panose="020B0604030504040204" pitchFamily="34" charset="0"/>
              </a:rPr>
              <a:t>the </a:t>
            </a:r>
            <a:r>
              <a:rPr lang="en-GB" b="1" dirty="0">
                <a:latin typeface="Tahoma" panose="020B0604030504040204" pitchFamily="34" charset="0"/>
                <a:ea typeface="Tahoma" panose="020B0604030504040204" pitchFamily="34" charset="0"/>
                <a:cs typeface="Tahoma" panose="020B0604030504040204" pitchFamily="34" charset="0"/>
              </a:rPr>
              <a:t>U.N. Convention on the Suppression of Terrorist </a:t>
            </a:r>
            <a:r>
              <a:rPr lang="en-GB" b="1" dirty="0" smtClean="0">
                <a:latin typeface="Tahoma" panose="020B0604030504040204" pitchFamily="34" charset="0"/>
                <a:ea typeface="Tahoma" panose="020B0604030504040204" pitchFamily="34" charset="0"/>
                <a:cs typeface="Tahoma" panose="020B0604030504040204" pitchFamily="34" charset="0"/>
              </a:rPr>
              <a:t>	Bombings</a:t>
            </a:r>
            <a:r>
              <a:rPr lang="en-GB" b="1" dirty="0">
                <a:latin typeface="Tahoma" panose="020B0604030504040204" pitchFamily="34" charset="0"/>
                <a:ea typeface="Tahoma" panose="020B0604030504040204" pitchFamily="34" charset="0"/>
                <a:cs typeface="Tahoma" panose="020B0604030504040204" pitchFamily="34" charset="0"/>
              </a:rPr>
              <a:t>, and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indent="577850">
              <a:buFont typeface="Wingdings" panose="05000000000000000000" pitchFamily="2" charset="2"/>
              <a:buChar char="ü"/>
            </a:pPr>
            <a:r>
              <a:rPr lang="en-GB" b="1" dirty="0" smtClean="0">
                <a:latin typeface="Tahoma" panose="020B0604030504040204" pitchFamily="34" charset="0"/>
                <a:ea typeface="Tahoma" panose="020B0604030504040204" pitchFamily="34" charset="0"/>
                <a:cs typeface="Tahoma" panose="020B0604030504040204" pitchFamily="34" charset="0"/>
              </a:rPr>
              <a:t>the </a:t>
            </a:r>
            <a:r>
              <a:rPr lang="en-GB" b="1" dirty="0">
                <a:latin typeface="Tahoma" panose="020B0604030504040204" pitchFamily="34" charset="0"/>
                <a:ea typeface="Tahoma" panose="020B0604030504040204" pitchFamily="34" charset="0"/>
                <a:cs typeface="Tahoma" panose="020B0604030504040204" pitchFamily="34" charset="0"/>
              </a:rPr>
              <a:t>U.N. </a:t>
            </a:r>
            <a:r>
              <a:rPr lang="en-GB" b="1" dirty="0" smtClean="0">
                <a:latin typeface="Tahoma" panose="020B0604030504040204" pitchFamily="34" charset="0"/>
                <a:ea typeface="Tahoma" panose="020B0604030504040204" pitchFamily="34" charset="0"/>
                <a:cs typeface="Tahoma" panose="020B0604030504040204" pitchFamily="34" charset="0"/>
              </a:rPr>
              <a:t>Anti- Terrorism </a:t>
            </a:r>
            <a:r>
              <a:rPr lang="en-GB" b="1" dirty="0">
                <a:latin typeface="Tahoma" panose="020B0604030504040204" pitchFamily="34" charset="0"/>
                <a:ea typeface="Tahoma" panose="020B0604030504040204" pitchFamily="34" charset="0"/>
                <a:cs typeface="Tahoma" panose="020B0604030504040204" pitchFamily="34" charset="0"/>
              </a:rPr>
              <a:t>Financing Convention </a:t>
            </a:r>
            <a:r>
              <a:rPr lang="en-GB" b="1" dirty="0" smtClean="0">
                <a:latin typeface="Tahoma" panose="020B0604030504040204" pitchFamily="34" charset="0"/>
                <a:ea typeface="Tahoma" panose="020B0604030504040204" pitchFamily="34" charset="0"/>
                <a:cs typeface="Tahoma" panose="020B0604030504040204" pitchFamily="34" charset="0"/>
              </a:rPr>
              <a:t>.</a:t>
            </a:r>
            <a:endParaRPr lang="en-GB"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221343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4811" y="1"/>
            <a:ext cx="11857861" cy="6252882"/>
          </a:xfrm>
        </p:spPr>
        <p:txBody>
          <a:bodyPr>
            <a:normAutofit/>
          </a:bodyPr>
          <a:lstStyle/>
          <a:p>
            <a:pPr algn="l"/>
            <a:r>
              <a:rPr lang="en-GB" sz="2800" b="1" dirty="0">
                <a:solidFill>
                  <a:srgbClr val="FF0000"/>
                </a:solidFill>
                <a:latin typeface="Tahoma" panose="020B0604030504040204" pitchFamily="34" charset="0"/>
                <a:ea typeface="Tahoma" panose="020B0604030504040204" pitchFamily="34" charset="0"/>
                <a:cs typeface="Tahoma" panose="020B0604030504040204" pitchFamily="34" charset="0"/>
              </a:rPr>
              <a:t>Other  instruments of Countering </a:t>
            </a:r>
            <a:r>
              <a:rPr lang="en-GB" sz="28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Terrorism</a:t>
            </a:r>
          </a:p>
          <a:p>
            <a:pPr algn="l">
              <a:buFont typeface="Wingdings" pitchFamily="2" charset="2"/>
              <a:buChar char="Ø"/>
            </a:pPr>
            <a:r>
              <a:rPr lang="en-US" sz="2800" b="1" dirty="0" smtClean="0">
                <a:latin typeface="Tahoma" panose="020B0604030504040204" pitchFamily="34" charset="0"/>
                <a:ea typeface="Tahoma" panose="020B0604030504040204" pitchFamily="34" charset="0"/>
                <a:cs typeface="Tahoma" panose="020B0604030504040204" pitchFamily="34" charset="0"/>
              </a:rPr>
              <a:t>Many </a:t>
            </a:r>
            <a:r>
              <a:rPr lang="en-US" sz="2800" b="1" dirty="0">
                <a:latin typeface="Tahoma" panose="020B0604030504040204" pitchFamily="34" charset="0"/>
                <a:ea typeface="Tahoma" panose="020B0604030504040204" pitchFamily="34" charset="0"/>
                <a:cs typeface="Tahoma" panose="020B0604030504040204" pitchFamily="34" charset="0"/>
              </a:rPr>
              <a:t>states base counterterrorism policy on </a:t>
            </a:r>
            <a:r>
              <a:rPr lang="en-US" sz="2800" b="1" dirty="0">
                <a:solidFill>
                  <a:srgbClr val="00B0F0"/>
                </a:solidFill>
                <a:latin typeface="Tahoma" panose="020B0604030504040204" pitchFamily="34" charset="0"/>
                <a:ea typeface="Tahoma" panose="020B0604030504040204" pitchFamily="34" charset="0"/>
                <a:cs typeface="Tahoma" panose="020B0604030504040204" pitchFamily="34" charset="0"/>
              </a:rPr>
              <a:t>three pillars</a:t>
            </a:r>
            <a:r>
              <a:rPr lang="en-US" sz="2800" b="1" dirty="0">
                <a:latin typeface="Tahoma" panose="020B0604030504040204" pitchFamily="34" charset="0"/>
                <a:ea typeface="Tahoma" panose="020B0604030504040204" pitchFamily="34" charset="0"/>
                <a:cs typeface="Tahoma" panose="020B0604030504040204" pitchFamily="34" charset="0"/>
              </a:rPr>
              <a:t>; - </a:t>
            </a:r>
            <a:r>
              <a:rPr lang="en-US" sz="2800" b="1" dirty="0">
                <a:solidFill>
                  <a:srgbClr val="00B0F0"/>
                </a:solidFill>
                <a:latin typeface="Tahoma" panose="020B0604030504040204" pitchFamily="34" charset="0"/>
                <a:ea typeface="Tahoma" panose="020B0604030504040204" pitchFamily="34" charset="0"/>
                <a:cs typeface="Tahoma" panose="020B0604030504040204" pitchFamily="34" charset="0"/>
              </a:rPr>
              <a:t>Make no concessions to terrorists / strike no deals, bring terrorists to justice for their crimes. </a:t>
            </a:r>
          </a:p>
          <a:p>
            <a:pPr algn="l">
              <a:buFont typeface="Wingdings" pitchFamily="2" charset="2"/>
              <a:buChar char="Ø"/>
            </a:pPr>
            <a:r>
              <a:rPr lang="en-US" sz="28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Proscription </a:t>
            </a:r>
            <a:r>
              <a:rPr lang="en-US" sz="2800" b="1" dirty="0">
                <a:solidFill>
                  <a:srgbClr val="00B0F0"/>
                </a:solidFill>
                <a:latin typeface="Tahoma" panose="020B0604030504040204" pitchFamily="34" charset="0"/>
                <a:ea typeface="Tahoma" panose="020B0604030504040204" pitchFamily="34" charset="0"/>
                <a:cs typeface="Tahoma" panose="020B0604030504040204" pitchFamily="34" charset="0"/>
              </a:rPr>
              <a:t>of terrorist organisations and enactment of relevant laws</a:t>
            </a:r>
          </a:p>
          <a:p>
            <a:pPr algn="l">
              <a:buFont typeface="Wingdings" pitchFamily="2" charset="2"/>
              <a:buChar char="Ø"/>
            </a:pPr>
            <a:r>
              <a:rPr lang="en-US" sz="2800" b="1" dirty="0">
                <a:solidFill>
                  <a:srgbClr val="00B0F0"/>
                </a:solidFill>
                <a:latin typeface="Tahoma" panose="020B0604030504040204" pitchFamily="34" charset="0"/>
                <a:ea typeface="Tahoma" panose="020B0604030504040204" pitchFamily="34" charset="0"/>
                <a:cs typeface="Tahoma" panose="020B0604030504040204" pitchFamily="34" charset="0"/>
              </a:rPr>
              <a:t>Identification and confiscation of terrorist property and      accounts</a:t>
            </a:r>
            <a:r>
              <a:rPr lang="en-US" sz="2800" b="1" dirty="0">
                <a:latin typeface="Tahoma" panose="020B0604030504040204" pitchFamily="34" charset="0"/>
                <a:ea typeface="Tahoma" panose="020B0604030504040204" pitchFamily="34" charset="0"/>
                <a:cs typeface="Tahoma" panose="020B0604030504040204" pitchFamily="34" charset="0"/>
              </a:rPr>
              <a:t>.</a:t>
            </a:r>
          </a:p>
          <a:p>
            <a:pPr algn="l">
              <a:buFont typeface="Wingdings" pitchFamily="2" charset="2"/>
              <a:buChar char="Ø"/>
            </a:pPr>
            <a:r>
              <a:rPr lang="en-US" sz="2800" b="1" dirty="0">
                <a:solidFill>
                  <a:srgbClr val="00B0F0"/>
                </a:solidFill>
                <a:latin typeface="Tahoma" panose="020B0604030504040204" pitchFamily="34" charset="0"/>
                <a:ea typeface="Tahoma" panose="020B0604030504040204" pitchFamily="34" charset="0"/>
                <a:cs typeface="Tahoma" panose="020B0604030504040204" pitchFamily="34" charset="0"/>
              </a:rPr>
              <a:t>Granting security forces special powers to cordon areas; stop and search of persons and premises;  arrest without warrant and to facilitate investigations</a:t>
            </a:r>
          </a:p>
          <a:p>
            <a:pPr algn="l">
              <a:buFont typeface="Wingdings" pitchFamily="2" charset="2"/>
              <a:buChar char="Ø"/>
            </a:pPr>
            <a:r>
              <a:rPr lang="en-US" sz="2800" b="1" dirty="0">
                <a:latin typeface="Tahoma" panose="020B0604030504040204" pitchFamily="34" charset="0"/>
                <a:ea typeface="Tahoma" panose="020B0604030504040204" pitchFamily="34" charset="0"/>
                <a:cs typeface="Tahoma" panose="020B0604030504040204" pitchFamily="34" charset="0"/>
              </a:rPr>
              <a:t>Enforcement of </a:t>
            </a:r>
            <a:r>
              <a:rPr lang="en-US" sz="2800" b="1" dirty="0" smtClean="0">
                <a:latin typeface="Tahoma" panose="020B0604030504040204" pitchFamily="34" charset="0"/>
                <a:ea typeface="Tahoma" panose="020B0604030504040204" pitchFamily="34" charset="0"/>
                <a:cs typeface="Tahoma" panose="020B0604030504040204" pitchFamily="34" charset="0"/>
              </a:rPr>
              <a:t>border </a:t>
            </a:r>
            <a:r>
              <a:rPr lang="en-US" sz="2800" b="1" dirty="0">
                <a:latin typeface="Tahoma" panose="020B0604030504040204" pitchFamily="34" charset="0"/>
                <a:ea typeface="Tahoma" panose="020B0604030504040204" pitchFamily="34" charset="0"/>
                <a:cs typeface="Tahoma" panose="020B0604030504040204" pitchFamily="34" charset="0"/>
              </a:rPr>
              <a:t>controls</a:t>
            </a:r>
          </a:p>
          <a:p>
            <a:pPr algn="l">
              <a:buFont typeface="Wingdings" pitchFamily="2" charset="2"/>
              <a:buChar char="Ø"/>
            </a:pPr>
            <a:r>
              <a:rPr lang="en-US" sz="2800" b="1" dirty="0">
                <a:latin typeface="Tahoma" panose="020B0604030504040204" pitchFamily="34" charset="0"/>
                <a:ea typeface="Tahoma" panose="020B0604030504040204" pitchFamily="34" charset="0"/>
                <a:cs typeface="Tahoma" panose="020B0604030504040204" pitchFamily="34" charset="0"/>
              </a:rPr>
              <a:t>Preventing terrorism by </a:t>
            </a:r>
            <a:r>
              <a:rPr lang="en-US" sz="2800" b="1" dirty="0">
                <a:solidFill>
                  <a:srgbClr val="00B0F0"/>
                </a:solidFill>
                <a:latin typeface="Tahoma" panose="020B0604030504040204" pitchFamily="34" charset="0"/>
                <a:ea typeface="Tahoma" panose="020B0604030504040204" pitchFamily="34" charset="0"/>
                <a:cs typeface="Tahoma" panose="020B0604030504040204" pitchFamily="34" charset="0"/>
              </a:rPr>
              <a:t>tackling the radicalization of individuals</a:t>
            </a:r>
          </a:p>
          <a:p>
            <a:pPr algn="l">
              <a:buFont typeface="Wingdings" pitchFamily="2" charset="2"/>
              <a:buChar char="Ø"/>
            </a:pPr>
            <a:endParaRPr lang="en-US" sz="3300" dirty="0">
              <a:latin typeface="Tahoma" panose="020B0604030504040204" pitchFamily="34" charset="0"/>
              <a:ea typeface="Tahoma" panose="020B0604030504040204" pitchFamily="34" charset="0"/>
              <a:cs typeface="Tahoma" panose="020B0604030504040204" pitchFamily="34" charset="0"/>
            </a:endParaRPr>
          </a:p>
          <a:p>
            <a:pPr algn="l">
              <a:lnSpc>
                <a:spcPct val="90000"/>
              </a:lnSpc>
              <a:buFont typeface="Wingdings" pitchFamily="2" charset="2"/>
              <a:buChar char="Ø"/>
            </a:pPr>
            <a:endParaRPr lang="en-GB"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642893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8941" y="374073"/>
            <a:ext cx="11604812" cy="6483927"/>
          </a:xfrm>
        </p:spPr>
        <p:txBody>
          <a:bodyPr>
            <a:normAutofit/>
          </a:bodyPr>
          <a:lstStyle/>
          <a:p>
            <a:pPr algn="l">
              <a:lnSpc>
                <a:spcPct val="80000"/>
              </a:lnSpc>
              <a:buFont typeface="Wingdings" pitchFamily="2" charset="2"/>
              <a:buChar char="Ø"/>
            </a:pPr>
            <a:r>
              <a:rPr lang="en-US" sz="2800" b="1" dirty="0">
                <a:solidFill>
                  <a:srgbClr val="00B0F0"/>
                </a:solidFill>
                <a:latin typeface="Tahoma" panose="020B0604030504040204" pitchFamily="34" charset="0"/>
                <a:ea typeface="Tahoma" panose="020B0604030504040204" pitchFamily="34" charset="0"/>
                <a:cs typeface="Tahoma" panose="020B0604030504040204" pitchFamily="34" charset="0"/>
              </a:rPr>
              <a:t>Tackling disadvantage and supporting reform </a:t>
            </a:r>
            <a:r>
              <a:rPr lang="en-US" sz="2800" b="1" dirty="0">
                <a:latin typeface="Tahoma" panose="020B0604030504040204" pitchFamily="34" charset="0"/>
                <a:ea typeface="Tahoma" panose="020B0604030504040204" pitchFamily="34" charset="0"/>
                <a:cs typeface="Tahoma" panose="020B0604030504040204" pitchFamily="34" charset="0"/>
              </a:rPr>
              <a:t>- addressing structural problems in the developing world that may contribute to radicalization, such as inequalities and discrimination</a:t>
            </a:r>
          </a:p>
          <a:p>
            <a:pPr algn="l">
              <a:lnSpc>
                <a:spcPct val="80000"/>
              </a:lnSpc>
              <a:buFont typeface="Wingdings" pitchFamily="2" charset="2"/>
              <a:buChar char="Ø"/>
            </a:pPr>
            <a:r>
              <a:rPr lang="en-US" sz="2800" b="1" dirty="0">
                <a:solidFill>
                  <a:srgbClr val="00B0F0"/>
                </a:solidFill>
                <a:latin typeface="Tahoma" panose="020B0604030504040204" pitchFamily="34" charset="0"/>
                <a:ea typeface="Tahoma" panose="020B0604030504040204" pitchFamily="34" charset="0"/>
                <a:cs typeface="Tahoma" panose="020B0604030504040204" pitchFamily="34" charset="0"/>
              </a:rPr>
              <a:t>Engaging in the battle of ideas </a:t>
            </a:r>
            <a:r>
              <a:rPr lang="en-US" sz="2800" b="1" dirty="0">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00B0F0"/>
                </a:solidFill>
                <a:latin typeface="Tahoma" panose="020B0604030504040204" pitchFamily="34" charset="0"/>
                <a:ea typeface="Tahoma" panose="020B0604030504040204" pitchFamily="34" charset="0"/>
                <a:cs typeface="Tahoma" panose="020B0604030504040204" pitchFamily="34" charset="0"/>
              </a:rPr>
              <a:t>challenging the ideologies </a:t>
            </a:r>
            <a:r>
              <a:rPr lang="en-US" sz="2800" b="1" dirty="0">
                <a:latin typeface="Tahoma" panose="020B0604030504040204" pitchFamily="34" charset="0"/>
                <a:ea typeface="Tahoma" panose="020B0604030504040204" pitchFamily="34" charset="0"/>
                <a:cs typeface="Tahoma" panose="020B0604030504040204" pitchFamily="34" charset="0"/>
              </a:rPr>
              <a:t>that extremists believe justify the use of violence</a:t>
            </a:r>
          </a:p>
          <a:p>
            <a:pPr algn="l">
              <a:buFont typeface="Wingdings" pitchFamily="2" charset="2"/>
              <a:buChar char="Ø"/>
            </a:pPr>
            <a:r>
              <a:rPr lang="en-US" sz="2800" b="1" dirty="0">
                <a:solidFill>
                  <a:srgbClr val="00B0F0"/>
                </a:solidFill>
                <a:latin typeface="Tahoma" panose="020B0604030504040204" pitchFamily="34" charset="0"/>
                <a:ea typeface="Tahoma" panose="020B0604030504040204" pitchFamily="34" charset="0"/>
                <a:cs typeface="Tahoma" panose="020B0604030504040204" pitchFamily="34" charset="0"/>
              </a:rPr>
              <a:t>Protecting key national services and utilities</a:t>
            </a:r>
          </a:p>
          <a:p>
            <a:pPr algn="l">
              <a:buFont typeface="Wingdings" pitchFamily="2" charset="2"/>
              <a:buChar char="Ø"/>
            </a:pPr>
            <a:r>
              <a:rPr lang="en-US" sz="2800" b="1" dirty="0">
                <a:solidFill>
                  <a:srgbClr val="00B0F0"/>
                </a:solidFill>
                <a:latin typeface="Tahoma" panose="020B0604030504040204" pitchFamily="34" charset="0"/>
                <a:ea typeface="Tahoma" panose="020B0604030504040204" pitchFamily="34" charset="0"/>
                <a:cs typeface="Tahoma" panose="020B0604030504040204" pitchFamily="34" charset="0"/>
              </a:rPr>
              <a:t>Preparing for the consequences </a:t>
            </a:r>
            <a:r>
              <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800" b="1" dirty="0">
                <a:latin typeface="Tahoma" panose="020B0604030504040204" pitchFamily="34" charset="0"/>
                <a:ea typeface="Tahoma" panose="020B0604030504040204" pitchFamily="34" charset="0"/>
                <a:cs typeface="Tahoma" panose="020B0604030504040204" pitchFamily="34" charset="0"/>
              </a:rPr>
              <a:t>Identifying the potential risks the country faces from terrorism and assessing their impact + </a:t>
            </a:r>
            <a:r>
              <a:rPr lang="en-US" sz="2800" b="1" dirty="0" smtClean="0">
                <a:latin typeface="Tahoma" panose="020B0604030504040204" pitchFamily="34" charset="0"/>
                <a:ea typeface="Tahoma" panose="020B0604030504040204" pitchFamily="34" charset="0"/>
                <a:cs typeface="Tahoma" panose="020B0604030504040204" pitchFamily="34" charset="0"/>
              </a:rPr>
              <a:t>frequent </a:t>
            </a:r>
            <a:r>
              <a:rPr lang="en-US" sz="2800" b="1" dirty="0">
                <a:latin typeface="Tahoma" panose="020B0604030504040204" pitchFamily="34" charset="0"/>
                <a:ea typeface="Tahoma" panose="020B0604030504040204" pitchFamily="34" charset="0"/>
                <a:cs typeface="Tahoma" panose="020B0604030504040204" pitchFamily="34" charset="0"/>
              </a:rPr>
              <a:t>exercises to improve response to incidents + learning lessons from incidents that have taken place</a:t>
            </a:r>
            <a:endParaRPr lang="en-GB" sz="28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53718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7036" y="249383"/>
            <a:ext cx="11741728" cy="6234544"/>
          </a:xfrm>
        </p:spPr>
        <p:txBody>
          <a:bodyPr>
            <a:normAutofit lnSpcReduction="10000"/>
          </a:bodyPr>
          <a:lstStyle/>
          <a:p>
            <a:pPr marL="0" indent="0">
              <a:buNone/>
            </a:pPr>
            <a:r>
              <a:rPr lang="en-GB" b="1" dirty="0" smtClean="0">
                <a:latin typeface="Tahoma" panose="020B0604030504040204" pitchFamily="34" charset="0"/>
                <a:ea typeface="Tahoma" panose="020B0604030504040204" pitchFamily="34" charset="0"/>
                <a:cs typeface="Tahoma" panose="020B0604030504040204" pitchFamily="34" charset="0"/>
              </a:rPr>
              <a:t>For </a:t>
            </a:r>
            <a:r>
              <a:rPr lang="en-GB" b="1" dirty="0" smtClean="0">
                <a:solidFill>
                  <a:srgbClr val="FF0000"/>
                </a:solidFill>
                <a:latin typeface="Tahoma" panose="020B0604030504040204" pitchFamily="34" charset="0"/>
                <a:ea typeface="Tahoma" panose="020B0604030504040204" pitchFamily="34" charset="0"/>
                <a:cs typeface="Tahoma" panose="020B0604030504040204" pitchFamily="34" charset="0"/>
              </a:rPr>
              <a:t>Counter- Cyber terrorism </a:t>
            </a:r>
          </a:p>
          <a:p>
            <a:pPr marL="0" indent="0">
              <a:buNone/>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a</a:t>
            </a:r>
            <a:r>
              <a:rPr lang="en-GB" b="1" dirty="0" smtClean="0">
                <a:latin typeface="Tahoma" panose="020B0604030504040204" pitchFamily="34" charset="0"/>
                <a:ea typeface="Tahoma" panose="020B0604030504040204" pitchFamily="34" charset="0"/>
                <a:cs typeface="Tahoma" panose="020B0604030504040204" pitchFamily="34" charset="0"/>
              </a:rPr>
              <a:t>.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Passive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defence is essentially target hardening</a:t>
            </a:r>
            <a:r>
              <a:rPr lang="en-GB" b="1" dirty="0">
                <a:latin typeface="Tahoma" panose="020B0604030504040204" pitchFamily="34" charset="0"/>
                <a:ea typeface="Tahoma" panose="020B0604030504040204" pitchFamily="34" charset="0"/>
                <a:cs typeface="Tahoma" panose="020B0604030504040204" pitchFamily="34" charset="0"/>
              </a:rPr>
              <a:t>. It largely consists of the use of various technologies and products </a:t>
            </a:r>
            <a:r>
              <a:rPr lang="en-GB" b="1" dirty="0" smtClean="0">
                <a:latin typeface="Tahoma" panose="020B0604030504040204" pitchFamily="34" charset="0"/>
                <a:ea typeface="Tahoma" panose="020B0604030504040204" pitchFamily="34" charset="0"/>
                <a:cs typeface="Tahoma" panose="020B0604030504040204" pitchFamily="34" charset="0"/>
              </a:rPr>
              <a:t>and </a:t>
            </a:r>
            <a:r>
              <a:rPr lang="en-GB" b="1" dirty="0">
                <a:latin typeface="Tahoma" panose="020B0604030504040204" pitchFamily="34" charset="0"/>
                <a:ea typeface="Tahoma" panose="020B0604030504040204" pitchFamily="34" charset="0"/>
                <a:cs typeface="Tahoma" panose="020B0604030504040204" pitchFamily="34" charset="0"/>
              </a:rPr>
              <a:t>procedures </a:t>
            </a:r>
            <a:r>
              <a:rPr lang="en-GB" b="1" dirty="0" smtClean="0">
                <a:latin typeface="Tahoma" panose="020B0604030504040204" pitchFamily="34" charset="0"/>
                <a:ea typeface="Tahoma" panose="020B0604030504040204" pitchFamily="34" charset="0"/>
                <a:cs typeface="Tahoma" panose="020B0604030504040204" pitchFamily="34" charset="0"/>
              </a:rPr>
              <a:t>to </a:t>
            </a:r>
            <a:r>
              <a:rPr lang="en-GB" b="1" dirty="0">
                <a:latin typeface="Tahoma" panose="020B0604030504040204" pitchFamily="34" charset="0"/>
                <a:ea typeface="Tahoma" panose="020B0604030504040204" pitchFamily="34" charset="0"/>
                <a:cs typeface="Tahoma" panose="020B0604030504040204" pitchFamily="34" charset="0"/>
              </a:rPr>
              <a:t>protect the information technology </a:t>
            </a:r>
            <a:r>
              <a:rPr lang="en-GB" b="1" dirty="0" smtClean="0">
                <a:latin typeface="Tahoma" panose="020B0604030504040204" pitchFamily="34" charset="0"/>
                <a:ea typeface="Tahoma" panose="020B0604030504040204" pitchFamily="34" charset="0"/>
                <a:cs typeface="Tahoma" panose="020B0604030504040204" pitchFamily="34" charset="0"/>
              </a:rPr>
              <a:t>assets.</a:t>
            </a:r>
            <a:endParaRPr lang="en-GB" b="1" dirty="0">
              <a:latin typeface="Tahoma" panose="020B0604030504040204" pitchFamily="34" charset="0"/>
              <a:ea typeface="Tahoma" panose="020B0604030504040204" pitchFamily="34" charset="0"/>
              <a:cs typeface="Tahoma" panose="020B0604030504040204" pitchFamily="34" charset="0"/>
            </a:endParaRPr>
          </a:p>
          <a:p>
            <a:pPr marL="514350" indent="-514350">
              <a:buAutoNum type="alphaLcPeriod" startAt="2"/>
            </a:pP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Prevention</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a:t>
            </a:r>
            <a:r>
              <a:rPr lang="en-GB" b="1" dirty="0">
                <a:latin typeface="Tahoma" panose="020B0604030504040204" pitchFamily="34" charset="0"/>
                <a:ea typeface="Tahoma" panose="020B0604030504040204" pitchFamily="34" charset="0"/>
                <a:cs typeface="Tahoma" panose="020B0604030504040204" pitchFamily="34" charset="0"/>
              </a:rPr>
              <a:t> </a:t>
            </a:r>
            <a:r>
              <a:rPr lang="en-GB" b="1" dirty="0" smtClean="0">
                <a:latin typeface="Tahoma" panose="020B0604030504040204" pitchFamily="34" charset="0"/>
                <a:ea typeface="Tahoma" panose="020B0604030504040204" pitchFamily="34" charset="0"/>
                <a:cs typeface="Tahoma" panose="020B0604030504040204" pitchFamily="34" charset="0"/>
              </a:rPr>
              <a:t>A </a:t>
            </a:r>
            <a:r>
              <a:rPr lang="en-GB" b="1" dirty="0">
                <a:latin typeface="Tahoma" panose="020B0604030504040204" pitchFamily="34" charset="0"/>
                <a:ea typeface="Tahoma" panose="020B0604030504040204" pitchFamily="34" charset="0"/>
                <a:cs typeface="Tahoma" panose="020B0604030504040204" pitchFamily="34" charset="0"/>
              </a:rPr>
              <a:t>basic approach is to design the system to be secure from an attack from the beginning.  Another general way to try to prevent attacks is to take measures to ban them</a:t>
            </a:r>
            <a:r>
              <a:rPr lang="en-GB" b="1" dirty="0" smtClean="0">
                <a:latin typeface="Tahoma" panose="020B0604030504040204" pitchFamily="34" charset="0"/>
                <a:ea typeface="Tahoma" panose="020B0604030504040204" pitchFamily="34" charset="0"/>
                <a:cs typeface="Tahoma" panose="020B0604030504040204" pitchFamily="34" charset="0"/>
              </a:rPr>
              <a:t>.</a:t>
            </a:r>
          </a:p>
          <a:p>
            <a:pPr marL="514350" indent="-514350">
              <a:buAutoNum type="alphaLcPeriod" startAt="2"/>
            </a:pP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Incident management, mitigating an attack, damage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limitation. </a:t>
            </a:r>
            <a:r>
              <a:rPr lang="en-GB" b="1" dirty="0" smtClean="0">
                <a:latin typeface="Tahoma" panose="020B0604030504040204" pitchFamily="34" charset="0"/>
                <a:ea typeface="Tahoma" panose="020B0604030504040204" pitchFamily="34" charset="0"/>
                <a:cs typeface="Tahoma" panose="020B0604030504040204" pitchFamily="34" charset="0"/>
              </a:rPr>
              <a:t>Provide </a:t>
            </a:r>
            <a:r>
              <a:rPr lang="en-GB" b="1" dirty="0">
                <a:latin typeface="Tahoma" panose="020B0604030504040204" pitchFamily="34" charset="0"/>
                <a:ea typeface="Tahoma" panose="020B0604030504040204" pitchFamily="34" charset="0"/>
                <a:cs typeface="Tahoma" panose="020B0604030504040204" pitchFamily="34" charset="0"/>
              </a:rPr>
              <a:t>indications and warnings that an attack is taking place. To prevent penetration of the system at risk from the outside, </a:t>
            </a:r>
            <a:r>
              <a:rPr lang="en-GB" b="1" dirty="0" smtClean="0">
                <a:latin typeface="Tahoma" panose="020B0604030504040204" pitchFamily="34" charset="0"/>
                <a:ea typeface="Tahoma" panose="020B0604030504040204" pitchFamily="34" charset="0"/>
                <a:cs typeface="Tahoma" panose="020B0604030504040204" pitchFamily="34" charset="0"/>
              </a:rPr>
              <a:t>erect </a:t>
            </a:r>
            <a:r>
              <a:rPr lang="en-GB" b="1" dirty="0">
                <a:latin typeface="Tahoma" panose="020B0604030504040204" pitchFamily="34" charset="0"/>
                <a:ea typeface="Tahoma" panose="020B0604030504040204" pitchFamily="34" charset="0"/>
                <a:cs typeface="Tahoma" panose="020B0604030504040204" pitchFamily="34" charset="0"/>
              </a:rPr>
              <a:t>barriers and otherwise harden it. </a:t>
            </a:r>
            <a:endParaRPr lang="en-GB" b="1" dirty="0" smtClean="0">
              <a:latin typeface="Tahoma" panose="020B0604030504040204" pitchFamily="34" charset="0"/>
              <a:ea typeface="Tahoma" panose="020B0604030504040204" pitchFamily="34" charset="0"/>
              <a:cs typeface="Tahoma" panose="020B0604030504040204" pitchFamily="34" charset="0"/>
            </a:endParaRPr>
          </a:p>
          <a:p>
            <a:pPr marL="514350" indent="-514350">
              <a:buAutoNum type="alphaLcPeriod" startAt="2"/>
            </a:pP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Consequence </a:t>
            </a:r>
            <a:r>
              <a:rPr lang="en-GB" b="1" dirty="0" smtClean="0">
                <a:solidFill>
                  <a:srgbClr val="00B0F0"/>
                </a:solidFill>
                <a:latin typeface="Tahoma" panose="020B0604030504040204" pitchFamily="34" charset="0"/>
                <a:ea typeface="Tahoma" panose="020B0604030504040204" pitchFamily="34" charset="0"/>
                <a:cs typeface="Tahoma" panose="020B0604030504040204" pitchFamily="34" charset="0"/>
              </a:rPr>
              <a:t>management through recovery </a:t>
            </a:r>
            <a:r>
              <a:rPr lang="en-GB" b="1" dirty="0">
                <a:solidFill>
                  <a:srgbClr val="00B0F0"/>
                </a:solidFill>
                <a:latin typeface="Tahoma" panose="020B0604030504040204" pitchFamily="34" charset="0"/>
                <a:ea typeface="Tahoma" panose="020B0604030504040204" pitchFamily="34" charset="0"/>
                <a:cs typeface="Tahoma" panose="020B0604030504040204" pitchFamily="34" charset="0"/>
              </a:rPr>
              <a:t>and response. </a:t>
            </a:r>
            <a:r>
              <a:rPr lang="en-GB" b="1" dirty="0">
                <a:latin typeface="Tahoma" panose="020B0604030504040204" pitchFamily="34" charset="0"/>
                <a:ea typeface="Tahoma" panose="020B0604030504040204" pitchFamily="34" charset="0"/>
                <a:cs typeface="Tahoma" panose="020B0604030504040204" pitchFamily="34" charset="0"/>
              </a:rPr>
              <a:t>Recovery </a:t>
            </a:r>
            <a:r>
              <a:rPr lang="en-GB" b="1" dirty="0" smtClean="0">
                <a:latin typeface="Tahoma" panose="020B0604030504040204" pitchFamily="34" charset="0"/>
                <a:ea typeface="Tahoma" panose="020B0604030504040204" pitchFamily="34" charset="0"/>
                <a:cs typeface="Tahoma" panose="020B0604030504040204" pitchFamily="34" charset="0"/>
              </a:rPr>
              <a:t>is about </a:t>
            </a:r>
            <a:r>
              <a:rPr lang="en-GB" b="1" dirty="0">
                <a:latin typeface="Tahoma" panose="020B0604030504040204" pitchFamily="34" charset="0"/>
                <a:ea typeface="Tahoma" panose="020B0604030504040204" pitchFamily="34" charset="0"/>
                <a:cs typeface="Tahoma" panose="020B0604030504040204" pitchFamily="34" charset="0"/>
              </a:rPr>
              <a:t>reconstituting IT assets so that the organization can operate as close to normal as possible as soon as possible.</a:t>
            </a:r>
          </a:p>
          <a:p>
            <a:endParaRPr lang="en-GB"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182556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98764" y="1600185"/>
            <a:ext cx="11346872" cy="3844651"/>
          </a:xfrm>
        </p:spPr>
        <p:txBody>
          <a:bodyPr>
            <a:normAutofit/>
          </a:bodyPr>
          <a:lstStyle/>
          <a:p>
            <a:pPr algn="l"/>
            <a:r>
              <a:rPr lang="en-GB" dirty="0">
                <a:latin typeface="Tahoma" pitchFamily="34" charset="0"/>
                <a:ea typeface="Tahoma" pitchFamily="34" charset="0"/>
                <a:cs typeface="Tahoma" pitchFamily="34" charset="0"/>
              </a:rPr>
              <a:t>             </a:t>
            </a:r>
          </a:p>
          <a:p>
            <a:pPr algn="l"/>
            <a:endParaRPr lang="en-GB" dirty="0">
              <a:latin typeface="Tahoma" pitchFamily="34" charset="0"/>
              <a:ea typeface="Tahoma" pitchFamily="34" charset="0"/>
              <a:cs typeface="Tahoma" pitchFamily="34" charset="0"/>
            </a:endParaRPr>
          </a:p>
          <a:p>
            <a:pPr algn="l"/>
            <a:r>
              <a:rPr lang="en-GB" dirty="0" smtClean="0">
                <a:latin typeface="Tahoma" pitchFamily="34" charset="0"/>
                <a:ea typeface="Tahoma" pitchFamily="34" charset="0"/>
                <a:cs typeface="Tahoma" pitchFamily="34" charset="0"/>
              </a:rPr>
              <a:t>    </a:t>
            </a:r>
            <a:r>
              <a:rPr lang="en-GB" sz="4800" b="1" spc="600" dirty="0" smtClean="0">
                <a:solidFill>
                  <a:srgbClr val="FFFF00"/>
                </a:solidFill>
                <a:effectLst>
                  <a:outerShdw blurRad="38100" dist="38100" dir="2700000" algn="tl">
                    <a:srgbClr val="000000">
                      <a:alpha val="43137"/>
                    </a:srgbClr>
                  </a:outerShdw>
                </a:effectLst>
              </a:rPr>
              <a:t>      </a:t>
            </a:r>
            <a:r>
              <a:rPr lang="en-GB" sz="3500" b="1" spc="600" dirty="0" smtClean="0">
                <a:solidFill>
                  <a:srgbClr val="FF0000"/>
                </a:solidFill>
                <a:effectLst>
                  <a:outerShdw blurRad="38100" dist="38100" dir="2700000" algn="tl">
                    <a:srgbClr val="000000">
                      <a:alpha val="43137"/>
                    </a:srgbClr>
                  </a:outerShdw>
                </a:effectLst>
              </a:rPr>
              <a:t>DISCUSSION</a:t>
            </a:r>
          </a:p>
          <a:p>
            <a:pPr algn="l"/>
            <a:r>
              <a:rPr lang="en-GB" sz="2800" b="1" spc="600"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Identify the key challenges in the fight against international terrorism.</a:t>
            </a:r>
            <a:endParaRPr lang="en-GB" sz="2800" b="1" spc="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algn="l"/>
            <a:endParaRPr lang="en-GB" sz="4800"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3802191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heckerboard(across)">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978795" y="126883"/>
            <a:ext cx="7789526" cy="6731117"/>
          </a:xfrm>
          <a:prstGeom prst="rect">
            <a:avLst/>
          </a:prstGeom>
        </p:spPr>
      </p:pic>
    </p:spTree>
    <p:extLst>
      <p:ext uri="{BB962C8B-B14F-4D97-AF65-F5344CB8AC3E}">
        <p14:creationId xmlns:p14="http://schemas.microsoft.com/office/powerpoint/2010/main" val="5900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1551</TotalTime>
  <Words>2360</Words>
  <Application>Microsoft Office PowerPoint</Application>
  <PresentationFormat>Custom</PresentationFormat>
  <Paragraphs>222</Paragraphs>
  <Slides>43</Slides>
  <Notes>1</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rational choice theory of terrorism</dc:title>
  <dc:creator>user</dc:creator>
  <cp:lastModifiedBy>User</cp:lastModifiedBy>
  <cp:revision>99</cp:revision>
  <dcterms:created xsi:type="dcterms:W3CDTF">2015-11-18T17:06:25Z</dcterms:created>
  <dcterms:modified xsi:type="dcterms:W3CDTF">2020-02-17T08:15:46Z</dcterms:modified>
</cp:coreProperties>
</file>