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4"/>
  </p:notesMasterIdLst>
  <p:sldIdLst>
    <p:sldId id="256" r:id="rId2"/>
    <p:sldId id="257" r:id="rId3"/>
    <p:sldId id="258" r:id="rId4"/>
    <p:sldId id="259" r:id="rId5"/>
    <p:sldId id="260" r:id="rId6"/>
    <p:sldId id="261" r:id="rId7"/>
    <p:sldId id="272" r:id="rId8"/>
    <p:sldId id="262" r:id="rId9"/>
    <p:sldId id="264" r:id="rId10"/>
    <p:sldId id="265" r:id="rId11"/>
    <p:sldId id="266" r:id="rId12"/>
    <p:sldId id="267" r:id="rId13"/>
    <p:sldId id="268" r:id="rId14"/>
    <p:sldId id="269" r:id="rId15"/>
    <p:sldId id="270" r:id="rId16"/>
    <p:sldId id="271" r:id="rId17"/>
    <p:sldId id="263"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96" r:id="rId35"/>
    <p:sldId id="295" r:id="rId36"/>
    <p:sldId id="289" r:id="rId37"/>
    <p:sldId id="290" r:id="rId38"/>
    <p:sldId id="291" r:id="rId39"/>
    <p:sldId id="292" r:id="rId40"/>
    <p:sldId id="293" r:id="rId41"/>
    <p:sldId id="294" r:id="rId42"/>
    <p:sldId id="297"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p:scale>
          <a:sx n="49" d="100"/>
          <a:sy n="49" d="100"/>
        </p:scale>
        <p:origin x="-1986" y="-540"/>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75E859-277F-4D08-B9A7-BA7027FB5F59}" type="datetimeFigureOut">
              <a:rPr lang="en-US" smtClean="0"/>
              <a:pPr/>
              <a:t>1/28/2019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4EE61D-8FF3-4F09-87E5-565E80925DB2}" type="slidenum">
              <a:rPr lang="en-US" smtClean="0"/>
              <a:pPr/>
              <a:t>‹#›</a:t>
            </a:fld>
            <a:endParaRPr lang="en-US"/>
          </a:p>
        </p:txBody>
      </p:sp>
    </p:spTree>
    <p:extLst>
      <p:ext uri="{BB962C8B-B14F-4D97-AF65-F5344CB8AC3E}">
        <p14:creationId xmlns:p14="http://schemas.microsoft.com/office/powerpoint/2010/main" val="3052298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4EE61D-8FF3-4F09-87E5-565E80925DB2}" type="slidenum">
              <a:rPr lang="en-US" smtClean="0"/>
              <a:pPr/>
              <a:t>27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4EE61D-8FF3-4F09-87E5-565E80925DB2}" type="slidenum">
              <a:rPr lang="en-US" smtClean="0"/>
              <a:pPr/>
              <a:t>31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05F8A912-93F2-45FF-9BDB-AA890AEF3655}" type="datetimeFigureOut">
              <a:rPr lang="en-US" smtClean="0"/>
              <a:pPr/>
              <a:t>1/28/2019</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83EAEF96-7148-44D3-8B42-7BDDDE1A892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5F8A912-93F2-45FF-9BDB-AA890AEF3655}" type="datetimeFigureOut">
              <a:rPr lang="en-US" smtClean="0"/>
              <a:pPr/>
              <a:t>1/28/2019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3EAEF96-7148-44D3-8B42-7BDDDE1A89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5F8A912-93F2-45FF-9BDB-AA890AEF3655}" type="datetimeFigureOut">
              <a:rPr lang="en-US" smtClean="0"/>
              <a:pPr/>
              <a:t>1/28/2019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3EAEF96-7148-44D3-8B42-7BDDDE1A89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5F8A912-93F2-45FF-9BDB-AA890AEF3655}" type="datetimeFigureOut">
              <a:rPr lang="en-US" smtClean="0"/>
              <a:pPr/>
              <a:t>1/28/2019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3EAEF96-7148-44D3-8B42-7BDDDE1A8923}"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05F8A912-93F2-45FF-9BDB-AA890AEF3655}" type="datetimeFigureOut">
              <a:rPr lang="en-US" smtClean="0"/>
              <a:pPr/>
              <a:t>1/28/2019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3EAEF96-7148-44D3-8B42-7BDDDE1A8923}"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05F8A912-93F2-45FF-9BDB-AA890AEF3655}" type="datetimeFigureOut">
              <a:rPr lang="en-US" smtClean="0"/>
              <a:pPr/>
              <a:t>1/28/2019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3EAEF96-7148-44D3-8B42-7BDDDE1A8923}"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05F8A912-93F2-45FF-9BDB-AA890AEF3655}" type="datetimeFigureOut">
              <a:rPr lang="en-US" smtClean="0"/>
              <a:pPr/>
              <a:t>1/28/2019</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83EAEF96-7148-44D3-8B42-7BDDDE1A892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05F8A912-93F2-45FF-9BDB-AA890AEF3655}" type="datetimeFigureOut">
              <a:rPr lang="en-US" smtClean="0"/>
              <a:pPr/>
              <a:t>1/28/2019</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83EAEF96-7148-44D3-8B42-7BDDDE1A8923}"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05F8A912-93F2-45FF-9BDB-AA890AEF3655}" type="datetimeFigureOut">
              <a:rPr lang="en-US" smtClean="0"/>
              <a:pPr/>
              <a:t>1/28/2019</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83EAEF96-7148-44D3-8B42-7BDDDE1A89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05F8A912-93F2-45FF-9BDB-AA890AEF3655}" type="datetimeFigureOut">
              <a:rPr lang="en-US" smtClean="0"/>
              <a:pPr/>
              <a:t>1/28/2019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3EAEF96-7148-44D3-8B42-7BDDDE1A892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05F8A912-93F2-45FF-9BDB-AA890AEF3655}" type="datetimeFigureOut">
              <a:rPr lang="en-US" smtClean="0"/>
              <a:pPr/>
              <a:t>1/28/2019</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83EAEF96-7148-44D3-8B42-7BDDDE1A8923}"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05F8A912-93F2-45FF-9BDB-AA890AEF3655}" type="datetimeFigureOut">
              <a:rPr lang="en-US" smtClean="0"/>
              <a:pPr/>
              <a:t>1/28/2019</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83EAEF96-7148-44D3-8B42-7BDDDE1A892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homeworktips.about.com/od/thesissentence/a/fuss.htm" TargetMode="External"/><Relationship Id="rId2" Type="http://schemas.openxmlformats.org/officeDocument/2006/relationships/hyperlink" Target="http://homeworktips.about.com/od/paperassignments/a/introsentence.htm" TargetMode="External"/><Relationship Id="rId1" Type="http://schemas.openxmlformats.org/officeDocument/2006/relationships/slideLayout" Target="../slideLayouts/slideLayout2.xml"/><Relationship Id="rId4" Type="http://schemas.openxmlformats.org/officeDocument/2006/relationships/hyperlink" Target="http://homeworktips.about.com/od/satwritingsection/a/stance.htm"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COHERENCE AND UNITY IN A PARAGRAPH</a:t>
            </a:r>
            <a:endParaRPr lang="en-US" dirty="0"/>
          </a:p>
        </p:txBody>
      </p:sp>
      <p:sp>
        <p:nvSpPr>
          <p:cNvPr id="3" name="Subtitle 2"/>
          <p:cNvSpPr>
            <a:spLocks noGrp="1"/>
          </p:cNvSpPr>
          <p:nvPr>
            <p:ph type="subTitle" idx="1"/>
          </p:nvPr>
        </p:nvSpPr>
        <p:spPr/>
        <p:txBody>
          <a:bodyPr/>
          <a:lstStyle/>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a:t>Find a Good Topic</a:t>
            </a:r>
            <a:endParaRPr lang="en-US" dirty="0"/>
          </a:p>
          <a:p>
            <a:r>
              <a:rPr lang="en-US" dirty="0"/>
              <a:t>To find good topic for an argument essay you should consider several issues that will have two conflicting points of view or very different conclusions. </a:t>
            </a:r>
            <a:endParaRPr lang="en-US" dirty="0" smtClean="0"/>
          </a:p>
          <a:p>
            <a:r>
              <a:rPr lang="en-US" dirty="0" smtClean="0"/>
              <a:t>As </a:t>
            </a:r>
            <a:r>
              <a:rPr lang="en-US" dirty="0"/>
              <a:t>you look over a </a:t>
            </a:r>
            <a:r>
              <a:rPr lang="en-US" u="sng" dirty="0"/>
              <a:t> </a:t>
            </a:r>
            <a:r>
              <a:rPr lang="en-US" u="sng" dirty="0" smtClean="0"/>
              <a:t>list of topics</a:t>
            </a:r>
            <a:r>
              <a:rPr lang="en-US" dirty="0" smtClean="0"/>
              <a:t> </a:t>
            </a:r>
            <a:r>
              <a:rPr lang="en-US" dirty="0"/>
              <a:t>you should find one that really sparks your interest</a:t>
            </a:r>
          </a:p>
        </p:txBody>
      </p:sp>
      <p:sp>
        <p:nvSpPr>
          <p:cNvPr id="2" name="Title 1"/>
          <p:cNvSpPr>
            <a:spLocks noGrp="1"/>
          </p:cNvSpPr>
          <p:nvPr>
            <p:ph type="title"/>
          </p:nvPr>
        </p:nvSpPr>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 </a:t>
            </a:r>
            <a:r>
              <a:rPr lang="en-US" dirty="0"/>
              <a:t>consider what position you can back up with reasoning. </a:t>
            </a:r>
          </a:p>
          <a:p>
            <a:r>
              <a:rPr lang="en-US" dirty="0" smtClean="0"/>
              <a:t> </a:t>
            </a:r>
            <a:r>
              <a:rPr lang="en-US" dirty="0"/>
              <a:t>when shaping </a:t>
            </a:r>
            <a:r>
              <a:rPr lang="en-US" dirty="0" smtClean="0"/>
              <a:t>your </a:t>
            </a:r>
            <a:r>
              <a:rPr lang="en-US" dirty="0"/>
              <a:t>argument you'll have to explain why your belief is reasonable </a:t>
            </a:r>
            <a:r>
              <a:rPr lang="en-US" dirty="0" smtClean="0"/>
              <a:t>and logical</a:t>
            </a:r>
          </a:p>
          <a:p>
            <a:r>
              <a:rPr lang="en-US" dirty="0" smtClean="0"/>
              <a:t> </a:t>
            </a:r>
            <a:r>
              <a:rPr lang="en-US" dirty="0"/>
              <a:t>make a </a:t>
            </a:r>
            <a:r>
              <a:rPr lang="en-US" dirty="0" smtClean="0"/>
              <a:t>list </a:t>
            </a:r>
            <a:r>
              <a:rPr lang="en-US" dirty="0"/>
              <a:t>of points you could use as evidence for or against an issue.</a:t>
            </a:r>
          </a:p>
          <a:p>
            <a:endParaRPr lang="en-US" dirty="0" smtClean="0"/>
          </a:p>
          <a:p>
            <a:endParaRPr lang="en-US" dirty="0"/>
          </a:p>
        </p:txBody>
      </p:sp>
      <p:sp>
        <p:nvSpPr>
          <p:cNvPr id="2" name="Title 1"/>
          <p:cNvSpPr>
            <a:spLocks noGrp="1"/>
          </p:cNvSpPr>
          <p:nvPr>
            <p:ph type="title"/>
          </p:nvPr>
        </p:nvSpPr>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b="1" dirty="0"/>
              <a:t>Consider Both Sides of Your Topic and Take a Position</a:t>
            </a:r>
            <a:endParaRPr lang="en-US" dirty="0"/>
          </a:p>
          <a:p>
            <a:r>
              <a:rPr lang="en-US" dirty="0"/>
              <a:t>Once you have selected a topic </a:t>
            </a:r>
            <a:r>
              <a:rPr lang="en-US" dirty="0" smtClean="0"/>
              <a:t>, </a:t>
            </a:r>
            <a:r>
              <a:rPr lang="en-US" dirty="0"/>
              <a:t>you should make a list of points for both sides of the argument and </a:t>
            </a:r>
            <a:r>
              <a:rPr lang="en-US" u="sng" dirty="0" smtClean="0"/>
              <a:t>pick a side</a:t>
            </a:r>
            <a:r>
              <a:rPr lang="en-US" dirty="0" smtClean="0"/>
              <a:t>.</a:t>
            </a:r>
          </a:p>
          <a:p>
            <a:r>
              <a:rPr lang="en-US" dirty="0" smtClean="0"/>
              <a:t> </a:t>
            </a:r>
            <a:r>
              <a:rPr lang="en-US" dirty="0"/>
              <a:t>present both sides of your issue with an assessment of each. </a:t>
            </a:r>
            <a:endParaRPr lang="en-US" dirty="0" smtClean="0"/>
          </a:p>
          <a:p>
            <a:r>
              <a:rPr lang="en-US" dirty="0" smtClean="0"/>
              <a:t>Of </a:t>
            </a:r>
            <a:r>
              <a:rPr lang="en-US" dirty="0"/>
              <a:t>course, you will conclude that one side (your side) is the best conclusion.</a:t>
            </a:r>
          </a:p>
          <a:p>
            <a:r>
              <a:rPr lang="en-US" dirty="0"/>
              <a:t>In the planning stage you will need to consider strong arguments for the "other" side. </a:t>
            </a:r>
            <a:r>
              <a:rPr lang="en-US" dirty="0" smtClean="0"/>
              <a:t>Then </a:t>
            </a:r>
            <a:r>
              <a:rPr lang="en-US" dirty="0"/>
              <a:t>you'll shoot them down</a:t>
            </a:r>
          </a:p>
        </p:txBody>
      </p:sp>
      <p:sp>
        <p:nvSpPr>
          <p:cNvPr id="2" name="Title 1"/>
          <p:cNvSpPr>
            <a:spLocks noGrp="1"/>
          </p:cNvSpPr>
          <p:nvPr>
            <p:ph type="title"/>
          </p:nvPr>
        </p:nvSpPr>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b="1" dirty="0"/>
              <a:t>Gather Evidence</a:t>
            </a:r>
            <a:endParaRPr lang="en-US" dirty="0"/>
          </a:p>
          <a:p>
            <a:pPr>
              <a:buNone/>
            </a:pPr>
            <a:r>
              <a:rPr lang="en-US" dirty="0"/>
              <a:t> </a:t>
            </a:r>
            <a:r>
              <a:rPr lang="en-US" dirty="0" smtClean="0"/>
              <a:t>    </a:t>
            </a:r>
            <a:r>
              <a:rPr lang="en-US" dirty="0"/>
              <a:t>the act of arguing involves providing proof to support your </a:t>
            </a:r>
            <a:r>
              <a:rPr lang="en-US" dirty="0" smtClean="0"/>
              <a:t>claim</a:t>
            </a:r>
            <a:endParaRPr lang="en-US" dirty="0"/>
          </a:p>
          <a:p>
            <a:r>
              <a:rPr lang="en-US" dirty="0"/>
              <a:t>In an argument essay you will have to provide evidence </a:t>
            </a:r>
          </a:p>
          <a:p>
            <a:r>
              <a:rPr lang="en-US" dirty="0" smtClean="0"/>
              <a:t> </a:t>
            </a:r>
            <a:r>
              <a:rPr lang="en-US" dirty="0"/>
              <a:t>You'll explore two sides of a topic (briefly) and provide proof as to why one side or position is the best one.</a:t>
            </a:r>
          </a:p>
          <a:p>
            <a:endParaRPr lang="en-US" dirty="0"/>
          </a:p>
        </p:txBody>
      </p:sp>
      <p:sp>
        <p:nvSpPr>
          <p:cNvPr id="2" name="Title 1"/>
          <p:cNvSpPr>
            <a:spLocks noGrp="1"/>
          </p:cNvSpPr>
          <p:nvPr>
            <p:ph type="title"/>
          </p:nvPr>
        </p:nvSpPr>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b="1" dirty="0"/>
              <a:t>Writing Stage</a:t>
            </a:r>
            <a:endParaRPr lang="en-US" dirty="0"/>
          </a:p>
          <a:p>
            <a:r>
              <a:rPr lang="en-US" dirty="0" smtClean="0"/>
              <a:t> </a:t>
            </a:r>
            <a:r>
              <a:rPr lang="en-US" dirty="0"/>
              <a:t>An </a:t>
            </a:r>
            <a:r>
              <a:rPr lang="en-US" dirty="0" smtClean="0"/>
              <a:t>argumentative </a:t>
            </a:r>
            <a:r>
              <a:rPr lang="en-US" dirty="0"/>
              <a:t>essay should contain three parts: the </a:t>
            </a:r>
            <a:r>
              <a:rPr lang="en-US" u="sng" dirty="0" smtClean="0"/>
              <a:t>introduction</a:t>
            </a:r>
            <a:r>
              <a:rPr lang="en-US" dirty="0" smtClean="0"/>
              <a:t>, </a:t>
            </a:r>
            <a:r>
              <a:rPr lang="en-US" dirty="0"/>
              <a:t>the body, and the conclusion. The length of these parts (number of paragraphs) will vary, depending on the length of your essay </a:t>
            </a:r>
            <a:r>
              <a:rPr lang="en-US" dirty="0" smtClean="0"/>
              <a:t>topic</a:t>
            </a:r>
            <a:endParaRPr lang="en-US" dirty="0"/>
          </a:p>
          <a:p>
            <a:r>
              <a:rPr lang="en-US" b="1" dirty="0"/>
              <a:t>1. Introduce your topic and assert your side</a:t>
            </a:r>
            <a:endParaRPr lang="en-US" dirty="0"/>
          </a:p>
          <a:p>
            <a:r>
              <a:rPr lang="en-US" dirty="0"/>
              <a:t>As in any essay, the </a:t>
            </a:r>
            <a:r>
              <a:rPr lang="en-US" u="sng" dirty="0">
                <a:hlinkClick r:id="rId2"/>
              </a:rPr>
              <a:t>first paragraph</a:t>
            </a:r>
            <a:r>
              <a:rPr lang="en-US" dirty="0"/>
              <a:t> of your argument essay should contain a brief explanation of your topic, some background information, and a </a:t>
            </a:r>
            <a:r>
              <a:rPr lang="en-US" u="sng" dirty="0">
                <a:hlinkClick r:id="rId3"/>
              </a:rPr>
              <a:t>thesis statement</a:t>
            </a:r>
            <a:r>
              <a:rPr lang="en-US" dirty="0"/>
              <a:t>. In this case, your thesis will be a statement of </a:t>
            </a:r>
            <a:r>
              <a:rPr lang="en-US" u="sng" dirty="0">
                <a:hlinkClick r:id="rId4"/>
              </a:rPr>
              <a:t>your position</a:t>
            </a:r>
            <a:r>
              <a:rPr lang="en-US" dirty="0"/>
              <a:t> on a particular controversial topic</a:t>
            </a:r>
          </a:p>
        </p:txBody>
      </p:sp>
      <p:sp>
        <p:nvSpPr>
          <p:cNvPr id="2" name="Title 1"/>
          <p:cNvSpPr>
            <a:spLocks noGrp="1"/>
          </p:cNvSpPr>
          <p:nvPr>
            <p:ph type="title"/>
          </p:nvPr>
        </p:nvSpPr>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en-US" dirty="0"/>
              <a:t>Example introductory paragraph with thesis statement</a:t>
            </a:r>
            <a:r>
              <a:rPr lang="en-US" dirty="0" smtClean="0"/>
              <a:t>:</a:t>
            </a:r>
          </a:p>
          <a:p>
            <a:endParaRPr lang="en-US" dirty="0"/>
          </a:p>
          <a:p>
            <a:r>
              <a:rPr lang="en-US" dirty="0"/>
              <a:t>Since the turn of the new century, a theory has emerged concerning the end of the world, or at least the end of life as we know it. This new theory centers around the year 2012, a date that many claim has mysterious origins in ancient manuscripts from many different cultures. The most noted characteristic of this date is that it appears to mark the end of the Mayan calendar. But there is no evidence to suggest that the Maya saw any great relevance to this date. In fact, none of the claims surrounding a 2012 doomsday event hold up to scientific inquiry. </a:t>
            </a:r>
            <a:r>
              <a:rPr lang="en-US" i="1" dirty="0"/>
              <a:t>The year 2012 will pass without a major, life-altering catastrophe</a:t>
            </a:r>
            <a:endParaRPr lang="en-US" dirty="0"/>
          </a:p>
        </p:txBody>
      </p:sp>
      <p:sp>
        <p:nvSpPr>
          <p:cNvPr id="2" name="Title 1"/>
          <p:cNvSpPr>
            <a:spLocks noGrp="1"/>
          </p:cNvSpPr>
          <p:nvPr>
            <p:ph type="title"/>
          </p:nvPr>
        </p:nvSpPr>
        <p:spPr/>
        <p:txBody>
          <a:bodyPr/>
          <a:lstStyle/>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r>
              <a:rPr lang="en-US" sz="2900" b="1" dirty="0"/>
              <a:t>2. Present both sides of the controversy</a:t>
            </a:r>
            <a:endParaRPr lang="en-US" sz="2900" dirty="0"/>
          </a:p>
          <a:p>
            <a:r>
              <a:rPr lang="en-US" sz="2900" dirty="0"/>
              <a:t>The body of your essay will contain the </a:t>
            </a:r>
            <a:r>
              <a:rPr lang="en-US" sz="2900" dirty="0" smtClean="0"/>
              <a:t>details </a:t>
            </a:r>
            <a:r>
              <a:rPr lang="en-US" sz="2900" dirty="0"/>
              <a:t>of your </a:t>
            </a:r>
            <a:r>
              <a:rPr lang="en-US" sz="2900" dirty="0" smtClean="0"/>
              <a:t>argument</a:t>
            </a:r>
          </a:p>
          <a:p>
            <a:endParaRPr lang="en-US" sz="2900" dirty="0" smtClean="0"/>
          </a:p>
          <a:p>
            <a:r>
              <a:rPr lang="en-US" sz="2900" dirty="0" smtClean="0"/>
              <a:t>. </a:t>
            </a:r>
            <a:r>
              <a:rPr lang="en-US" sz="2900" dirty="0"/>
              <a:t>You should go into more detail about the two sides of your controversy and state the strongest points of the counter-side of your issue</a:t>
            </a:r>
            <a:r>
              <a:rPr lang="en-US" sz="2900" dirty="0" smtClean="0"/>
              <a:t>.</a:t>
            </a:r>
          </a:p>
          <a:p>
            <a:endParaRPr lang="en-US" sz="2900" dirty="0"/>
          </a:p>
          <a:p>
            <a:r>
              <a:rPr lang="en-US" sz="2900" dirty="0"/>
              <a:t>After describing the "other" side, you will present your own viewpoint and then provide evidence to show why your position is the correct one</a:t>
            </a:r>
            <a:r>
              <a:rPr lang="en-US" sz="2900" dirty="0" smtClean="0"/>
              <a:t>.</a:t>
            </a:r>
          </a:p>
          <a:p>
            <a:endParaRPr lang="en-US" sz="2900" dirty="0"/>
          </a:p>
          <a:p>
            <a:r>
              <a:rPr lang="en-US" sz="2900" dirty="0"/>
              <a:t>Select your strongest evidence and present your points one by one. </a:t>
            </a:r>
            <a:endParaRPr lang="en-US" sz="2900" dirty="0" smtClean="0"/>
          </a:p>
          <a:p>
            <a:endParaRPr lang="en-US" sz="2900" dirty="0"/>
          </a:p>
          <a:p>
            <a:r>
              <a:rPr lang="en-US" sz="2900" dirty="0" smtClean="0"/>
              <a:t>Use </a:t>
            </a:r>
            <a:r>
              <a:rPr lang="en-US" sz="2900" dirty="0"/>
              <a:t>a mix of evidence types, from statistics, to other </a:t>
            </a:r>
            <a:r>
              <a:rPr lang="en-US" sz="2900" dirty="0" smtClean="0"/>
              <a:t>studies</a:t>
            </a:r>
          </a:p>
          <a:p>
            <a:endParaRPr lang="en-US" sz="2900" dirty="0"/>
          </a:p>
          <a:p>
            <a:r>
              <a:rPr lang="en-US" sz="2900" dirty="0"/>
              <a:t>Re-state your position as the most sensible one in your summary paragraphs.</a:t>
            </a:r>
          </a:p>
          <a:p>
            <a:endParaRPr lang="en-US" dirty="0"/>
          </a:p>
        </p:txBody>
      </p:sp>
      <p:sp>
        <p:nvSpPr>
          <p:cNvPr id="2" name="Title 1"/>
          <p:cNvSpPr>
            <a:spLocks noGrp="1"/>
          </p:cNvSpPr>
          <p:nvPr>
            <p:ph type="title"/>
          </p:nvPr>
        </p:nvSpPr>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b="1" dirty="0" smtClean="0"/>
              <a:t> </a:t>
            </a:r>
            <a:r>
              <a:rPr lang="en-US" dirty="0"/>
              <a:t>The function of the </a:t>
            </a:r>
            <a:r>
              <a:rPr lang="en-US" i="1" dirty="0"/>
              <a:t>expository essay</a:t>
            </a:r>
            <a:r>
              <a:rPr lang="en-US" dirty="0"/>
              <a:t> is to explain, or to acquaint your reader with a body of knowledge. </a:t>
            </a:r>
            <a:endParaRPr lang="en-US" dirty="0" smtClean="0"/>
          </a:p>
          <a:p>
            <a:r>
              <a:rPr lang="en-US" dirty="0" smtClean="0"/>
              <a:t>By </a:t>
            </a:r>
            <a:r>
              <a:rPr lang="en-US" dirty="0"/>
              <a:t>explaining a topic to the reader, you are demonstrating your own knowledge.</a:t>
            </a:r>
          </a:p>
          <a:p>
            <a:r>
              <a:rPr lang="en-US" dirty="0"/>
              <a:t>For example, if you are asked to write an essay about </a:t>
            </a:r>
            <a:r>
              <a:rPr lang="en-US" dirty="0" smtClean="0"/>
              <a:t>how to make a house, </a:t>
            </a:r>
            <a:r>
              <a:rPr lang="en-US" dirty="0"/>
              <a:t>you decide what you plan to concentrate on</a:t>
            </a:r>
            <a:r>
              <a:rPr lang="en-US" dirty="0" smtClean="0"/>
              <a:t>,</a:t>
            </a:r>
          </a:p>
          <a:p>
            <a:r>
              <a:rPr lang="en-US" dirty="0" smtClean="0"/>
              <a:t> </a:t>
            </a:r>
            <a:r>
              <a:rPr lang="en-US" dirty="0"/>
              <a:t>create a paragraph structure, and describe the process step by step. </a:t>
            </a:r>
          </a:p>
        </p:txBody>
      </p:sp>
      <p:sp>
        <p:nvSpPr>
          <p:cNvPr id="2" name="Title 1"/>
          <p:cNvSpPr>
            <a:spLocks noGrp="1"/>
          </p:cNvSpPr>
          <p:nvPr>
            <p:ph type="title"/>
          </p:nvPr>
        </p:nvSpPr>
        <p:spPr/>
        <p:txBody>
          <a:bodyPr/>
          <a:lstStyle/>
          <a:p>
            <a:r>
              <a:rPr lang="en-US" b="1" dirty="0" smtClean="0"/>
              <a:t>The Expository Essay.</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a:buNone/>
            </a:pPr>
            <a:r>
              <a:rPr lang="en-US" sz="2000" b="1" dirty="0" smtClean="0"/>
              <a:t>Writing </a:t>
            </a:r>
            <a:r>
              <a:rPr lang="en-US" sz="2000" b="1" dirty="0"/>
              <a:t>your expository essay, </a:t>
            </a:r>
            <a:endParaRPr lang="en-US" sz="2000" b="1" dirty="0" smtClean="0"/>
          </a:p>
          <a:p>
            <a:pPr>
              <a:buNone/>
            </a:pPr>
            <a:r>
              <a:rPr lang="en-US" sz="2000" b="1" dirty="0"/>
              <a:t>F</a:t>
            </a:r>
            <a:r>
              <a:rPr lang="en-US" sz="2000" b="1" dirty="0" smtClean="0"/>
              <a:t>ollow </a:t>
            </a:r>
            <a:r>
              <a:rPr lang="en-US" sz="2000" b="1" dirty="0"/>
              <a:t>these eight basic steps:</a:t>
            </a:r>
          </a:p>
          <a:p>
            <a:pPr lvl="1"/>
            <a:r>
              <a:rPr lang="en-US" sz="2000" b="1" dirty="0"/>
              <a:t>Select a topic:</a:t>
            </a:r>
            <a:r>
              <a:rPr lang="en-US" sz="2000" dirty="0"/>
              <a:t/>
            </a:r>
            <a:br>
              <a:rPr lang="en-US" sz="2000" dirty="0"/>
            </a:br>
            <a:r>
              <a:rPr lang="en-US" sz="2000" dirty="0"/>
              <a:t>Be sure the topic is narrow enough to make it manageable within the space of an essay</a:t>
            </a:r>
          </a:p>
          <a:p>
            <a:pPr lvl="1"/>
            <a:r>
              <a:rPr lang="en-US" sz="2000" b="1" dirty="0"/>
              <a:t>Write a thesis sentence:</a:t>
            </a:r>
            <a:r>
              <a:rPr lang="en-US" sz="2000" dirty="0"/>
              <a:t/>
            </a:r>
            <a:br>
              <a:rPr lang="en-US" sz="2000" dirty="0"/>
            </a:br>
            <a:r>
              <a:rPr lang="en-US" sz="2000" dirty="0"/>
              <a:t>Be sure the thesis statement(or sentence) expresses a controlling idea that is neither too</a:t>
            </a:r>
            <a:br>
              <a:rPr lang="en-US" sz="2000" dirty="0"/>
            </a:br>
            <a:r>
              <a:rPr lang="en-US" sz="2000" dirty="0"/>
              <a:t>broad nor too specific to be developed effectively</a:t>
            </a:r>
          </a:p>
          <a:p>
            <a:pPr lvl="1"/>
            <a:r>
              <a:rPr lang="en-US" sz="2000" b="1" dirty="0"/>
              <a:t>Select a method of development:</a:t>
            </a:r>
            <a:r>
              <a:rPr lang="en-US" sz="2000" dirty="0"/>
              <a:t/>
            </a:r>
            <a:br>
              <a:rPr lang="en-US" sz="2000" dirty="0"/>
            </a:br>
            <a:r>
              <a:rPr lang="en-US" sz="2000" dirty="0"/>
              <a:t>Check through all the methods before you finally settle on the one </a:t>
            </a:r>
            <a:br>
              <a:rPr lang="en-US" sz="2000" dirty="0"/>
            </a:br>
            <a:r>
              <a:rPr lang="en-US" sz="2000" dirty="0"/>
              <a:t>which will best serve your </a:t>
            </a:r>
            <a:r>
              <a:rPr lang="en-US" sz="2000" dirty="0" smtClean="0"/>
              <a:t>thesis</a:t>
            </a:r>
            <a:r>
              <a:rPr lang="en-US" sz="2000" dirty="0"/>
              <a:t> </a:t>
            </a:r>
            <a:r>
              <a:rPr lang="en-US" sz="2000" dirty="0" smtClean="0"/>
              <a:t> </a:t>
            </a:r>
            <a:r>
              <a:rPr lang="en-US" sz="2000" dirty="0" err="1" smtClean="0"/>
              <a:t>eg</a:t>
            </a:r>
            <a:r>
              <a:rPr lang="en-US" sz="2000" dirty="0" smtClean="0"/>
              <a:t>.    Analysis, definition,  example, </a:t>
            </a:r>
            <a:r>
              <a:rPr lang="en-US" sz="2000" dirty="0"/>
              <a:t>compare and contrast </a:t>
            </a:r>
            <a:r>
              <a:rPr lang="en-US" sz="2000" dirty="0" smtClean="0"/>
              <a:t>, cause </a:t>
            </a:r>
            <a:r>
              <a:rPr lang="en-US" sz="2000" dirty="0"/>
              <a:t>and effect </a:t>
            </a:r>
            <a:r>
              <a:rPr lang="en-US" sz="2000" dirty="0" smtClean="0"/>
              <a:t>,classification ,process</a:t>
            </a:r>
            <a:endParaRPr lang="en-US" sz="2000" dirty="0"/>
          </a:p>
        </p:txBody>
      </p:sp>
      <p:sp>
        <p:nvSpPr>
          <p:cNvPr id="2" name="Title 1"/>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lvl="1"/>
            <a:r>
              <a:rPr lang="en-US" b="1" dirty="0" smtClean="0"/>
              <a:t>Organize </a:t>
            </a:r>
            <a:r>
              <a:rPr lang="en-US" b="1" dirty="0"/>
              <a:t>the essay:</a:t>
            </a:r>
            <a:r>
              <a:rPr lang="en-US" dirty="0"/>
              <a:t/>
            </a:r>
            <a:br>
              <a:rPr lang="en-US" dirty="0"/>
            </a:br>
            <a:r>
              <a:rPr lang="en-US" dirty="0"/>
              <a:t>Begin by listing the major divisions which the body paragraphs in your essay will discuss; then fill in the primary supports that each body paragraph of the essay will </a:t>
            </a:r>
            <a:r>
              <a:rPr lang="en-US" dirty="0" smtClean="0"/>
              <a:t>contain</a:t>
            </a:r>
          </a:p>
          <a:p>
            <a:pPr lvl="1"/>
            <a:endParaRPr lang="en-US" dirty="0"/>
          </a:p>
          <a:p>
            <a:pPr lvl="1"/>
            <a:r>
              <a:rPr lang="en-US" b="1" dirty="0"/>
              <a:t>Write topic sentences for the body paragraphs of the essay:</a:t>
            </a:r>
            <a:r>
              <a:rPr lang="en-US" dirty="0"/>
              <a:t/>
            </a:r>
            <a:br>
              <a:rPr lang="en-US" dirty="0"/>
            </a:br>
            <a:r>
              <a:rPr lang="en-US" dirty="0"/>
              <a:t>For each body paragraph, furnish a topic sentence that directly relates to the thesis sentence</a:t>
            </a:r>
          </a:p>
          <a:p>
            <a:r>
              <a:rPr lang="en-US" sz="2800" dirty="0"/>
              <a:t> </a:t>
            </a:r>
          </a:p>
          <a:p>
            <a:endParaRPr lang="en-US" sz="2800" dirty="0"/>
          </a:p>
        </p:txBody>
      </p:sp>
      <p:sp>
        <p:nvSpPr>
          <p:cNvPr id="2" name="Title 1"/>
          <p:cNvSpPr>
            <a:spLocks noGrp="1"/>
          </p:cNvSpPr>
          <p:nvPr>
            <p:ph type="title"/>
          </p:nvPr>
        </p:nvSpPr>
        <p:spPr/>
        <p:txBody>
          <a:bodyPr/>
          <a:lstStyle/>
          <a:p>
            <a:r>
              <a:rPr lang="en-US" dirty="0" smtClean="0"/>
              <a:t>Cont…</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This in a paragraph is achieved by ensuring that all sentences in the paragraph have a bearing on the topic or theme of the paragraph. </a:t>
            </a:r>
          </a:p>
          <a:p>
            <a:r>
              <a:rPr lang="en-US" dirty="0" smtClean="0"/>
              <a:t>All the sentences are related because they are on the same topic</a:t>
            </a:r>
            <a:endParaRPr lang="en-US" dirty="0"/>
          </a:p>
        </p:txBody>
      </p:sp>
      <p:sp>
        <p:nvSpPr>
          <p:cNvPr id="2" name="Title 1"/>
          <p:cNvSpPr>
            <a:spLocks noGrp="1"/>
          </p:cNvSpPr>
          <p:nvPr>
            <p:ph type="title"/>
          </p:nvPr>
        </p:nvSpPr>
        <p:spPr/>
        <p:txBody>
          <a:bodyPr/>
          <a:lstStyle/>
          <a:p>
            <a:r>
              <a:rPr lang="en-US" dirty="0" smtClean="0"/>
              <a:t>UNITY</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lvl="1"/>
            <a:r>
              <a:rPr lang="en-US" b="1" dirty="0" smtClean="0"/>
              <a:t>Write the body paragraphs of the essay:</a:t>
            </a:r>
            <a:r>
              <a:rPr lang="en-US" dirty="0" smtClean="0"/>
              <a:t/>
            </a:r>
            <a:br>
              <a:rPr lang="en-US" dirty="0" smtClean="0"/>
            </a:br>
            <a:r>
              <a:rPr lang="en-US" dirty="0" smtClean="0"/>
              <a:t>Each body paragraph should develop the primary support covered in that paragraph's topic sentence</a:t>
            </a:r>
          </a:p>
          <a:p>
            <a:pPr lvl="1"/>
            <a:endParaRPr lang="en-US" dirty="0" smtClean="0"/>
          </a:p>
          <a:p>
            <a:pPr lvl="1"/>
            <a:r>
              <a:rPr lang="en-US" b="1" dirty="0" smtClean="0"/>
              <a:t>Furnish a paragraph of introduction:</a:t>
            </a:r>
            <a:r>
              <a:rPr lang="en-US" dirty="0" smtClean="0"/>
              <a:t/>
            </a:r>
            <a:br>
              <a:rPr lang="en-US" dirty="0" smtClean="0"/>
            </a:br>
            <a:r>
              <a:rPr lang="en-US" dirty="0" smtClean="0"/>
              <a:t>An introductory paragraph should state the thesis of the essay, introduce the divisions in the body paragraphs of the essay, and gain the interest of the reader</a:t>
            </a:r>
          </a:p>
          <a:p>
            <a:pPr lvl="1"/>
            <a:endParaRPr lang="en-US" dirty="0" smtClean="0"/>
          </a:p>
          <a:p>
            <a:pPr lvl="1"/>
            <a:r>
              <a:rPr lang="en-US" b="1" dirty="0" smtClean="0"/>
              <a:t>Write a paragraph of conclusion:</a:t>
            </a:r>
            <a:endParaRPr lang="en-US" dirty="0" smtClean="0"/>
          </a:p>
          <a:p>
            <a:pPr lvl="2"/>
            <a:r>
              <a:rPr lang="en-US" sz="2800" dirty="0" smtClean="0"/>
              <a:t>Restate the thesis and divisions of the essay</a:t>
            </a:r>
          </a:p>
          <a:p>
            <a:pPr lvl="2"/>
            <a:r>
              <a:rPr lang="en-US" sz="2800" dirty="0" smtClean="0"/>
              <a:t>Bring the essay to an appropriate and effective close</a:t>
            </a:r>
          </a:p>
          <a:p>
            <a:endParaRPr lang="en-US" dirty="0"/>
          </a:p>
        </p:txBody>
      </p:sp>
      <p:sp>
        <p:nvSpPr>
          <p:cNvPr id="2" name="Title 1"/>
          <p:cNvSpPr>
            <a:spLocks noGrp="1"/>
          </p:cNvSpPr>
          <p:nvPr>
            <p:ph type="title"/>
          </p:nvPr>
        </p:nvSpPr>
        <p:spPr/>
        <p:txBody>
          <a:bodyPr/>
          <a:lstStyle/>
          <a:p>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a:t>Expository essays are simply essays that explain something with facts, as opposed to opinion. Samples of expository essays include:</a:t>
            </a:r>
          </a:p>
          <a:p>
            <a:pPr lvl="0"/>
            <a:r>
              <a:rPr lang="en-US" dirty="0"/>
              <a:t>Essays that </a:t>
            </a:r>
            <a:r>
              <a:rPr lang="en-US" dirty="0" smtClean="0"/>
              <a:t>describe </a:t>
            </a:r>
            <a:r>
              <a:rPr lang="en-US" dirty="0"/>
              <a:t>how to do something.</a:t>
            </a:r>
          </a:p>
          <a:p>
            <a:pPr lvl="0"/>
            <a:r>
              <a:rPr lang="en-US" dirty="0"/>
              <a:t>Essays that analyze events, ideas, objects, or written works.</a:t>
            </a:r>
          </a:p>
          <a:p>
            <a:pPr lvl="0"/>
            <a:r>
              <a:rPr lang="en-US" dirty="0"/>
              <a:t>Essays that describe a process.</a:t>
            </a:r>
          </a:p>
          <a:p>
            <a:pPr lvl="0"/>
            <a:r>
              <a:rPr lang="en-US" dirty="0"/>
              <a:t>Essays that explain/describe </a:t>
            </a:r>
            <a:r>
              <a:rPr lang="en-US" dirty="0" smtClean="0"/>
              <a:t>a </a:t>
            </a:r>
            <a:r>
              <a:rPr lang="en-US" dirty="0"/>
              <a:t>historical event.</a:t>
            </a:r>
          </a:p>
          <a:p>
            <a:endParaRPr lang="en-US" dirty="0"/>
          </a:p>
        </p:txBody>
      </p:sp>
      <p:sp>
        <p:nvSpPr>
          <p:cNvPr id="2" name="Title 1"/>
          <p:cNvSpPr>
            <a:spLocks noGrp="1"/>
          </p:cNvSpPr>
          <p:nvPr>
            <p:ph type="title"/>
          </p:nvPr>
        </p:nvSpPr>
        <p:spPr/>
        <p:txBody>
          <a:bodyPr/>
          <a:lstStyle/>
          <a:p>
            <a:r>
              <a:rPr lang="en-US" dirty="0" smtClean="0"/>
              <a:t>Conclusion on expository essay</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A narrative essay  basically tells a story</a:t>
            </a:r>
          </a:p>
          <a:p>
            <a:r>
              <a:rPr lang="en-US" dirty="0" smtClean="0"/>
              <a:t>It could be fictional or real life story</a:t>
            </a:r>
          </a:p>
          <a:p>
            <a:r>
              <a:rPr lang="en-US" dirty="0" smtClean="0"/>
              <a:t>Narrative </a:t>
            </a:r>
            <a:r>
              <a:rPr lang="en-US" dirty="0"/>
              <a:t>essay </a:t>
            </a:r>
            <a:r>
              <a:rPr lang="en-US" dirty="0" smtClean="0"/>
              <a:t> </a:t>
            </a:r>
            <a:r>
              <a:rPr lang="en-US" dirty="0"/>
              <a:t>will include a beginning </a:t>
            </a:r>
            <a:r>
              <a:rPr lang="en-US" dirty="0" smtClean="0"/>
              <a:t>and middle and </a:t>
            </a:r>
            <a:r>
              <a:rPr lang="en-US" dirty="0"/>
              <a:t>ending</a:t>
            </a:r>
            <a:r>
              <a:rPr lang="en-US" dirty="0" smtClean="0"/>
              <a:t>,</a:t>
            </a:r>
          </a:p>
          <a:p>
            <a:r>
              <a:rPr lang="en-US" dirty="0" smtClean="0"/>
              <a:t>A narrative has a </a:t>
            </a:r>
            <a:r>
              <a:rPr lang="en-US" dirty="0"/>
              <a:t>plot, characters, climax, and setting</a:t>
            </a:r>
            <a:endParaRPr lang="en-US" dirty="0" smtClean="0"/>
          </a:p>
          <a:p>
            <a:endParaRPr lang="en-US" dirty="0"/>
          </a:p>
        </p:txBody>
      </p:sp>
      <p:sp>
        <p:nvSpPr>
          <p:cNvPr id="2" name="Title 1"/>
          <p:cNvSpPr>
            <a:spLocks noGrp="1"/>
          </p:cNvSpPr>
          <p:nvPr>
            <p:ph type="title"/>
          </p:nvPr>
        </p:nvSpPr>
        <p:spPr/>
        <p:txBody>
          <a:bodyPr/>
          <a:lstStyle/>
          <a:p>
            <a:r>
              <a:rPr lang="en-US" dirty="0" smtClean="0"/>
              <a:t>NARRATIVE ESSAYS</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r>
              <a:rPr lang="en-US" dirty="0"/>
              <a:t>The focus of a narrative essay is the plot</a:t>
            </a:r>
            <a:r>
              <a:rPr lang="en-US" dirty="0" smtClean="0"/>
              <a:t>,</a:t>
            </a:r>
          </a:p>
          <a:p>
            <a:r>
              <a:rPr lang="en-US" dirty="0" smtClean="0"/>
              <a:t>This is the storyline saying what happened where and when</a:t>
            </a:r>
          </a:p>
          <a:p>
            <a:r>
              <a:rPr lang="en-US" dirty="0" smtClean="0"/>
              <a:t> it </a:t>
            </a:r>
            <a:r>
              <a:rPr lang="en-US" dirty="0"/>
              <a:t>is told using enough details to build to a climax</a:t>
            </a:r>
            <a:r>
              <a:rPr lang="en-US" dirty="0" smtClean="0"/>
              <a:t>.</a:t>
            </a:r>
          </a:p>
          <a:p>
            <a:r>
              <a:rPr lang="en-US" dirty="0" smtClean="0"/>
              <a:t> </a:t>
            </a:r>
            <a:r>
              <a:rPr lang="en-US" dirty="0"/>
              <a:t>It is usually told chronologically, and has a purpose, which is usually stated in the opening sentence</a:t>
            </a:r>
            <a:r>
              <a:rPr lang="en-US" dirty="0" smtClean="0"/>
              <a:t>.</a:t>
            </a:r>
          </a:p>
          <a:p>
            <a:r>
              <a:rPr lang="en-US" dirty="0" smtClean="0"/>
              <a:t> </a:t>
            </a:r>
            <a:r>
              <a:rPr lang="en-US" dirty="0"/>
              <a:t>It may use dialogue and it </a:t>
            </a:r>
            <a:r>
              <a:rPr lang="en-US" dirty="0" smtClean="0"/>
              <a:t>is written </a:t>
            </a:r>
            <a:r>
              <a:rPr lang="en-US" dirty="0"/>
              <a:t>with sensory details and vivid descriptions to involve the reader</a:t>
            </a:r>
            <a:r>
              <a:rPr lang="en-US" dirty="0" smtClean="0"/>
              <a:t>.</a:t>
            </a:r>
          </a:p>
          <a:p>
            <a:r>
              <a:rPr lang="en-US" dirty="0" smtClean="0"/>
              <a:t> </a:t>
            </a:r>
            <a:r>
              <a:rPr lang="en-US" dirty="0"/>
              <a:t>All these details relate in some way to the main point the writer is making.</a:t>
            </a:r>
          </a:p>
          <a:p>
            <a:pPr>
              <a:buNone/>
            </a:pPr>
            <a:r>
              <a:rPr lang="en-US" dirty="0"/>
              <a:t> </a:t>
            </a:r>
          </a:p>
        </p:txBody>
      </p:sp>
      <p:sp>
        <p:nvSpPr>
          <p:cNvPr id="2" name="Title 1"/>
          <p:cNvSpPr>
            <a:spLocks noGrp="1"/>
          </p:cNvSpPr>
          <p:nvPr>
            <p:ph type="title"/>
          </p:nvPr>
        </p:nvSpPr>
        <p:spPr/>
        <p:txBody>
          <a:bodyPr/>
          <a:lstStyle/>
          <a:p>
            <a:r>
              <a:rPr lang="en-US" dirty="0" smtClean="0"/>
              <a:t>Narrative essay cont…</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buFont typeface="Wingdings" pitchFamily="2" charset="2"/>
              <a:buChar char="Ø"/>
            </a:pPr>
            <a:r>
              <a:rPr lang="en-US" dirty="0" smtClean="0"/>
              <a:t>When </a:t>
            </a:r>
            <a:r>
              <a:rPr lang="en-US" dirty="0"/>
              <a:t>writing a narrative essay, remember that you are sharing sensory and emotional details with the reader</a:t>
            </a:r>
            <a:r>
              <a:rPr lang="en-US" dirty="0" smtClean="0"/>
              <a:t>.</a:t>
            </a:r>
          </a:p>
          <a:p>
            <a:pPr>
              <a:buFont typeface="Wingdings" pitchFamily="2" charset="2"/>
              <a:buChar char="Ø"/>
            </a:pPr>
            <a:r>
              <a:rPr lang="en-US" dirty="0" smtClean="0"/>
              <a:t>Your </a:t>
            </a:r>
            <a:r>
              <a:rPr lang="en-US" dirty="0"/>
              <a:t>words need to be vivid and colorful to help the reader feel the same feelings that you felt</a:t>
            </a:r>
            <a:r>
              <a:rPr lang="en-US" dirty="0" smtClean="0"/>
              <a:t>.</a:t>
            </a:r>
          </a:p>
          <a:p>
            <a:pPr>
              <a:buFont typeface="Wingdings" pitchFamily="2" charset="2"/>
              <a:buChar char="Ø"/>
            </a:pPr>
            <a:r>
              <a:rPr lang="en-US" dirty="0" smtClean="0"/>
              <a:t>Elements </a:t>
            </a:r>
            <a:r>
              <a:rPr lang="en-US" dirty="0"/>
              <a:t>of the story need to support the point you are making and you need to remember to make reference to that point in the first sentence. </a:t>
            </a:r>
            <a:endParaRPr lang="en-US" dirty="0" smtClean="0"/>
          </a:p>
          <a:p>
            <a:pPr>
              <a:buFont typeface="Wingdings" pitchFamily="2" charset="2"/>
              <a:buChar char="Ø"/>
            </a:pPr>
            <a:r>
              <a:rPr lang="en-US" dirty="0" smtClean="0"/>
              <a:t>You </a:t>
            </a:r>
            <a:r>
              <a:rPr lang="en-US" dirty="0"/>
              <a:t>should make use of conflict and sequence like in any story. You may use flashbacks and flash forwards to help the story build to a climax. </a:t>
            </a:r>
            <a:endParaRPr lang="en-US" dirty="0" smtClean="0"/>
          </a:p>
          <a:p>
            <a:pPr>
              <a:buFont typeface="Wingdings" pitchFamily="2" charset="2"/>
              <a:buChar char="Ø"/>
            </a:pPr>
            <a:r>
              <a:rPr lang="en-US" dirty="0" smtClean="0"/>
              <a:t>It </a:t>
            </a:r>
            <a:r>
              <a:rPr lang="en-US" dirty="0"/>
              <a:t>is usually written in the first </a:t>
            </a:r>
            <a:r>
              <a:rPr lang="en-US" dirty="0" smtClean="0"/>
              <a:t>person or </a:t>
            </a:r>
            <a:r>
              <a:rPr lang="en-US" dirty="0"/>
              <a:t>third </a:t>
            </a:r>
            <a:r>
              <a:rPr lang="en-US" dirty="0" smtClean="0"/>
              <a:t>person.</a:t>
            </a:r>
            <a:endParaRPr lang="en-US" b="1" dirty="0"/>
          </a:p>
          <a:p>
            <a:endParaRPr lang="en-US" dirty="0"/>
          </a:p>
        </p:txBody>
      </p:sp>
      <p:sp>
        <p:nvSpPr>
          <p:cNvPr id="2" name="Title 1"/>
          <p:cNvSpPr>
            <a:spLocks noGrp="1"/>
          </p:cNvSpPr>
          <p:nvPr>
            <p:ph type="title"/>
          </p:nvPr>
        </p:nvSpPr>
        <p:spPr/>
        <p:txBody>
          <a:bodyPr>
            <a:normAutofit fontScale="90000"/>
          </a:bodyPr>
          <a:lstStyle/>
          <a:p>
            <a:r>
              <a:rPr lang="en-US" b="1" dirty="0" smtClean="0"/>
              <a:t>Writing a Narrative Essay</a:t>
            </a:r>
            <a:br>
              <a:rPr lang="en-US" b="1" dirty="0" smtClean="0"/>
            </a:b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25000" lnSpcReduction="20000"/>
          </a:bodyPr>
          <a:lstStyle/>
          <a:p>
            <a:r>
              <a:rPr lang="en-US" dirty="0"/>
              <a:t> </a:t>
            </a:r>
          </a:p>
          <a:p>
            <a:pPr>
              <a:buNone/>
            </a:pPr>
            <a:r>
              <a:rPr lang="en-US" sz="9600" b="1" dirty="0" smtClean="0"/>
              <a:t>       Attitude </a:t>
            </a:r>
            <a:r>
              <a:rPr lang="en-US" sz="9600" b="1" dirty="0"/>
              <a:t>Is </a:t>
            </a:r>
            <a:r>
              <a:rPr lang="en-US" sz="9600" b="1" dirty="0" smtClean="0"/>
              <a:t>Everything</a:t>
            </a:r>
          </a:p>
          <a:p>
            <a:pPr>
              <a:buNone/>
            </a:pPr>
            <a:endParaRPr lang="en-US" sz="9600" dirty="0"/>
          </a:p>
          <a:p>
            <a:pPr>
              <a:buNone/>
            </a:pPr>
            <a:r>
              <a:rPr lang="en-US" sz="9600" dirty="0" smtClean="0"/>
              <a:t>       Jerry </a:t>
            </a:r>
            <a:r>
              <a:rPr lang="en-US" sz="9600" dirty="0"/>
              <a:t>was the kind of guy you love to hate. He was always in </a:t>
            </a:r>
            <a:r>
              <a:rPr lang="en-US" sz="9600" dirty="0" smtClean="0"/>
              <a:t>a good </a:t>
            </a:r>
            <a:r>
              <a:rPr lang="en-US" sz="9600" dirty="0"/>
              <a:t>mood and always had something positive to say. When someone would ask him how he was doing, he would reply, "If I were any better, I would be twins!" </a:t>
            </a:r>
          </a:p>
          <a:p>
            <a:pPr>
              <a:buNone/>
            </a:pPr>
            <a:r>
              <a:rPr lang="en-US" sz="9600" dirty="0" smtClean="0"/>
              <a:t>        He </a:t>
            </a:r>
            <a:r>
              <a:rPr lang="en-US" sz="9600" dirty="0"/>
              <a:t>was a unique manager because he had several waiters who had followed him around from restaurant to restaurant. The reason the waiters followed Jerry was because of his attitude. He was a natural motivator. If an employee was having a bad day, Jerry was there telling the employee how to look on the positive side of the situation. </a:t>
            </a:r>
          </a:p>
        </p:txBody>
      </p:sp>
      <p:sp>
        <p:nvSpPr>
          <p:cNvPr id="2" name="Title 1"/>
          <p:cNvSpPr>
            <a:spLocks noGrp="1"/>
          </p:cNvSpPr>
          <p:nvPr>
            <p:ph type="title"/>
          </p:nvPr>
        </p:nvSpPr>
        <p:spPr/>
        <p:txBody>
          <a:bodyPr/>
          <a:lstStyle/>
          <a:p>
            <a:r>
              <a:rPr lang="en-US" dirty="0" smtClean="0"/>
              <a:t>Sample of a narrative essay</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a:buNone/>
            </a:pPr>
            <a:r>
              <a:rPr lang="en-US" sz="2400" dirty="0" smtClean="0"/>
              <a:t>          </a:t>
            </a:r>
            <a:r>
              <a:rPr lang="en-US" sz="2200" dirty="0" smtClean="0"/>
              <a:t>Seeing this style really made me curious, so one day I went up to Jerry and asked him, "I don't get it! You can't be a positive person all of the time. How do you do it?" Jerry replied, "Each morning I wake up and say to myself, 'Jerry, you have two choices today. You can choose to be in a good mood or you can choose to be in a bad mood.' I choose to be in a good mood. Each time something bad happens, I can choose to be a victim or I can choose to learn from it. I choose to learn from it Every time someone comes to me complaining, I can choose to accept their complaining or I can point out the positive side of life. I choose the positive side of life.” </a:t>
            </a:r>
          </a:p>
        </p:txBody>
      </p:sp>
      <p:sp>
        <p:nvSpPr>
          <p:cNvPr id="2" name="Title 1"/>
          <p:cNvSpPr>
            <a:spLocks noGrp="1"/>
          </p:cNvSpPr>
          <p:nvPr>
            <p:ph type="title"/>
          </p:nvPr>
        </p:nvSpPr>
        <p:spPr/>
        <p:txBody>
          <a:bodyPr/>
          <a:lstStyle/>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a:buNone/>
            </a:pPr>
            <a:r>
              <a:rPr lang="en-US" sz="2000" dirty="0" smtClean="0"/>
              <a:t>     "Yeah, right, it's not that easy," I protested. "Yes it is," Jerry said. "Life is all about choices. When you cut away all the junk, every situation is a choice. You choose how you react to situations. You choose how people will affect your mood. You choose to be in a good or bad mood. The bottom line: It's your choice how you live life." I reflected on what Jerry said. </a:t>
            </a:r>
          </a:p>
          <a:p>
            <a:pPr>
              <a:buNone/>
            </a:pPr>
            <a:r>
              <a:rPr lang="en-US" sz="2000" dirty="0" smtClean="0"/>
              <a:t>              Soon thereafter, I left the restaurant industry to start my own business. We lost touch, but I often thought about him when I made a choice about life instead of reacting to it. Several years later, I heard that Jerry did something you are never supposed to do in the restaurant business: he left the back door open one morning and was held up at gunpoint by three armed robbers. While trying to open the safe, his hand shaking from nervousness, slipped off the combinations. </a:t>
            </a:r>
            <a:endParaRPr lang="en-US" sz="2000" dirty="0"/>
          </a:p>
        </p:txBody>
      </p:sp>
      <p:sp>
        <p:nvSpPr>
          <p:cNvPr id="2" name="Title 1"/>
          <p:cNvSpPr>
            <a:spLocks noGrp="1"/>
          </p:cNvSpPr>
          <p:nvPr>
            <p:ph type="title"/>
          </p:nvPr>
        </p:nvSpPr>
        <p:spPr/>
        <p:txBody>
          <a:bodyPr/>
          <a:lstStyle/>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a:buNone/>
            </a:pPr>
            <a:r>
              <a:rPr lang="en-US" dirty="0" smtClean="0"/>
              <a:t>     </a:t>
            </a:r>
            <a:r>
              <a:rPr lang="en-US" sz="2800" dirty="0" smtClean="0"/>
              <a:t>The robbers panicked and shot him. </a:t>
            </a:r>
          </a:p>
          <a:p>
            <a:pPr>
              <a:buNone/>
            </a:pPr>
            <a:r>
              <a:rPr lang="en-US" sz="2800" dirty="0" smtClean="0"/>
              <a:t>         Luckily, Jerry was found relatively quickly and rushed to the local trauma center. After 18 hours of surgery and weeks of intensive care, Jerry was released from the hospital with fragments of the bullets still in his body. I saw Jerry about six months after the accident. When I asked him how he was, he replied, "If I were any better, I'd be twins. </a:t>
            </a:r>
            <a:r>
              <a:rPr lang="en-US" sz="2800" dirty="0" err="1" smtClean="0"/>
              <a:t>Wanna</a:t>
            </a:r>
            <a:r>
              <a:rPr lang="en-US" sz="2800" dirty="0" smtClean="0"/>
              <a:t> see my scars?" I declined to see his wounds, but did ask him what had gone through his mind as the robbery took place. </a:t>
            </a:r>
          </a:p>
          <a:p>
            <a:pPr>
              <a:buNone/>
            </a:pPr>
            <a:r>
              <a:rPr lang="en-US" sz="2800" dirty="0" smtClean="0"/>
              <a:t>   	"The first thing that went through my mind was that I should have locked the back door," Jerry replied. "Then, as I lay on the floor, I remembered I had two choices: I could choose to live, or I could choose to die. I chose to live." </a:t>
            </a:r>
          </a:p>
          <a:p>
            <a:endParaRPr lang="en-US" dirty="0"/>
          </a:p>
        </p:txBody>
      </p:sp>
      <p:sp>
        <p:nvSpPr>
          <p:cNvPr id="2" name="Title 1"/>
          <p:cNvSpPr>
            <a:spLocks noGrp="1"/>
          </p:cNvSpPr>
          <p:nvPr>
            <p:ph type="title"/>
          </p:nvPr>
        </p:nvSpPr>
        <p:spPr/>
        <p:txBody>
          <a:bodyPr/>
          <a:lstStyle/>
          <a:p>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32500" lnSpcReduction="20000"/>
          </a:bodyPr>
          <a:lstStyle/>
          <a:p>
            <a:pPr>
              <a:buNone/>
            </a:pPr>
            <a:r>
              <a:rPr lang="en-US" dirty="0" smtClean="0"/>
              <a:t>      </a:t>
            </a:r>
            <a:r>
              <a:rPr lang="en-US" sz="5500" dirty="0" smtClean="0"/>
              <a:t>“Weren't </a:t>
            </a:r>
            <a:r>
              <a:rPr lang="en-US" sz="5500" dirty="0"/>
              <a:t>you scared? Did you lose consciousness?" I asked. </a:t>
            </a:r>
          </a:p>
          <a:p>
            <a:pPr>
              <a:buNone/>
            </a:pPr>
            <a:r>
              <a:rPr lang="en-US" sz="5500" dirty="0" smtClean="0"/>
              <a:t>          Jerry </a:t>
            </a:r>
            <a:r>
              <a:rPr lang="en-US" sz="5500" dirty="0"/>
              <a:t>continued, "The paramedics were great. They kept telling me I was going to be fine. But when they wheeled me into the emergency room and I saw the expressions on the faces of the doctors and nurses, I got really scared. In their eyes, I read, 'He's a dead man.' I knew I needed to take action." </a:t>
            </a:r>
          </a:p>
          <a:p>
            <a:pPr>
              <a:buNone/>
            </a:pPr>
            <a:r>
              <a:rPr lang="en-US" sz="5500" dirty="0" smtClean="0"/>
              <a:t>       "</a:t>
            </a:r>
            <a:r>
              <a:rPr lang="en-US" sz="5500" dirty="0"/>
              <a:t>What did you do?" I asked. </a:t>
            </a:r>
          </a:p>
          <a:p>
            <a:pPr>
              <a:buNone/>
            </a:pPr>
            <a:r>
              <a:rPr lang="en-US" sz="5500" dirty="0" smtClean="0"/>
              <a:t>      "</a:t>
            </a:r>
            <a:r>
              <a:rPr lang="en-US" sz="5500" dirty="0"/>
              <a:t>Well, there was a big, burly nurse shouting questions at me," said Jerry. "She asked if I was allergic to anything. 'Yes,' I said. The doctors and nurses stopped working as they waited for my reply. I took a deep breath and yelled, 'Bullets!' Over their laughter, I told them, "I am choosing to live. Operate on me as if I am alive, not dead." </a:t>
            </a:r>
          </a:p>
          <a:p>
            <a:pPr>
              <a:buNone/>
            </a:pPr>
            <a:r>
              <a:rPr lang="en-US" sz="5500" dirty="0" smtClean="0"/>
              <a:t>         Jerry </a:t>
            </a:r>
            <a:r>
              <a:rPr lang="en-US" sz="5500" dirty="0"/>
              <a:t>lived thanks to the skill of his doctors, but also because of his amazing attitude. I learned from him that every day we have the choice to live fully. Attitude, after all, is everything</a:t>
            </a:r>
          </a:p>
        </p:txBody>
      </p:sp>
      <p:sp>
        <p:nvSpPr>
          <p:cNvPr id="2" name="Title 1"/>
          <p:cNvSpPr>
            <a:spLocks noGrp="1"/>
          </p:cNvSpPr>
          <p:nvPr>
            <p:ph type="title"/>
          </p:nvPr>
        </p:nvSpPr>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The paragraph should flow logically and naturally  from beginning to end</a:t>
            </a:r>
          </a:p>
          <a:p>
            <a:r>
              <a:rPr lang="en-US" dirty="0" smtClean="0"/>
              <a:t>Coherence is about the sentences “sticking together”</a:t>
            </a:r>
          </a:p>
          <a:p>
            <a:r>
              <a:rPr lang="en-US" dirty="0" smtClean="0"/>
              <a:t>Use of transitional words help to achieve a smooth flow or change-over from one sentence to the other. </a:t>
            </a:r>
            <a:endParaRPr lang="en-US" dirty="0"/>
          </a:p>
          <a:p>
            <a:r>
              <a:rPr lang="en-US" dirty="0" smtClean="0"/>
              <a:t>In the next two slides, examples of transitional words are given  </a:t>
            </a:r>
            <a:endParaRPr lang="en-US" dirty="0"/>
          </a:p>
        </p:txBody>
      </p:sp>
      <p:sp>
        <p:nvSpPr>
          <p:cNvPr id="2" name="Title 1"/>
          <p:cNvSpPr>
            <a:spLocks noGrp="1"/>
          </p:cNvSpPr>
          <p:nvPr>
            <p:ph type="title"/>
          </p:nvPr>
        </p:nvSpPr>
        <p:spPr/>
        <p:txBody>
          <a:bodyPr>
            <a:normAutofit fontScale="90000"/>
          </a:bodyPr>
          <a:lstStyle/>
          <a:p>
            <a:r>
              <a:rPr lang="en-US" dirty="0" smtClean="0"/>
              <a:t>COHERENCE</a:t>
            </a:r>
            <a:br>
              <a:rPr lang="en-US" dirty="0" smtClean="0"/>
            </a:b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smtClean="0"/>
              <a:t>A descriptive essay paints a picture with words. It translates your experience of a person, place or a thing into words often appealing to the physical senses</a:t>
            </a:r>
          </a:p>
          <a:p>
            <a:r>
              <a:rPr lang="en-US" dirty="0" smtClean="0"/>
              <a:t> It appeals to the senses of sight, hearing, taste, touch, smell.</a:t>
            </a:r>
          </a:p>
          <a:p>
            <a:r>
              <a:rPr lang="en-US" dirty="0" smtClean="0"/>
              <a:t>It can also appeal to emotions</a:t>
            </a:r>
          </a:p>
          <a:p>
            <a:r>
              <a:rPr lang="en-US" dirty="0" smtClean="0"/>
              <a:t>To write a </a:t>
            </a:r>
            <a:r>
              <a:rPr lang="en-US" b="1" dirty="0" smtClean="0"/>
              <a:t>descriptive</a:t>
            </a:r>
            <a:r>
              <a:rPr lang="en-US" dirty="0" smtClean="0"/>
              <a:t> essay, you’ll need to describe a person, object, or event so vividly that the reader feels like he/she could reach out and touch it.</a:t>
            </a:r>
          </a:p>
          <a:p>
            <a:endParaRPr lang="en-US" dirty="0"/>
          </a:p>
        </p:txBody>
      </p:sp>
      <p:sp>
        <p:nvSpPr>
          <p:cNvPr id="2" name="Title 1"/>
          <p:cNvSpPr>
            <a:spLocks noGrp="1"/>
          </p:cNvSpPr>
          <p:nvPr>
            <p:ph type="title"/>
          </p:nvPr>
        </p:nvSpPr>
        <p:spPr/>
        <p:txBody>
          <a:bodyPr/>
          <a:lstStyle/>
          <a:p>
            <a:r>
              <a:rPr lang="en-US" dirty="0" smtClean="0"/>
              <a:t>DESCRIPTIVE ESSAY</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buNone/>
            </a:pPr>
            <a:r>
              <a:rPr lang="en-US" dirty="0" smtClean="0"/>
              <a:t>When describing a person, object, or event for your narrative or descriptive essay</a:t>
            </a:r>
          </a:p>
          <a:p>
            <a:pPr>
              <a:buNone/>
            </a:pPr>
            <a:r>
              <a:rPr lang="en-US" dirty="0" smtClean="0"/>
              <a:t> </a:t>
            </a:r>
          </a:p>
          <a:p>
            <a:pPr>
              <a:buNone/>
            </a:pPr>
            <a:r>
              <a:rPr lang="en-US" dirty="0" smtClean="0"/>
              <a:t> </a:t>
            </a:r>
            <a:r>
              <a:rPr lang="en-US" b="1" dirty="0" smtClean="0"/>
              <a:t>Try answering the following questions;</a:t>
            </a:r>
          </a:p>
          <a:p>
            <a:endParaRPr lang="en-US" dirty="0" smtClean="0"/>
          </a:p>
          <a:p>
            <a:r>
              <a:rPr lang="en-US" b="1" dirty="0" smtClean="0"/>
              <a:t>What do you smell? </a:t>
            </a:r>
            <a:endParaRPr lang="en-US" dirty="0" smtClean="0"/>
          </a:p>
          <a:p>
            <a:r>
              <a:rPr lang="en-US" b="1" dirty="0" smtClean="0"/>
              <a:t>What do you taste?</a:t>
            </a:r>
            <a:endParaRPr lang="en-US" dirty="0" smtClean="0"/>
          </a:p>
          <a:p>
            <a:r>
              <a:rPr lang="en-US" b="1" dirty="0" smtClean="0"/>
              <a:t>What do you see?</a:t>
            </a:r>
            <a:endParaRPr lang="en-US" dirty="0" smtClean="0"/>
          </a:p>
          <a:p>
            <a:r>
              <a:rPr lang="en-US" b="1" dirty="0" smtClean="0"/>
              <a:t>What do you hear?</a:t>
            </a:r>
            <a:endParaRPr lang="en-US" dirty="0" smtClean="0"/>
          </a:p>
          <a:p>
            <a:r>
              <a:rPr lang="en-US" b="1" dirty="0" smtClean="0"/>
              <a:t>What might you touch or feel?</a:t>
            </a:r>
            <a:endParaRPr lang="en-US" dirty="0" smtClean="0"/>
          </a:p>
          <a:p>
            <a:pPr>
              <a:buNone/>
            </a:pPr>
            <a:r>
              <a:rPr lang="en-US" dirty="0" smtClean="0"/>
              <a:t> </a:t>
            </a:r>
          </a:p>
        </p:txBody>
      </p:sp>
      <p:sp>
        <p:nvSpPr>
          <p:cNvPr id="2" name="Title 1"/>
          <p:cNvSpPr>
            <a:spLocks noGrp="1"/>
          </p:cNvSpPr>
          <p:nvPr>
            <p:ph type="title"/>
          </p:nvPr>
        </p:nvSpPr>
        <p:spPr/>
        <p:txBody>
          <a:bodyPr>
            <a:normAutofit fontScale="90000"/>
          </a:bodyPr>
          <a:lstStyle/>
          <a:p>
            <a:r>
              <a:rPr lang="en-US" b="1" dirty="0" smtClean="0"/>
              <a:t>How to Write Vivid </a:t>
            </a:r>
            <a:r>
              <a:rPr lang="en-US" b="1" i="1" dirty="0" smtClean="0"/>
              <a:t>Descriptions</a:t>
            </a:r>
            <a:r>
              <a:rPr lang="en-US" dirty="0" smtClean="0"/>
              <a:t/>
            </a:r>
            <a:br>
              <a:rPr lang="en-US" dirty="0" smtClean="0"/>
            </a:b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smtClean="0"/>
              <a:t>Avoid abstract language—it won’t help the reader understand what you're trying to say!</a:t>
            </a:r>
            <a:endParaRPr lang="en-US" dirty="0" smtClean="0"/>
          </a:p>
          <a:p>
            <a:r>
              <a:rPr lang="en-US" b="1" dirty="0" smtClean="0"/>
              <a:t>Examples:</a:t>
            </a:r>
            <a:endParaRPr lang="en-US" dirty="0" smtClean="0"/>
          </a:p>
          <a:p>
            <a:r>
              <a:rPr lang="en-US" dirty="0" smtClean="0"/>
              <a:t>Abstract:  It was a nice day.  </a:t>
            </a:r>
            <a:br>
              <a:rPr lang="en-US" dirty="0" smtClean="0"/>
            </a:br>
            <a:r>
              <a:rPr lang="en-US" b="1" dirty="0" smtClean="0"/>
              <a:t>Concrete:  The sun was shining and a slight breeze blew across my face.  </a:t>
            </a:r>
            <a:endParaRPr lang="en-US" dirty="0" smtClean="0"/>
          </a:p>
          <a:p>
            <a:endParaRPr lang="en-US" dirty="0"/>
          </a:p>
        </p:txBody>
      </p:sp>
      <p:sp>
        <p:nvSpPr>
          <p:cNvPr id="2" name="Title 1"/>
          <p:cNvSpPr>
            <a:spLocks noGrp="1"/>
          </p:cNvSpPr>
          <p:nvPr>
            <p:ph type="title"/>
          </p:nvPr>
        </p:nvSpPr>
        <p:spPr/>
        <p:txBody>
          <a:bodyPr/>
          <a:lstStyle/>
          <a:p>
            <a:r>
              <a:rPr lang="en-US" dirty="0" smtClean="0"/>
              <a:t>USE CONCRETE DESCRIPTIONS</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Abstract:  Mr. Smith was a great teacher. </a:t>
            </a:r>
            <a:br>
              <a:rPr lang="en-US" dirty="0" smtClean="0"/>
            </a:br>
            <a:r>
              <a:rPr lang="en-US" b="1" dirty="0" smtClean="0"/>
              <a:t>Concrete:  Mr. Smith really knew how to help us turn our thoughts into good stories and</a:t>
            </a:r>
            <a:endParaRPr lang="en-US" dirty="0" smtClean="0"/>
          </a:p>
          <a:p>
            <a:r>
              <a:rPr lang="en-US" b="1" dirty="0" smtClean="0"/>
              <a:t>Work on this to make it more concrete</a:t>
            </a:r>
          </a:p>
          <a:p>
            <a:endParaRPr lang="en-US" b="1" dirty="0" smtClean="0"/>
          </a:p>
          <a:p>
            <a:r>
              <a:rPr lang="en-US" b="1" dirty="0" smtClean="0"/>
              <a:t>Abstract:  She is a beautiful woman.</a:t>
            </a:r>
            <a:endParaRPr lang="en-US" dirty="0" smtClean="0"/>
          </a:p>
          <a:p>
            <a:r>
              <a:rPr lang="en-US" dirty="0" smtClean="0"/>
              <a:t>Concrete:</a:t>
            </a:r>
            <a:endParaRPr lang="en-US" dirty="0"/>
          </a:p>
        </p:txBody>
      </p:sp>
      <p:sp>
        <p:nvSpPr>
          <p:cNvPr id="2" name="Title 1"/>
          <p:cNvSpPr>
            <a:spLocks noGrp="1"/>
          </p:cNvSpPr>
          <p:nvPr>
            <p:ph type="title"/>
          </p:nvPr>
        </p:nvSpPr>
        <p:spPr/>
        <p:txBody>
          <a:bodyPr/>
          <a:lstStyle/>
          <a:p>
            <a:r>
              <a:rPr lang="en-US" dirty="0" smtClean="0"/>
              <a:t>CONT…</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Use a variety of adverbs and adjectives for description</a:t>
            </a:r>
          </a:p>
          <a:p>
            <a:r>
              <a:rPr lang="en-US" dirty="0" smtClean="0"/>
              <a:t>Focus on the five senses (sight, smell, hearing, touch, taste) to show a vivid experience of your topic</a:t>
            </a:r>
          </a:p>
          <a:p>
            <a:r>
              <a:rPr lang="en-US" dirty="0" smtClean="0"/>
              <a:t>Let each paragraph focus on one aspect of your description</a:t>
            </a:r>
          </a:p>
          <a:p>
            <a:endParaRPr lang="en-US" dirty="0"/>
          </a:p>
        </p:txBody>
      </p:sp>
      <p:sp>
        <p:nvSpPr>
          <p:cNvPr id="2" name="Title 1"/>
          <p:cNvSpPr>
            <a:spLocks noGrp="1"/>
          </p:cNvSpPr>
          <p:nvPr>
            <p:ph type="title"/>
          </p:nvPr>
        </p:nvSpPr>
        <p:spPr/>
        <p:txBody>
          <a:bodyPr>
            <a:normAutofit fontScale="90000"/>
          </a:bodyPr>
          <a:lstStyle/>
          <a:p>
            <a:r>
              <a:rPr lang="en-US" dirty="0" smtClean="0"/>
              <a:t>TIPS FOR WRITING DESCRIPTIVE ESSAY</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a:buNone/>
            </a:pPr>
            <a:r>
              <a:rPr lang="en-US" dirty="0" smtClean="0">
                <a:solidFill>
                  <a:srgbClr val="FFFFFF"/>
                </a:solidFill>
              </a:rPr>
              <a:t>      </a:t>
            </a:r>
            <a:r>
              <a:rPr lang="en-US" dirty="0" smtClean="0"/>
              <a:t>The bus station  is such  an eye sole. You walk down the steep, smelly steps on the station platform. On the far right wall, a broken city clock show that the time is four-thirty. You wonder how long it has been broken. A mother and her crying child are standing to your left. She is trying to clean dried chocolate syrup off the young child’s face. Farther to the left, two old men are arguing about the most recent electricity increase. You hear a little noise and see some paper trash roll by like a soccer ball. The most interesting thing you see while you are waiting for your bus is a poster. It reads “Welcome to Mombasa.” Deep blue skies, a lone palm tree, and lot of blue water call you to this exotic place.</a:t>
            </a:r>
          </a:p>
          <a:p>
            <a:endParaRPr lang="en-US" dirty="0"/>
          </a:p>
        </p:txBody>
      </p:sp>
      <p:sp>
        <p:nvSpPr>
          <p:cNvPr id="2" name="Title 1"/>
          <p:cNvSpPr>
            <a:spLocks noGrp="1"/>
          </p:cNvSpPr>
          <p:nvPr>
            <p:ph type="title"/>
          </p:nvPr>
        </p:nvSpPr>
        <p:spPr/>
        <p:txBody>
          <a:bodyPr/>
          <a:lstStyle/>
          <a:p>
            <a:r>
              <a:rPr lang="en-US" dirty="0" smtClean="0"/>
              <a:t>A DESCRIPTIVE PARAGRAPH</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buNone/>
            </a:pPr>
            <a:r>
              <a:rPr lang="en-US" dirty="0" smtClean="0"/>
              <a:t>     THE DUMP SITE</a:t>
            </a:r>
          </a:p>
          <a:p>
            <a:pPr>
              <a:buNone/>
            </a:pPr>
            <a:r>
              <a:rPr lang="en-US" dirty="0" smtClean="0"/>
              <a:t>    My wife and I were cleaning up our store this weekend, and in the process I found all sorts of old junk that I had forgotten about. Of course, I wanted to keep everything I saw; otherwise, I would not have stashed it there in the first place. But after standing over me and prying my hands off of every item that I encountered, my wife finally convinced me to haul all of my broken treasures to The Dump. I winced at the thought of having to brave the ever-present gloom that reigns there. The Dump is a strange and repulsive place, where people tend to bury the human spirit along with their refuse.</a:t>
            </a:r>
          </a:p>
          <a:p>
            <a:endParaRPr lang="en-US" dirty="0"/>
          </a:p>
        </p:txBody>
      </p:sp>
      <p:sp>
        <p:nvSpPr>
          <p:cNvPr id="2" name="Title 1"/>
          <p:cNvSpPr>
            <a:spLocks noGrp="1"/>
          </p:cNvSpPr>
          <p:nvPr>
            <p:ph type="title"/>
          </p:nvPr>
        </p:nvSpPr>
        <p:spPr/>
        <p:txBody>
          <a:bodyPr/>
          <a:lstStyle/>
          <a:p>
            <a:r>
              <a:rPr lang="en-US" dirty="0" smtClean="0"/>
              <a:t>SAMPLE DESCRIPTIVE ESSAY</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a:buNone/>
            </a:pPr>
            <a:r>
              <a:rPr lang="en-US" dirty="0" smtClean="0"/>
              <a:t>      From the main road, the Dump looked like a prison. The perimeter was surrounded by an eight-foot chain-link with barbed-wire stretched tightly around the top of it. As I followed the slow procession of vehicles through the front gate, I noticed a man peeking through the blinds of a dirty office building. The building's tan exterior was peeling away, probably as a result of prolonged exposure to the toxic environment. Up on a hill overshadowing the recycling bins, there was another unsightly tan building. This one was twenty-five feet tall and draped with rusty sheet-metal. Trucks full of old furniture, brush, and tree limbs were unloaded inside of this building, for it contained the largest crushing machine on the premises.</a:t>
            </a:r>
          </a:p>
        </p:txBody>
      </p:sp>
      <p:sp>
        <p:nvSpPr>
          <p:cNvPr id="2" name="Title 1"/>
          <p:cNvSpPr>
            <a:spLocks noGrp="1"/>
          </p:cNvSpPr>
          <p:nvPr>
            <p:ph type="title"/>
          </p:nvPr>
        </p:nvSpPr>
        <p:spPr/>
        <p:txBody>
          <a:bodyPr/>
          <a:lstStyle/>
          <a:p>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    When activated, it made torturous scraping noises accompanied by splintering crackles. The old building looked like it had been rammed into at least a hundred times, and if it happened one more time, it would collapse taking every thing in it straight to hell.</a:t>
            </a:r>
          </a:p>
          <a:p>
            <a:pPr>
              <a:buNone/>
            </a:pPr>
            <a:r>
              <a:rPr lang="en-US" dirty="0" smtClean="0"/>
              <a:t>   </a:t>
            </a:r>
          </a:p>
          <a:p>
            <a:endParaRPr lang="en-US" dirty="0"/>
          </a:p>
        </p:txBody>
      </p:sp>
      <p:sp>
        <p:nvSpPr>
          <p:cNvPr id="2" name="Title 1"/>
          <p:cNvSpPr>
            <a:spLocks noGrp="1"/>
          </p:cNvSpPr>
          <p:nvPr>
            <p:ph type="title"/>
          </p:nvPr>
        </p:nvSpPr>
        <p:spPr/>
        <p:txBody>
          <a:bodyPr/>
          <a:lstStyle/>
          <a:p>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buNone/>
            </a:pPr>
            <a:r>
              <a:rPr lang="en-US" dirty="0" smtClean="0"/>
              <a:t>    The stench was unbearable. I pulled my shirt up over my nose to try and filter the bitter air. Moments later, I saw a rat fumbling around with a Mac Donald's bag. Weeds bordering the fence were littered with plastic wrappers, Styrofoam cups, and other non-biodegradable materials. Polluted water that was seeping out of the dumpsters had formed stagnate puddles that were infested with thousands of tiny spasmodic worms. I wondered how that anyone could work in this foul environment and remain healthy, either physically or mentally.</a:t>
            </a:r>
          </a:p>
          <a:p>
            <a:endParaRPr lang="en-US" dirty="0"/>
          </a:p>
        </p:txBody>
      </p:sp>
      <p:sp>
        <p:nvSpPr>
          <p:cNvPr id="2" name="Title 1"/>
          <p:cNvSpPr>
            <a:spLocks noGrp="1"/>
          </p:cNvSpPr>
          <p:nvPr>
            <p:ph type="title"/>
          </p:nvPr>
        </p:nvSpPr>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nvPr>
        </p:nvGraphicFramePr>
        <p:xfrm>
          <a:off x="457200" y="1752600"/>
          <a:ext cx="8229600" cy="4526280"/>
        </p:xfrm>
        <a:graphic>
          <a:graphicData uri="http://schemas.openxmlformats.org/drawingml/2006/table">
            <a:tbl>
              <a:tblPr/>
              <a:tblGrid>
                <a:gridCol w="2895600"/>
                <a:gridCol w="5334000"/>
              </a:tblGrid>
              <a:tr h="457200">
                <a:tc>
                  <a:txBody>
                    <a:bodyPr/>
                    <a:lstStyle/>
                    <a:p>
                      <a:r>
                        <a:rPr lang="en-US" sz="2800" dirty="0" smtClean="0"/>
                        <a:t>RELATIONSHIP</a:t>
                      </a:r>
                      <a:endParaRPr lang="en-US" sz="2800"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tcPr>
                </a:tc>
                <a:tc>
                  <a:txBody>
                    <a:bodyPr/>
                    <a:lstStyle/>
                    <a:p>
                      <a:r>
                        <a:rPr lang="en-US" sz="2800" dirty="0" smtClean="0"/>
                        <a:t>CONNECTOR/TRANSITIONAL WORD OR PHRASE</a:t>
                      </a:r>
                      <a:endParaRPr lang="en-US" sz="2800" dirty="0"/>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tcPr>
                </a:tc>
              </a:tr>
              <a:tr h="838200">
                <a:tc>
                  <a:txBody>
                    <a:bodyPr/>
                    <a:lstStyle/>
                    <a:p>
                      <a:r>
                        <a:rPr lang="en-US" sz="2800" dirty="0" smtClean="0"/>
                        <a:t>Addition</a:t>
                      </a:r>
                      <a:endParaRPr lang="en-US" sz="2800" dirty="0"/>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r>
                        <a:rPr lang="en-US" sz="2800" kern="1200" dirty="0" smtClean="0">
                          <a:solidFill>
                            <a:schemeClr val="tx1"/>
                          </a:solidFill>
                          <a:latin typeface="+mn-lt"/>
                          <a:ea typeface="+mn-ea"/>
                          <a:cs typeface="+mn-cs"/>
                        </a:rPr>
                        <a:t>Moreover, furthermore ,also, in addition again</a:t>
                      </a:r>
                    </a:p>
                    <a:p>
                      <a:pPr marL="0" algn="l" defTabSz="914400" rtl="0" eaLnBrk="1" latinLnBrk="0" hangingPunct="1"/>
                      <a:r>
                        <a:rPr lang="en-US" sz="2800" kern="1200" dirty="0" smtClean="0">
                          <a:solidFill>
                            <a:schemeClr val="tx1"/>
                          </a:solidFill>
                          <a:latin typeface="+mn-lt"/>
                          <a:ea typeface="+mn-ea"/>
                          <a:cs typeface="+mn-cs"/>
                        </a:rPr>
                        <a:t>What is more.</a:t>
                      </a:r>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tcPr>
                </a:tc>
              </a:tr>
              <a:tr h="838200">
                <a:tc>
                  <a:txBody>
                    <a:bodyPr/>
                    <a:lstStyle/>
                    <a:p>
                      <a:pPr marL="0" algn="l" defTabSz="914400" rtl="0" eaLnBrk="1" latinLnBrk="0" hangingPunct="1"/>
                      <a:r>
                        <a:rPr lang="en-US" sz="2800" kern="1200" dirty="0" smtClean="0">
                          <a:solidFill>
                            <a:schemeClr val="tx1"/>
                          </a:solidFill>
                          <a:latin typeface="+mn-lt"/>
                          <a:ea typeface="+mn-ea"/>
                          <a:cs typeface="+mn-cs"/>
                        </a:rPr>
                        <a:t>contrast</a:t>
                      </a:r>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r>
                        <a:rPr lang="en-US" sz="2800" kern="1200" dirty="0" smtClean="0">
                          <a:solidFill>
                            <a:schemeClr val="tx1"/>
                          </a:solidFill>
                          <a:latin typeface="+mn-lt"/>
                          <a:ea typeface="+mn-ea"/>
                          <a:cs typeface="+mn-cs"/>
                        </a:rPr>
                        <a:t>However, nevertheless, on the other hand, on the contrary</a:t>
                      </a:r>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tcPr>
                </a:tc>
              </a:tr>
              <a:tr h="838200">
                <a:tc>
                  <a:txBody>
                    <a:bodyPr/>
                    <a:lstStyle/>
                    <a:p>
                      <a:pPr marL="0" algn="l" defTabSz="914400" rtl="0" eaLnBrk="1" latinLnBrk="0" hangingPunct="1"/>
                      <a:r>
                        <a:rPr lang="en-US" sz="2800" kern="1200" dirty="0" smtClean="0">
                          <a:solidFill>
                            <a:schemeClr val="tx1"/>
                          </a:solidFill>
                          <a:latin typeface="+mn-lt"/>
                          <a:ea typeface="+mn-ea"/>
                          <a:cs typeface="+mn-cs"/>
                        </a:rPr>
                        <a:t>Cause/effect </a:t>
                      </a:r>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r>
                        <a:rPr lang="en-US" sz="2800" kern="1200" dirty="0" smtClean="0">
                          <a:solidFill>
                            <a:schemeClr val="tx1"/>
                          </a:solidFill>
                          <a:latin typeface="+mn-lt"/>
                          <a:ea typeface="+mn-ea"/>
                          <a:cs typeface="+mn-cs"/>
                        </a:rPr>
                        <a:t>Since, hence, consequently</a:t>
                      </a:r>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tcPr>
                </a:tc>
              </a:tr>
            </a:tbl>
          </a:graphicData>
        </a:graphic>
      </p:graphicFrame>
      <p:sp>
        <p:nvSpPr>
          <p:cNvPr id="2" name="Title 1"/>
          <p:cNvSpPr>
            <a:spLocks noGrp="1"/>
          </p:cNvSpPr>
          <p:nvPr>
            <p:ph type="title"/>
          </p:nvPr>
        </p:nvSpPr>
        <p:spPr>
          <a:xfrm>
            <a:off x="304800" y="304800"/>
            <a:ext cx="8229600" cy="1143000"/>
          </a:xfrm>
        </p:spPr>
        <p:txBody>
          <a:bodyPr>
            <a:normAutofit fontScale="90000"/>
          </a:bodyPr>
          <a:lstStyle/>
          <a:p>
            <a:r>
              <a:rPr lang="en-US" dirty="0" smtClean="0"/>
              <a:t>Connectors/transitional words and phrases</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a:buNone/>
            </a:pPr>
            <a:r>
              <a:rPr lang="en-US" dirty="0" smtClean="0"/>
              <a:t>     People at the Dump all had the same blank expression on their faces, void of any emotion. They came in like robots, emptied their trash, and sped away as fast as possible without running someone over. A man with his pants not completely pulled up was crawling through a dumpster full of old washers and dryers. At one point he surfaced, paced back and forth furiously, and then dove back in. No one seemed to care, or even notice for that matter. A young man at the next bin over was throwing away black plastic bags full of roofing shingles. The reason I knew this is because one of the bags ripped open while he was hurling it into the dumpster. And the shingles caught my attention after just reading a sign that said, Absolutely no contractor or construction debris. Within minutes, a man wearing a coffee stained T-shirt and a hat bearing the Dump's company logo approached the young offender. He said, "Son, </a:t>
            </a:r>
            <a:r>
              <a:rPr lang="en-US" dirty="0" err="1" smtClean="0"/>
              <a:t>whatcha</a:t>
            </a:r>
            <a:r>
              <a:rPr lang="en-US" dirty="0" smtClean="0"/>
              <a:t> got in them bags?" The young man replied, "Just some old garbage." </a:t>
            </a:r>
            <a:endParaRPr lang="en-US" dirty="0"/>
          </a:p>
        </p:txBody>
      </p:sp>
      <p:sp>
        <p:nvSpPr>
          <p:cNvPr id="2" name="Title 1"/>
          <p:cNvSpPr>
            <a:spLocks noGrp="1"/>
          </p:cNvSpPr>
          <p:nvPr>
            <p:ph type="title"/>
          </p:nvPr>
        </p:nvSpPr>
        <p:spPr/>
        <p:txBody>
          <a:bodyPr/>
          <a:lstStyle/>
          <a:p>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pPr>
              <a:buNone/>
            </a:pPr>
            <a:r>
              <a:rPr lang="en-US" dirty="0" smtClean="0"/>
              <a:t>     </a:t>
            </a:r>
            <a:r>
              <a:rPr lang="en-US" sz="3500" dirty="0" smtClean="0"/>
              <a:t>Knowing that the young man was lying, the employee with a sinister yellow grin said, "Them bags look awful heavy son. Are you sure you don't have any body parts in there?" I decided to leave the two men alone; after all, my task was finished.</a:t>
            </a:r>
          </a:p>
          <a:p>
            <a:pPr>
              <a:buNone/>
            </a:pPr>
            <a:r>
              <a:rPr lang="en-US" sz="3500" dirty="0" smtClean="0"/>
              <a:t>     </a:t>
            </a:r>
          </a:p>
          <a:p>
            <a:pPr>
              <a:buNone/>
            </a:pPr>
            <a:r>
              <a:rPr lang="en-US" sz="3500" dirty="0" smtClean="0"/>
              <a:t>      In conclusion, the dump is an eerie and malodorous place, where we tend to bury our spirit--our very humanity, along with our refuse. The Dump is a metaphor for death, a graveyard laden with the excess of society. The repulsive nature of the dump reminds us that one day we too will decompose and be recycled back into nature. Because we find this distasteful, we bury our true feelings behind a robotic nature. And after finally realizing that the curse of the Dump is creeping upon us, we run away to escape its infectious melancholy.</a:t>
            </a:r>
          </a:p>
          <a:p>
            <a:pPr>
              <a:buNone/>
            </a:pPr>
            <a:r>
              <a:rPr lang="en-US" b="1" dirty="0" smtClean="0"/>
              <a:t> </a:t>
            </a:r>
            <a:endParaRPr lang="en-US" dirty="0" smtClean="0"/>
          </a:p>
          <a:p>
            <a:pPr>
              <a:buNone/>
            </a:pPr>
            <a:r>
              <a:rPr lang="en-US" dirty="0" smtClean="0"/>
              <a:t> </a:t>
            </a:r>
          </a:p>
          <a:p>
            <a:endParaRPr lang="en-US" dirty="0"/>
          </a:p>
        </p:txBody>
      </p:sp>
      <p:sp>
        <p:nvSpPr>
          <p:cNvPr id="2" name="Title 1"/>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Form groups of </a:t>
            </a:r>
            <a:r>
              <a:rPr lang="en-US" b="1" dirty="0" smtClean="0"/>
              <a:t> three</a:t>
            </a:r>
            <a:r>
              <a:rPr lang="en-US" dirty="0" smtClean="0"/>
              <a:t>  and chose a topic you like and using the skills you have learnt,  develop an essay of about 250 words</a:t>
            </a:r>
          </a:p>
          <a:p>
            <a:r>
              <a:rPr lang="en-US" dirty="0" smtClean="0"/>
              <a:t>Make a detailed outline.</a:t>
            </a:r>
          </a:p>
          <a:p>
            <a:r>
              <a:rPr lang="en-US" dirty="0" smtClean="0"/>
              <a:t>Use any of the techniques we have discussed depending on your topic (argumentative, descriptive, narrative, expository)</a:t>
            </a:r>
          </a:p>
          <a:p>
            <a:r>
              <a:rPr lang="en-US" dirty="0" smtClean="0"/>
              <a:t>Submit during the next lesson.</a:t>
            </a:r>
          </a:p>
          <a:p>
            <a:r>
              <a:rPr lang="en-US" dirty="0" smtClean="0"/>
              <a:t>The essay should </a:t>
            </a:r>
            <a:r>
              <a:rPr lang="en-US" smtClean="0"/>
              <a:t>be hand-written</a:t>
            </a:r>
            <a:endParaRPr lang="en-US" dirty="0"/>
          </a:p>
        </p:txBody>
      </p:sp>
      <p:sp>
        <p:nvSpPr>
          <p:cNvPr id="3" name="Title 2"/>
          <p:cNvSpPr>
            <a:spLocks noGrp="1"/>
          </p:cNvSpPr>
          <p:nvPr>
            <p:ph type="title"/>
          </p:nvPr>
        </p:nvSpPr>
        <p:spPr/>
        <p:txBody>
          <a:bodyPr/>
          <a:lstStyle/>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6"/>
          <p:cNvGraphicFramePr>
            <a:graphicFrameLocks noGrp="1"/>
          </p:cNvGraphicFramePr>
          <p:nvPr>
            <p:ph idx="1"/>
          </p:nvPr>
        </p:nvGraphicFramePr>
        <p:xfrm>
          <a:off x="457200" y="1481138"/>
          <a:ext cx="8229600" cy="3962400"/>
        </p:xfrm>
        <a:graphic>
          <a:graphicData uri="http://schemas.openxmlformats.org/drawingml/2006/table">
            <a:tbl>
              <a:tblPr/>
              <a:tblGrid>
                <a:gridCol w="2895600"/>
                <a:gridCol w="5334000"/>
              </a:tblGrid>
              <a:tr h="457200">
                <a:tc>
                  <a:txBody>
                    <a:bodyPr/>
                    <a:lstStyle/>
                    <a:p>
                      <a:r>
                        <a:rPr lang="en-US" sz="2800" dirty="0" smtClean="0"/>
                        <a:t>RELATIONSHIP</a:t>
                      </a:r>
                      <a:endParaRPr lang="en-US" sz="2800"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tcPr>
                </a:tc>
                <a:tc>
                  <a:txBody>
                    <a:bodyPr/>
                    <a:lstStyle/>
                    <a:p>
                      <a:r>
                        <a:rPr lang="en-US" sz="2800" dirty="0" smtClean="0"/>
                        <a:t>CONNECTOR/TRANSITIONAL WORD OR PHRASE</a:t>
                      </a:r>
                      <a:endParaRPr lang="en-US" sz="2800" dirty="0"/>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tcPr>
                </a:tc>
              </a:tr>
              <a:tr h="899160">
                <a:tc>
                  <a:txBody>
                    <a:bodyPr/>
                    <a:lstStyle/>
                    <a:p>
                      <a:pPr marL="0" algn="l" defTabSz="914400" rtl="0" eaLnBrk="1" latinLnBrk="0" hangingPunct="1"/>
                      <a:r>
                        <a:rPr lang="en-US" sz="2800" kern="1200" dirty="0" smtClean="0">
                          <a:solidFill>
                            <a:schemeClr val="tx1"/>
                          </a:solidFill>
                          <a:latin typeface="+mn-lt"/>
                          <a:ea typeface="+mn-ea"/>
                          <a:cs typeface="+mn-cs"/>
                        </a:rPr>
                        <a:t>Comparison</a:t>
                      </a:r>
                    </a:p>
                    <a:p>
                      <a:endParaRPr lang="en-US" dirty="0" smtClean="0"/>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r>
                        <a:rPr lang="en-US" sz="2800" kern="1200" dirty="0" smtClean="0">
                          <a:solidFill>
                            <a:schemeClr val="tx1"/>
                          </a:solidFill>
                          <a:latin typeface="+mn-lt"/>
                          <a:ea typeface="+mn-ea"/>
                          <a:cs typeface="+mn-cs"/>
                        </a:rPr>
                        <a:t>In the same way, likewise, similarly</a:t>
                      </a:r>
                    </a:p>
                    <a:p>
                      <a:endParaRPr lang="en-US" dirty="0" smtClean="0"/>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991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kern="1200" dirty="0" smtClean="0">
                          <a:solidFill>
                            <a:schemeClr val="tx1"/>
                          </a:solidFill>
                          <a:latin typeface="+mn-lt"/>
                          <a:ea typeface="+mn-ea"/>
                          <a:cs typeface="+mn-cs"/>
                        </a:rPr>
                        <a:t>Conclusion</a:t>
                      </a:r>
                    </a:p>
                    <a:p>
                      <a:pPr marL="0" algn="l" defTabSz="914400" rtl="0" eaLnBrk="1" latinLnBrk="0" hangingPunct="1"/>
                      <a:endParaRPr lang="en-US" sz="2800" kern="1200" dirty="0" smtClean="0">
                        <a:solidFill>
                          <a:schemeClr val="tx1"/>
                        </a:solidFill>
                        <a:latin typeface="+mn-lt"/>
                        <a:ea typeface="+mn-ea"/>
                        <a:cs typeface="+mn-cs"/>
                      </a:endParaRPr>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solidFill>
                        <a:schemeClr val="tx1"/>
                      </a:solidFill>
                      <a:prstDash val="solid"/>
                    </a:lnB>
                  </a:tcPr>
                </a:tc>
                <a:tc>
                  <a:txBody>
                    <a:bodyPr/>
                    <a:lstStyle/>
                    <a:p>
                      <a:pPr marL="0" algn="l" defTabSz="914400" rtl="0" eaLnBrk="1" latinLnBrk="0" hangingPunct="1"/>
                      <a:r>
                        <a:rPr lang="en-US" sz="2800" kern="1200" dirty="0" smtClean="0">
                          <a:solidFill>
                            <a:schemeClr val="tx1"/>
                          </a:solidFill>
                          <a:latin typeface="+mn-lt"/>
                          <a:ea typeface="+mn-ea"/>
                          <a:cs typeface="+mn-cs"/>
                        </a:rPr>
                        <a:t>In conclusion, in summary , to summarize or to sum up</a:t>
                      </a:r>
                    </a:p>
                    <a:p>
                      <a:pPr marL="0" algn="l" defTabSz="914400" rtl="0" eaLnBrk="1" latinLnBrk="0" hangingPunct="1"/>
                      <a:r>
                        <a:rPr lang="en-US" sz="2800" kern="1200" dirty="0" smtClean="0">
                          <a:solidFill>
                            <a:schemeClr val="tx1"/>
                          </a:solidFill>
                          <a:latin typeface="+mn-lt"/>
                          <a:ea typeface="+mn-ea"/>
                          <a:cs typeface="+mn-cs"/>
                        </a:rPr>
                        <a:t>Finally, lastly</a:t>
                      </a:r>
                    </a:p>
                    <a:p>
                      <a:pPr marL="0" algn="l" defTabSz="914400" rtl="0" eaLnBrk="1" latinLnBrk="0" hangingPunct="1"/>
                      <a:endParaRPr lang="en-US" sz="2800" kern="1200" dirty="0" smtClean="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mpd="sng">
                      <a:solidFill>
                        <a:schemeClr val="tx1"/>
                      </a:solidFill>
                      <a:prstDash val="solid"/>
                    </a:lnB>
                  </a:tcPr>
                </a:tc>
              </a:tr>
            </a:tbl>
          </a:graphicData>
        </a:graphic>
      </p:graphicFrame>
      <p:sp>
        <p:nvSpPr>
          <p:cNvPr id="2" name="Title 1"/>
          <p:cNvSpPr>
            <a:spLocks noGrp="1"/>
          </p:cNvSpPr>
          <p:nvPr>
            <p:ph type="title"/>
          </p:nvPr>
        </p:nvSpPr>
        <p:spPr/>
        <p:txBody>
          <a:bodyPr/>
          <a:lstStyle/>
          <a:p>
            <a:r>
              <a:rPr lang="en-US" dirty="0" smtClean="0"/>
              <a:t>Cont.</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514350" indent="-514350">
              <a:buAutoNum type="arabicPeriod"/>
            </a:pPr>
            <a:r>
              <a:rPr lang="en-US" dirty="0" smtClean="0"/>
              <a:t>She knows how to keep her house clean</a:t>
            </a:r>
            <a:r>
              <a:rPr lang="en-US" b="1" dirty="0" smtClean="0"/>
              <a:t>. In addition,</a:t>
            </a:r>
            <a:r>
              <a:rPr lang="en-US" dirty="0" smtClean="0"/>
              <a:t> she is a very good cook.</a:t>
            </a:r>
          </a:p>
          <a:p>
            <a:pPr marL="514350" indent="-514350">
              <a:buAutoNum type="arabicPeriod"/>
            </a:pPr>
            <a:r>
              <a:rPr lang="en-US" dirty="0" smtClean="0"/>
              <a:t>The road to Garissa is very bad</a:t>
            </a:r>
            <a:r>
              <a:rPr lang="en-US" b="1" dirty="0" smtClean="0"/>
              <a:t>. However,</a:t>
            </a:r>
            <a:r>
              <a:rPr lang="en-US" dirty="0" smtClean="0"/>
              <a:t> it is quite passable in the dry season.</a:t>
            </a:r>
          </a:p>
          <a:p>
            <a:pPr marL="514350" indent="-514350">
              <a:buAutoNum type="arabicPeriod"/>
            </a:pPr>
            <a:r>
              <a:rPr lang="en-US" dirty="0" smtClean="0"/>
              <a:t>He was not a rich man. </a:t>
            </a:r>
            <a:r>
              <a:rPr lang="en-US" b="1" dirty="0" smtClean="0"/>
              <a:t>Nevertheless</a:t>
            </a:r>
            <a:r>
              <a:rPr lang="en-US" dirty="0" smtClean="0"/>
              <a:t>, he succeeded in giving two of children a university education.</a:t>
            </a:r>
            <a:endParaRPr lang="en-US" dirty="0"/>
          </a:p>
        </p:txBody>
      </p:sp>
      <p:sp>
        <p:nvSpPr>
          <p:cNvPr id="2" name="Title 1"/>
          <p:cNvSpPr>
            <a:spLocks noGrp="1"/>
          </p:cNvSpPr>
          <p:nvPr>
            <p:ph type="title"/>
          </p:nvPr>
        </p:nvSpPr>
        <p:spPr/>
        <p:txBody>
          <a:bodyPr/>
          <a:lstStyle/>
          <a:p>
            <a:r>
              <a:rPr lang="en-US" dirty="0" smtClean="0"/>
              <a:t>Examples of connectors</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Argumentative </a:t>
            </a:r>
          </a:p>
          <a:p>
            <a:r>
              <a:rPr lang="en-US" dirty="0" smtClean="0"/>
              <a:t>Expository </a:t>
            </a:r>
          </a:p>
          <a:p>
            <a:r>
              <a:rPr lang="en-US" dirty="0" smtClean="0"/>
              <a:t>Narrative </a:t>
            </a:r>
          </a:p>
          <a:p>
            <a:r>
              <a:rPr lang="en-US" dirty="0" smtClean="0"/>
              <a:t>Descriptive</a:t>
            </a:r>
            <a:endParaRPr lang="en-US" dirty="0"/>
          </a:p>
        </p:txBody>
      </p:sp>
      <p:sp>
        <p:nvSpPr>
          <p:cNvPr id="2" name="Title 1"/>
          <p:cNvSpPr>
            <a:spLocks noGrp="1"/>
          </p:cNvSpPr>
          <p:nvPr>
            <p:ph type="title"/>
          </p:nvPr>
        </p:nvSpPr>
        <p:spPr/>
        <p:txBody>
          <a:bodyPr/>
          <a:lstStyle/>
          <a:p>
            <a:r>
              <a:rPr lang="en-US" dirty="0" smtClean="0"/>
              <a:t>TYPES OF ESSAYS</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05000"/>
            <a:ext cx="8229600" cy="4525963"/>
          </a:xfrm>
        </p:spPr>
        <p:txBody>
          <a:bodyPr>
            <a:normAutofit fontScale="77500" lnSpcReduction="20000"/>
          </a:bodyPr>
          <a:lstStyle/>
          <a:p>
            <a:r>
              <a:rPr lang="en-US" b="1" dirty="0"/>
              <a:t>I</a:t>
            </a:r>
            <a:r>
              <a:rPr lang="en-US" dirty="0" smtClean="0"/>
              <a:t>n the argumentative </a:t>
            </a:r>
            <a:r>
              <a:rPr lang="en-US" i="1" dirty="0" smtClean="0"/>
              <a:t>essay</a:t>
            </a:r>
            <a:r>
              <a:rPr lang="en-US" dirty="0"/>
              <a:t>, you must defend your side of an argument. </a:t>
            </a:r>
            <a:endParaRPr lang="en-US" dirty="0" smtClean="0"/>
          </a:p>
          <a:p>
            <a:r>
              <a:rPr lang="en-US" dirty="0" smtClean="0"/>
              <a:t>You </a:t>
            </a:r>
            <a:r>
              <a:rPr lang="en-US" dirty="0"/>
              <a:t>are no longer merely showing, you are convincing</a:t>
            </a:r>
            <a:r>
              <a:rPr lang="en-US" dirty="0" smtClean="0"/>
              <a:t>.</a:t>
            </a:r>
            <a:endParaRPr lang="en-US" dirty="0"/>
          </a:p>
          <a:p>
            <a:r>
              <a:rPr lang="en-US" dirty="0" smtClean="0"/>
              <a:t> </a:t>
            </a:r>
            <a:r>
              <a:rPr lang="en-US" dirty="0"/>
              <a:t/>
            </a:r>
            <a:br>
              <a:rPr lang="en-US" dirty="0"/>
            </a:br>
            <a:r>
              <a:rPr lang="en-US" dirty="0"/>
              <a:t>The </a:t>
            </a:r>
            <a:r>
              <a:rPr lang="en-US" i="1" dirty="0" smtClean="0"/>
              <a:t>argumentative essay</a:t>
            </a:r>
            <a:r>
              <a:rPr lang="en-US" dirty="0" smtClean="0"/>
              <a:t> </a:t>
            </a:r>
            <a:r>
              <a:rPr lang="en-US" dirty="0"/>
              <a:t>must choose a side, make a case for it, consider and refute alternative arguments, and prove to the undecided reader that the opinion it presents is the best one</a:t>
            </a:r>
            <a:r>
              <a:rPr lang="en-US" dirty="0" smtClean="0"/>
              <a:t>.</a:t>
            </a:r>
          </a:p>
          <a:p>
            <a:r>
              <a:rPr lang="en-US" dirty="0" smtClean="0"/>
              <a:t> </a:t>
            </a:r>
            <a:r>
              <a:rPr lang="en-US" dirty="0"/>
              <a:t>You must be aware of other sides and be fair to them; dismissing them completely will weaken your own </a:t>
            </a:r>
            <a:r>
              <a:rPr lang="en-US" dirty="0" smtClean="0"/>
              <a:t>argument</a:t>
            </a:r>
          </a:p>
          <a:p>
            <a:pPr>
              <a:buNone/>
            </a:pPr>
            <a:r>
              <a:rPr lang="en-US" dirty="0" smtClean="0"/>
              <a:t>. </a:t>
            </a:r>
            <a:r>
              <a:rPr lang="en-US" dirty="0"/>
              <a:t/>
            </a:r>
            <a:br>
              <a:rPr lang="en-US" dirty="0"/>
            </a:br>
            <a:r>
              <a:rPr lang="en-US" dirty="0"/>
              <a:t>It is always best to take a side that you believe in, preferably with the most supporting evidence. </a:t>
            </a:r>
            <a:r>
              <a:rPr lang="en-US" dirty="0" smtClean="0"/>
              <a:t> </a:t>
            </a:r>
            <a:endParaRPr lang="en-US" dirty="0"/>
          </a:p>
          <a:p>
            <a:pPr>
              <a:buNone/>
            </a:pPr>
            <a:r>
              <a:rPr lang="en-US" dirty="0"/>
              <a:t> </a:t>
            </a:r>
          </a:p>
        </p:txBody>
      </p:sp>
      <p:sp>
        <p:nvSpPr>
          <p:cNvPr id="2" name="Title 1"/>
          <p:cNvSpPr>
            <a:spLocks noGrp="1"/>
          </p:cNvSpPr>
          <p:nvPr>
            <p:ph type="title"/>
          </p:nvPr>
        </p:nvSpPr>
        <p:spPr/>
        <p:txBody>
          <a:bodyPr/>
          <a:lstStyle/>
          <a:p>
            <a:r>
              <a:rPr lang="en-US" b="1" dirty="0" smtClean="0"/>
              <a:t>The argumentative essay</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a:t>Planning Stage</a:t>
            </a:r>
            <a:endParaRPr lang="en-US" dirty="0"/>
          </a:p>
          <a:p>
            <a:r>
              <a:rPr lang="en-US" dirty="0"/>
              <a:t>For an argument essay to be effective, it must contain certain elements</a:t>
            </a:r>
            <a:r>
              <a:rPr lang="en-US" dirty="0" smtClean="0"/>
              <a:t>.</a:t>
            </a:r>
          </a:p>
          <a:p>
            <a:r>
              <a:rPr lang="en-US" dirty="0" smtClean="0"/>
              <a:t> </a:t>
            </a:r>
            <a:r>
              <a:rPr lang="en-US" dirty="0"/>
              <a:t>For this reason, you must take a few minutes to plan before you jump into writing an argument essay.</a:t>
            </a:r>
          </a:p>
          <a:p>
            <a:endParaRPr lang="en-US" dirty="0"/>
          </a:p>
        </p:txBody>
      </p:sp>
      <p:sp>
        <p:nvSpPr>
          <p:cNvPr id="2" name="Title 1"/>
          <p:cNvSpPr>
            <a:spLocks noGrp="1"/>
          </p:cNvSpPr>
          <p:nvPr>
            <p:ph type="title"/>
          </p:nvPr>
        </p:nvSpPr>
        <p:spPr/>
        <p:txBody>
          <a:bodyPr>
            <a:normAutofit fontScale="90000"/>
          </a:bodyPr>
          <a:lstStyle/>
          <a:p>
            <a:r>
              <a:rPr lang="en-US" dirty="0" smtClean="0"/>
              <a:t>Writing the argumentative essay</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404</TotalTime>
  <Words>3161</Words>
  <Application>Microsoft Office PowerPoint</Application>
  <PresentationFormat>On-screen Show (4:3)</PresentationFormat>
  <Paragraphs>197</Paragraphs>
  <Slides>42</Slides>
  <Notes>2</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Concourse</vt:lpstr>
      <vt:lpstr>COHERENCE AND UNITY IN A PARAGRAPH</vt:lpstr>
      <vt:lpstr>UNITY</vt:lpstr>
      <vt:lpstr>COHERENCE </vt:lpstr>
      <vt:lpstr>Connectors/transitional words and phrases</vt:lpstr>
      <vt:lpstr>Cont.</vt:lpstr>
      <vt:lpstr>Examples of connectors</vt:lpstr>
      <vt:lpstr>TYPES OF ESSAYS</vt:lpstr>
      <vt:lpstr>The argumentative essay</vt:lpstr>
      <vt:lpstr>Writing the argumentative essay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Expository Essay.</vt:lpstr>
      <vt:lpstr>PowerPoint Presentation</vt:lpstr>
      <vt:lpstr>Cont…</vt:lpstr>
      <vt:lpstr>PowerPoint Presentation</vt:lpstr>
      <vt:lpstr>Conclusion on expository essay</vt:lpstr>
      <vt:lpstr>NARRATIVE ESSAYS</vt:lpstr>
      <vt:lpstr>Narrative essay cont…</vt:lpstr>
      <vt:lpstr>Writing a Narrative Essay </vt:lpstr>
      <vt:lpstr>Sample of a narrative essay</vt:lpstr>
      <vt:lpstr>PowerPoint Presentation</vt:lpstr>
      <vt:lpstr>PowerPoint Presentation</vt:lpstr>
      <vt:lpstr>PowerPoint Presentation</vt:lpstr>
      <vt:lpstr>PowerPoint Presentation</vt:lpstr>
      <vt:lpstr>DESCRIPTIVE ESSAY</vt:lpstr>
      <vt:lpstr>How to Write Vivid Descriptions </vt:lpstr>
      <vt:lpstr>USE CONCRETE DESCRIPTIONS</vt:lpstr>
      <vt:lpstr>CONT…</vt:lpstr>
      <vt:lpstr>TIPS FOR WRITING DESCRIPTIVE ESSAY</vt:lpstr>
      <vt:lpstr>A DESCRIPTIVE PARAGRAPH</vt:lpstr>
      <vt:lpstr>SAMPLE DESCRIPTIVE ESSAY</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COHERENCE AND UNITY IN A PARAGRAPH</dc:title>
  <dc:creator>kttc</dc:creator>
  <cp:lastModifiedBy>Esther</cp:lastModifiedBy>
  <cp:revision>44</cp:revision>
  <dcterms:created xsi:type="dcterms:W3CDTF">2011-09-20T15:55:14Z</dcterms:created>
  <dcterms:modified xsi:type="dcterms:W3CDTF">2019-01-27T21:13:59Z</dcterms:modified>
</cp:coreProperties>
</file>